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34DF1C-F472-4716-8FD1-A103E29684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62A321-96E8-4785-9E2F-DD0E649ADB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01BBBC-E9E1-48D9-A4DD-5F4FBFAE1C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5E7733-AB64-4978-9C87-A525DF3CC2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FEDC3B2-6FFB-489B-BE2E-F6F08356F1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8D9E2A6-FF8A-42DB-891E-E2E2A65AD9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4A16731-A8DE-4A51-8CEA-AECEAE1AD6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0D50D6-DD60-4AD1-9A7E-A9BB50533B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B23AE1-F747-4BB0-864F-DC91DD5694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6FF7D1-47A2-4C11-9844-2B3C58E14E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9DB753-1424-44F5-80D0-F4A7D164D7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8120042033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08399" y="3366694"/>
            <a:ext cx="2724309" cy="175530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$number{01}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0" y="1969768"/>
            <a:ext cx="12192000" cy="291846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4753" y="2169417"/>
            <a:ext cx="8281818" cy="1545521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营养保健品市场研究报告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4753" y="4274372"/>
            <a:ext cx="2461447" cy="319946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xxxx-12-24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4753" y="3876675"/>
            <a:ext cx="1851864" cy="4062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57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7789" y="0"/>
            <a:ext cx="4892103" cy="628896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4" y="0"/>
            <a:ext cx="12184811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91063" y="193190"/>
            <a:ext cx="1630680" cy="958215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方正正纤黑简体"/>
                <a:ea typeface="方正正纤黑简体"/>
                <a:cs typeface="方正正纤黑简体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32645" y="1977496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市场概述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竞争格局分析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消费者需求与行为研究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政策法规影响及行业标准解读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营销策略与渠道拓展探讨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未来发展趋势预测与挑战应对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营养保健品定义与分类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营养保健品是指具有补充人体所需营养素、调节机体功能、预防疾病等保健作用的食品或药品。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根据产品形态可分为片剂、胶囊、口服液、颗粒等；根据功能可分为补充维生素及矿物质类、增强免疫力类、改善睡眠类等。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近年来，随着人们健康意识的提高，营养保健品市场规模不断扩大。根据市场调查机构的数据，全球营养保健品市场规模已经超过千亿美元，预计未来几年将继续保持快速增长。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增长速度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营养保健品市场的增长速度受到多种因素的影响，包括人口老龄化、消费者健康意识的提高、政策法规的推动等。预计未来几年，随着这些因素的持续作用，营养保健品市场的增长速度将保持在较高水平。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市场规模及增长速度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1220560" y="2363963"/>
            <a:ext cx="3815503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  <a:head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882845" y="3524561"/>
            <a:ext cx="3131592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1857448" y="4685159"/>
            <a:ext cx="3995480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  <a:tailEnd type="triangle" w="lg" len="lg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1896040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373032" y="2194563"/>
            <a:ext cx="319221" cy="3192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657059" y="3366979"/>
            <a:ext cx="319221" cy="319263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828490" y="4516738"/>
            <a:ext cx="319221" cy="319263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2733950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592399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53641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487177" y="342391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347705" y="342391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221787" y="3434181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2487177" y="4593708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3347705" y="4604199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221787" y="459256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095871" y="459256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消费者群体特征</a:t>
              </a:r>
            </a:p>
          </p:txBody>
        </p:sp>
      </p:grpSp>
      <p:sp>
        <p:nvSpPr>
          <p:cNvPr id="41" name="AutoShape 41"/>
          <p:cNvSpPr/>
          <p:nvPr/>
        </p:nvSpPr>
        <p:spPr>
          <a:xfrm>
            <a:off x="6572250" y="4836001"/>
            <a:ext cx="3341183" cy="427323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地域分布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572250" y="5119283"/>
            <a:ext cx="4606550" cy="1401455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营养保健品的消费者群体遍布全球各地，但不同国家和地区的消费习惯和需求存在一定差异。例如，发达国家由于生活水平较高，消费者对营养保健品的认知和需求也相对较高。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6572250" y="1278982"/>
            <a:ext cx="3341183" cy="427323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年龄分布</a:t>
            </a:r>
            <a:endParaRPr lang="en-US" sz="1100"/>
          </a:p>
        </p:txBody>
      </p:sp>
      <p:sp>
        <p:nvSpPr>
          <p:cNvPr id="44" name="AutoShape 44"/>
          <p:cNvSpPr/>
          <p:nvPr/>
        </p:nvSpPr>
        <p:spPr>
          <a:xfrm>
            <a:off x="6572250" y="1564591"/>
            <a:ext cx="4606550" cy="1401455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营养保健品的消费者群体年龄跨度较大，从年轻人到老年人均有涉及。其中，中老年人是主要的消费群体，因为随着年龄的增长，人体对营养素的需求逐渐增加。</a:t>
            </a:r>
            <a:endParaRPr lang="en-US" sz="1100"/>
          </a:p>
        </p:txBody>
      </p:sp>
      <p:sp>
        <p:nvSpPr>
          <p:cNvPr id="45" name="AutoShape 45"/>
          <p:cNvSpPr/>
          <p:nvPr/>
        </p:nvSpPr>
        <p:spPr>
          <a:xfrm>
            <a:off x="6572250" y="3063763"/>
            <a:ext cx="3341183" cy="427323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性别比例</a:t>
            </a:r>
            <a:endParaRPr lang="en-US" sz="1100"/>
          </a:p>
        </p:txBody>
      </p:sp>
      <p:sp>
        <p:nvSpPr>
          <p:cNvPr id="46" name="AutoShape 46"/>
          <p:cNvSpPr/>
          <p:nvPr/>
        </p:nvSpPr>
        <p:spPr>
          <a:xfrm>
            <a:off x="6572250" y="3336829"/>
            <a:ext cx="4606550" cy="1401455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在营养保健品的消费者群体中，女性比例略高于男性。这可能与女性更注重自身健康和美容有关。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1662" y="1773079"/>
            <a:ext cx="2211038" cy="987362"/>
            <a:chOff x="1101662" y="1773079"/>
            <a:chExt cx="2211038" cy="987362"/>
          </a:xfrm>
        </p:grpSpPr>
        <p:sp>
          <p:nvSpPr>
            <p:cNvPr id="3" name="Freeform 3"/>
            <p:cNvSpPr/>
            <p:nvPr/>
          </p:nvSpPr>
          <p:spPr>
            <a:xfrm rot="10800000">
              <a:off x="1101662" y="1773079"/>
              <a:ext cx="2211038" cy="987362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933384" y="1952434"/>
              <a:ext cx="610648" cy="555498"/>
            </a:xfrm>
            <a:custGeom>
              <a:rect l="l" t="t" r="r" b="b"/>
              <a:pathLst>
                <a:path w="67" h="60">
                  <a:moveTo>
                    <a:pt x="53" y="2"/>
                  </a:moveTo>
                  <a:cubicBezTo>
                    <a:pt x="53" y="1"/>
                    <a:pt x="52" y="0"/>
                    <a:pt x="5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4" y="1"/>
                    <a:pt x="44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53" y="14"/>
                    <a:pt x="53" y="14"/>
                    <a:pt x="53" y="14"/>
                  </a:cubicBezTo>
                  <a:lnTo>
                    <a:pt x="53" y="2"/>
                  </a:lnTo>
                  <a:close/>
                  <a:moveTo>
                    <a:pt x="66" y="31"/>
                  </a:moveTo>
                  <a:cubicBezTo>
                    <a:pt x="36" y="2"/>
                    <a:pt x="36" y="2"/>
                    <a:pt x="36" y="2"/>
                  </a:cubicBezTo>
                  <a:cubicBezTo>
                    <a:pt x="35" y="0"/>
                    <a:pt x="33" y="0"/>
                    <a:pt x="31" y="2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0" y="33"/>
                    <a:pt x="0" y="35"/>
                    <a:pt x="2" y="36"/>
                  </a:cubicBezTo>
                  <a:cubicBezTo>
                    <a:pt x="2" y="37"/>
                    <a:pt x="3" y="37"/>
                    <a:pt x="4" y="37"/>
                  </a:cubicBezTo>
                  <a:cubicBezTo>
                    <a:pt x="5" y="37"/>
                    <a:pt x="6" y="37"/>
                    <a:pt x="7" y="36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2" y="38"/>
                    <a:pt x="65" y="38"/>
                    <a:pt x="66" y="36"/>
                  </a:cubicBezTo>
                  <a:cubicBezTo>
                    <a:pt x="67" y="35"/>
                    <a:pt x="67" y="33"/>
                    <a:pt x="66" y="31"/>
                  </a:cubicBezTo>
                  <a:close/>
                  <a:moveTo>
                    <a:pt x="9" y="37"/>
                  </a:moveTo>
                  <a:cubicBezTo>
                    <a:pt x="9" y="57"/>
                    <a:pt x="9" y="57"/>
                    <a:pt x="9" y="57"/>
                  </a:cubicBezTo>
                  <a:cubicBezTo>
                    <a:pt x="9" y="59"/>
                    <a:pt x="11" y="60"/>
                    <a:pt x="13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9" y="41"/>
                    <a:pt x="29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9" y="41"/>
                    <a:pt x="39" y="42"/>
                    <a:pt x="39" y="42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7" y="60"/>
                    <a:pt x="58" y="59"/>
                    <a:pt x="58" y="57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34" y="13"/>
                    <a:pt x="34" y="13"/>
                    <a:pt x="34" y="13"/>
                  </a:cubicBezTo>
                  <a:lnTo>
                    <a:pt x="9" y="3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101662" y="4698682"/>
            <a:ext cx="2211038" cy="1034606"/>
            <a:chOff x="1101662" y="4698682"/>
            <a:chExt cx="2211038" cy="1034606"/>
          </a:xfrm>
        </p:grpSpPr>
        <p:sp>
          <p:nvSpPr>
            <p:cNvPr id="6" name="Freeform 6"/>
            <p:cNvSpPr/>
            <p:nvPr/>
          </p:nvSpPr>
          <p:spPr>
            <a:xfrm rot="10800000">
              <a:off x="1101662" y="4698682"/>
              <a:ext cx="2211038" cy="1034606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1101662" y="3236786"/>
            <a:ext cx="2211038" cy="1033558"/>
            <a:chOff x="1101662" y="3236786"/>
            <a:chExt cx="2211038" cy="1033558"/>
          </a:xfrm>
        </p:grpSpPr>
        <p:sp>
          <p:nvSpPr>
            <p:cNvPr id="8" name="Freeform 8"/>
            <p:cNvSpPr/>
            <p:nvPr/>
          </p:nvSpPr>
          <p:spPr>
            <a:xfrm rot="10800000">
              <a:off x="1101662" y="3236786"/>
              <a:ext cx="2211038" cy="1033558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878425" y="3335274"/>
            <a:ext cx="685800" cy="695801"/>
            <a:chOff x="1878425" y="3335274"/>
            <a:chExt cx="685800" cy="695801"/>
          </a:xfrm>
        </p:grpSpPr>
        <p:sp>
          <p:nvSpPr>
            <p:cNvPr id="10" name="Freeform 10"/>
            <p:cNvSpPr/>
            <p:nvPr/>
          </p:nvSpPr>
          <p:spPr>
            <a:xfrm>
              <a:off x="1915382" y="3782568"/>
              <a:ext cx="87725" cy="163163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058353" y="3692747"/>
              <a:ext cx="87725" cy="253079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201323" y="3692747"/>
              <a:ext cx="87725" cy="253079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341150" y="3606165"/>
              <a:ext cx="94297" cy="342900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892617" y="3453003"/>
              <a:ext cx="536257" cy="342900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1878425" y="3335274"/>
              <a:ext cx="685800" cy="695801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Freeform 16"/>
          <p:cNvSpPr/>
          <p:nvPr/>
        </p:nvSpPr>
        <p:spPr>
          <a:xfrm>
            <a:off x="1858944" y="4873441"/>
            <a:ext cx="671753" cy="67175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626579" y="4641532"/>
            <a:ext cx="7364174" cy="437149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厂商C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3626579" y="1715929"/>
            <a:ext cx="7364174" cy="437149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厂商A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3626579" y="3179636"/>
            <a:ext cx="7364174" cy="437149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厂商B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主要厂商及产品特点</a:t>
              </a:r>
            </a:p>
          </p:txBody>
        </p:sp>
      </p:grpSp>
      <p:sp>
        <p:nvSpPr>
          <p:cNvPr id="42" name="AutoShape 42"/>
          <p:cNvSpPr/>
          <p:nvPr/>
        </p:nvSpPr>
        <p:spPr>
          <a:xfrm>
            <a:off x="3626579" y="4823472"/>
            <a:ext cx="7364174" cy="1204498"/>
          </a:xfrm>
          <a:prstGeom prst="rect">
            <a:avLst/>
          </a:prstGeom>
        </p:spPr>
        <p:txBody>
          <a:bodyPr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/>
                </a:solidFill>
                <a:latin typeface="Microsoft Yahei"/>
                <a:ea typeface="Microsoft Yahei"/>
                <a:cs typeface="Microsoft Yahei"/>
              </a:rPr>
              <a:t>致力于研发创新型营养保健品，如辅酶Q10、鱼油等，以高品质和科学依据赢得消费者信赖。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3626579" y="1878013"/>
            <a:ext cx="7364174" cy="1157678"/>
          </a:xfrm>
          <a:prstGeom prst="rect">
            <a:avLst/>
          </a:prstGeom>
        </p:spPr>
        <p:txBody>
          <a:bodyPr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/>
                </a:solidFill>
                <a:latin typeface="Microsoft Yahei"/>
                <a:ea typeface="Microsoft Yahei"/>
                <a:cs typeface="Microsoft Yahei"/>
              </a:rPr>
              <a:t>专注于维生素及矿物质补充品，强调天然成分和高吸收率，产品线丰富，满足不同人群需求。</a:t>
            </a:r>
            <a:endParaRPr lang="en-US" sz="1100"/>
          </a:p>
        </p:txBody>
      </p:sp>
      <p:sp>
        <p:nvSpPr>
          <p:cNvPr id="44" name="AutoShape 44"/>
          <p:cNvSpPr/>
          <p:nvPr/>
        </p:nvSpPr>
        <p:spPr>
          <a:xfrm>
            <a:off x="3626579" y="3370295"/>
            <a:ext cx="7364174" cy="1157678"/>
          </a:xfrm>
          <a:prstGeom prst="rect">
            <a:avLst/>
          </a:prstGeom>
        </p:spPr>
        <p:txBody>
          <a:bodyPr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/>
                </a:solidFill>
                <a:latin typeface="Microsoft Yahei"/>
                <a:ea typeface="Microsoft Yahei"/>
                <a:cs typeface="Microsoft Yahei"/>
              </a:rPr>
              <a:t>以中草药为原料的营养保健品为主打，注重传统养生理念与现代科技的结合，产品在特定领域有较高知名度。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占据市场主导地位，市场份额超过30%，拥有广泛的销售渠道和品牌影响力。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厂商A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厂商B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厂商C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在特定领域如中老年人保健品市场有较高份额，整体市场份额约15%。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作为新兴力量，市场份额逐年上升，目前已达到10%左右，具有较大的增长潜力。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市场份额分布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厂商A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采用多元化策略，通过不断推出新产品和拓展新市场来保持领先地位。同时，加强品牌营销和渠道建设，提高消费者忠诚度。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厂商B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注重产品研发和创新，深入挖掘中草药保健品的独特优势。通过精准定位和差异化营销，提升品牌知名度和美誉度。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厂商C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专注于高品质和创新型产品的研发和生产，以科学依据为支撑，打造专业可靠的品牌形象。同时，积极拓展线上销售渠道，提高市场占有率。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竞争策略差异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消费者需求与行为研究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个性化需求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不同年龄、性别、职业和健康状况的消费者对营养保健品的需求存在差异，市场呈现出个性化、多样化的特点。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品牌信誉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品牌知名度和口碑成为消费者选择营养保健品的重要因素，知名品牌往往更受消费者信赖。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健康意识提高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随着生活水平的提高和健康意识的增强，消费者对营养保健品的需求不断增加，尤其关注产品的功效和安全性。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消费者需求特点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消费者在购买前会通过多种渠道收集产品信息，如亲友推荐、广告宣传、网络评价等。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信息收集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消费者会根据自身需求和预算，对比不同产品的功效、成分、价格等，以选择最适合自己的产品。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产品比较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在综合考虑产品特点、品牌信誉和自身需求后，消费者会做出购买决策，选择购买渠道和支付方式。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购买决策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购买决策过程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https://d.book118.com/798120042033006023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方正正纤黑简体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2024-08-29T16:06:43.277</cp:lastPrinted>
  <dcterms:created xsi:type="dcterms:W3CDTF">2024-08-29T08:06:43Z</dcterms:created>
  <dcterms:modified xsi:type="dcterms:W3CDTF">2024-08-29T08:06:45Z</dcterms:modified>
</cp:coreProperties>
</file>