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gif" ContentType="image/gi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gif"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36F422-8521-48BA-B2B4-10870CB39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AD14D-55AF-4946-9979-4A8EAD0AD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063BE8-9769-49D1-9D57-F9EB56D62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D24589-3755-4E74-BFF2-866E1607DA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49F884-EF93-4D1E-9D5F-136658FB18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05CB5D-D06E-4322-98A0-D5C995A2BB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6B4FAD-BDB8-4863-8E18-88BB3F2CF0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6E9A79-E7EA-4452-A1ED-06F51BA10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9569F-97F7-46CC-B323-382466FEC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83379-6245-4BC5-89DF-D55E9B237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DD6D51-7F0E-4D49-B599-0FB6766E2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a:blip r:embed="rId2"/>
          <a:stretch>
            <a:fillRect/>
          </a:stretch>
        </a:blipFill>
        <a:effectLst/>
      </p:bgPr>
    </p:bg>
    <p:spTree>
      <p:nvGrpSpPr>
        <p:cNvPr id="1" name=""/>
        <p:cNvGrpSpPr/>
        <p:nvPr/>
      </p:nvGrpSpPr>
      <p:grpSpPr>
        <a:xfrm>
          <a:off x="0" y="0"/>
          <a:ext cx="0" cy="0"/>
        </a:xfrm>
      </p:grpSpPr>
      <p:pic>
        <p:nvPicPr>
          <p:cNvPr id="3100" name="Picture 18" descr="STAR2"/>
          <p:cNvPicPr>
            <a:picLocks noChangeAspect="1" noCrop="1"/>
          </p:cNvPicPr>
          <p:nvPr/>
        </p:nvPicPr>
        <p:blipFill>
          <a:blip r:embed="rId1"/>
          <a:stretch>
            <a:fillRect/>
          </a:stretch>
        </p:blipFill>
        <p:spPr>
          <a:xfrm>
            <a:off x="1295400" y="1817688"/>
            <a:ext cx="239713" cy="239712"/>
          </a:xfrm>
          <a:prstGeom prst="rect">
            <a:avLst/>
          </a:prstGeom>
          <a:noFill/>
          <a:ln>
            <a:noFill/>
            <a:miter lim="800000"/>
          </a:ln>
        </p:spPr>
      </p:pic>
      <p:pic>
        <p:nvPicPr>
          <p:cNvPr id="3104" name="Picture 22" descr="STAR2"/>
          <p:cNvPicPr>
            <a:picLocks noChangeAspect="1" noCrop="1"/>
          </p:cNvPicPr>
          <p:nvPr/>
        </p:nvPicPr>
        <p:blipFill>
          <a:blip r:embed="rId1"/>
          <a:stretch>
            <a:fillRect/>
          </a:stretch>
        </p:blipFill>
        <p:spPr>
          <a:xfrm>
            <a:off x="5257800" y="1741488"/>
            <a:ext cx="239713" cy="239712"/>
          </a:xfrm>
          <a:prstGeom prst="rect">
            <a:avLst/>
          </a:prstGeom>
          <a:noFill/>
          <a:ln>
            <a:noFill/>
            <a:miter lim="800000"/>
          </a:ln>
        </p:spPr>
      </p:pic>
      <p:pic>
        <p:nvPicPr>
          <p:cNvPr id="3106" name="Picture 24" descr="STAR2"/>
          <p:cNvPicPr>
            <a:picLocks noChangeAspect="1" noCrop="1"/>
          </p:cNvPicPr>
          <p:nvPr/>
        </p:nvPicPr>
        <p:blipFill>
          <a:blip r:embed="rId1"/>
          <a:stretch>
            <a:fillRect/>
          </a:stretch>
        </p:blipFill>
        <p:spPr>
          <a:xfrm>
            <a:off x="6858000" y="1817688"/>
            <a:ext cx="239713" cy="239712"/>
          </a:xfrm>
          <a:prstGeom prst="rect">
            <a:avLst/>
          </a:prstGeom>
          <a:noFill/>
          <a:ln>
            <a:noFill/>
            <a:miter lim="800000"/>
          </a:ln>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bg>
      <p:bgPr>
        <a:blipFill>
          <a:blip r:embed="rId1"/>
          <a:stretch>
            <a:fillRect/>
          </a:stretch>
        </a:blipFill>
        <a:effectLst/>
      </p:bgPr>
    </p:bg>
    <p:spTree>
      <p:nvGrpSpPr>
        <p:cNvPr id="1" name=""/>
        <p:cNvGrpSpPr/>
        <p:nvPr/>
      </p:nvGrpSpPr>
      <p:grpSpPr>
        <a:xfrm>
          <a:off x="0" y="0"/>
          <a:ext cx="0" cy="0"/>
        </a:xfrm>
      </p:grpSpPr>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media/image2.pn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5"/>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3600" b="0" i="0" u="none" baseline="0">
          <a:solidFill>
            <a:schemeClr val="tx2"/>
          </a:solidFill>
          <a:effectLst/>
          <a:latin typeface="Arial" pitchFamily="34" charset="0"/>
        </a:defRPr>
      </a:lvl1pPr>
    </p:titleStyle>
    <p:bodyStyle>
      <a:lvl1pPr marL="342900" indent="-342900" algn="l" defTabSz="914400"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sz="2800" b="0" i="0" u="none" baseline="0">
          <a:solidFill>
            <a:schemeClr val="accent1"/>
          </a:solidFill>
          <a:effectLst/>
          <a:latin typeface="Verdana" panose="020b0604030504040204" pitchFamily="34" charset="0"/>
        </a:defRPr>
      </a:lvl1pPr>
      <a:lvl2pPr marL="742950" indent="-285750" algn="l" defTabSz="914400"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sz="2800" b="0" i="0" u="none" baseline="0">
          <a:solidFill>
            <a:schemeClr val="tx1"/>
          </a:solidFill>
          <a:effectLst/>
          <a:latin typeface="Arial" pitchFamily="34" charset="0"/>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sz="2400" b="0" i="0" u="none" baseline="0">
          <a:solidFill>
            <a:schemeClr val="tx1"/>
          </a:solidFill>
          <a:effectLst/>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effectLst/>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effectLst/>
          <a:latin typeface="Arial" pitchFamily="34" charset="0"/>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xml" TargetMode="Interna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xml" TargetMode="Interna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xml" TargetMode="Interna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slide" Target="slide10.xml" TargetMode="Internal" /><Relationship Id="rId4"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0.xml" TargetMode="Internal"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2204311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9734" name="Rectangle 2"/>
          <p:cNvSpPr/>
          <p:nvPr/>
        </p:nvSpPr>
        <p:spPr bwMode="auto">
          <a:xfrm>
            <a:off x="611188" y="1844675"/>
            <a:ext cx="8080375" cy="1066800"/>
          </a:xfrm>
          <a:noFill/>
          <a:ln w="9525" cap="flat" cmpd="sng">
            <a:noFill/>
            <a:prstDash val="solid"/>
            <a:miter lim="800000"/>
          </a:ln>
          <a:effectLst/>
        </p:spPr>
        <p:txBody>
          <a:bodyPr rot="0" wrap="square" lIns="91440" tIns="45720" rIns="91440" bIns="45720" anchor="t"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marL="0" lvl="0" indent="0" algn="ctr"/>
            <a:r>
              <a:rPr kumimoji="1" lang="zh-CN" altLang="en-US" sz="6000" b="1">
                <a:latin typeface="Times New Roman" panose="02020603050405020304" pitchFamily="18" charset="0"/>
                <a:ea typeface="华文楷体" panose="02010600040101010101" pitchFamily="2" charset="-122"/>
              </a:rPr>
              <a:t>电气化铁路接触网</a:t>
            </a:r>
          </a:p>
        </p:txBody>
      </p:sp>
      <p:sp>
        <p:nvSpPr>
          <p:cNvPr id="69735" name="Text Box 67"/>
          <p:cNvSpPr txBox="1"/>
          <p:nvPr/>
        </p:nvSpPr>
        <p:spPr>
          <a:xfrm>
            <a:off x="971550" y="3141663"/>
            <a:ext cx="6629400" cy="1066800"/>
          </a:xfrm>
          <a:prstGeom prst="rect">
            <a:avLst/>
          </a:prstGeom>
          <a:noFill/>
          <a:ln>
            <a:noFill/>
            <a:miter lim="800000"/>
          </a:ln>
          <a:effectLst/>
        </p:spPr>
        <p:txBody>
          <a:bodyPr>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a:endParaRPr lang="zh-CN" altLang="en-US" sz="3200" b="1">
              <a:ea typeface="宋体" panose="02010600030101010101" pitchFamily="2" charset="-122"/>
            </a:endParaRPr>
          </a:p>
          <a:p>
            <a:pPr lvl="0" algn="ctr"/>
            <a:r>
              <a:rPr lang="zh-CN" altLang="en-US" sz="3200" b="1">
                <a:ea typeface="宋体" panose="02010600030101010101" pitchFamily="2" charset="-122"/>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63842" name="NotDefined 2"/>
          <p:cNvSpPr>
            <a:spLocks noGrp="1"/>
          </p:cNvSpPr>
          <p:nvPr>
            <p:ph type="title" idx="4294967295"/>
          </p:nvPr>
        </p:nvSpPr>
        <p:spPr bwMode="auto">
          <a:xfrm>
            <a:off x="468313" y="765175"/>
            <a:ext cx="8135937" cy="563563"/>
          </a:xfrm>
          <a:noFill/>
          <a:ln w="9525" cap="flat" cmpd="sng">
            <a:noFill/>
            <a:prstDash val="solid"/>
            <a:miter lim="800000"/>
          </a:ln>
          <a:effectLst/>
        </p:spPr>
        <p:txBody>
          <a:bodyPr rot="0" wrap="square" lIns="91440" tIns="45720" rIns="91440" bIns="45720" anchor="t" anchorCtr="0">
            <a:noAutofit/>
          </a:bodyPr>
          <a:lstStyle>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stStyle>
          <a:p>
            <a:pPr lvl="0" algn="ctr" eaLnBrk="0" hangingPunct="0"/>
            <a:r>
              <a:rPr kumimoji="1" lang="zh-CN" altLang="en-US" sz="4400" b="1">
                <a:solidFill>
                  <a:schemeClr val="tx1"/>
                </a:solidFill>
                <a:latin typeface="宋体" panose="02010600030101010101" pitchFamily="2" charset="-122"/>
                <a:ea typeface="宋体" panose="02010600030101010101" pitchFamily="2" charset="-122"/>
              </a:rPr>
              <a:t>第一章  接触网负载计算</a:t>
            </a:r>
            <a:endParaRPr kumimoji="1" lang="en-US" altLang="zh-CN" sz="4400" b="1">
              <a:solidFill>
                <a:schemeClr val="tx1"/>
              </a:solidFill>
              <a:latin typeface="宋体" panose="02010600030101010101" pitchFamily="2" charset="-122"/>
              <a:ea typeface="宋体" panose="02010600030101010101" pitchFamily="2" charset="-122"/>
            </a:endParaRPr>
          </a:p>
        </p:txBody>
      </p:sp>
      <p:sp>
        <p:nvSpPr>
          <p:cNvPr id="163843" name="Text Box 3"/>
          <p:cNvSpPr txBox="1"/>
          <p:nvPr/>
        </p:nvSpPr>
        <p:spPr>
          <a:xfrm>
            <a:off x="1660525" y="722313"/>
            <a:ext cx="184150" cy="366712"/>
          </a:xfrm>
          <a:prstGeom prst="rect">
            <a:avLst/>
          </a:prstGeom>
          <a:noFill/>
          <a:ln>
            <a:noFill/>
            <a:miter lim="800000"/>
          </a:ln>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endParaRPr lang="zh-CN" altLang="en-US">
              <a:ea typeface="宋体" panose="02010600030101010101" pitchFamily="2" charset="-122"/>
            </a:endParaRPr>
          </a:p>
        </p:txBody>
      </p:sp>
      <p:sp>
        <p:nvSpPr>
          <p:cNvPr id="163844" name="BlockArc 4"/>
          <p:cNvSpPr/>
          <p:nvPr/>
        </p:nvSpPr>
        <p:spPr bwMode="ltGray">
          <a:xfrm rot="5400000">
            <a:off x="-2422525" y="1474788"/>
            <a:ext cx="4824413" cy="4770437"/>
          </a:xfrm>
          <a:prstGeom prst="blockArc">
            <a:avLst>
              <a:gd name="adj1" fmla="val 10860000"/>
              <a:gd name="adj2" fmla="val 21540000"/>
              <a:gd name="adj3" fmla="val 48509"/>
            </a:avLst>
          </a:prstGeom>
          <a:gradFill rotWithShape="1">
            <a:gsLst>
              <a:gs pos="0">
                <a:schemeClr val="bg2">
                  <a:gamma/>
                  <a:tint val="45490"/>
                  <a:invGamma/>
                </a:schemeClr>
              </a:gs>
              <a:gs pos="50000">
                <a:schemeClr val="bg2"/>
              </a:gs>
              <a:gs pos="100000">
                <a:schemeClr val="bg2">
                  <a:gamma/>
                  <a:tint val="45490"/>
                  <a:invGamma/>
                </a:scheme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45" name="BlockArc 5"/>
          <p:cNvSpPr/>
          <p:nvPr/>
        </p:nvSpPr>
        <p:spPr bwMode="ltGray">
          <a:xfrm rot="5400000" flipH="1">
            <a:off x="-2016918" y="1910556"/>
            <a:ext cx="4032250" cy="3929063"/>
          </a:xfrm>
          <a:prstGeom prst="blockArc">
            <a:avLst>
              <a:gd name="adj1" fmla="val 10800000"/>
              <a:gd name="adj2" fmla="val 0"/>
              <a:gd name="adj3" fmla="val 259"/>
            </a:avLst>
          </a:prstGeom>
          <a:gradFill rotWithShape="1">
            <a:gsLst>
              <a:gs pos="0">
                <a:schemeClr val="hlink">
                  <a:alpha val="36000"/>
                </a:schemeClr>
              </a:gs>
              <a:gs pos="100000">
                <a:schemeClr val="hlink">
                  <a:gamma/>
                  <a:tint val="0"/>
                  <a:invGamma/>
                </a:schemeClr>
              </a:gs>
            </a:gsLst>
            <a:lin ang="5400000" scaled="1"/>
          </a:gradFill>
          <a:ln w="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46" name="RoundCornerRectangle 6"/>
          <p:cNvSpPr/>
          <p:nvPr/>
        </p:nvSpPr>
        <p:spPr bwMode="gray">
          <a:xfrm>
            <a:off x="1763713" y="1844675"/>
            <a:ext cx="5470525" cy="508000"/>
          </a:xfrm>
          <a:prstGeom prst="roundRect">
            <a:avLst>
              <a:gd name="adj" fmla="val 50000"/>
            </a:avLst>
          </a:prstGeom>
          <a:noFill/>
          <a:ln w="28575">
            <a:solidFill>
              <a:schemeClr val="bg2"/>
            </a:solidFill>
            <a:miter lim="800000"/>
          </a:ln>
          <a:effectLst/>
        </p:spPr>
        <p:txBody>
          <a:bodyPr wrap="none"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spcBef>
                <a:spcPct val="20000"/>
              </a:spcBef>
              <a:buFont typeface="Wingdings" panose="05000000000000000000" pitchFamily="2" charset="2"/>
            </a:pPr>
            <a:r>
              <a:rPr kumimoji="1" lang="zh-CN" altLang="en-US" sz="2400" b="1">
                <a:solidFill>
                  <a:srgbClr val="111111"/>
                </a:solidFill>
                <a:latin typeface="华文楷体" panose="02010600040101010101" pitchFamily="2" charset="-122"/>
                <a:ea typeface="华文楷体" panose="02010600040101010101" pitchFamily="2" charset="-122"/>
              </a:rPr>
              <a:t>第一节 接触网的设计目标和程序 </a:t>
            </a:r>
            <a:endParaRPr kumimoji="1" lang="en-US" altLang="zh-CN" sz="2400" b="1">
              <a:solidFill>
                <a:srgbClr val="111111"/>
              </a:solidFill>
              <a:latin typeface="华文楷体" panose="02010600040101010101" pitchFamily="2" charset="-122"/>
              <a:ea typeface="华文楷体" panose="02010600040101010101" pitchFamily="2" charset="-122"/>
            </a:endParaRPr>
          </a:p>
        </p:txBody>
      </p:sp>
      <p:grpSp>
        <p:nvGrpSpPr>
          <p:cNvPr id="163847" name="Group 7"/>
          <p:cNvGrpSpPr/>
          <p:nvPr/>
        </p:nvGrpSpPr>
        <p:grpSpPr>
          <a:xfrm>
            <a:off x="1447800" y="1909763"/>
            <a:ext cx="381000" cy="381000"/>
            <a:chOff x="2078" y="1680"/>
            <a:chExt cx="1615" cy="1615"/>
          </a:xfrm>
        </p:grpSpPr>
        <p:sp>
          <p:nvSpPr>
            <p:cNvPr id="163848" name="Ellipse 8"/>
            <p:cNvSpPr/>
            <p:nvPr/>
          </p:nvSpPr>
          <p:spPr bwMode="gray">
            <a:xfrm>
              <a:off x="2078" y="168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5715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49" name="Ellipse 9"/>
            <p:cNvSpPr/>
            <p:nvPr/>
          </p:nvSpPr>
          <p:spPr bwMode="gray">
            <a:xfrm>
              <a:off x="2170" y="177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0" name="椭圆 163849"/>
            <p:cNvSpPr/>
            <p:nvPr/>
          </p:nvSpPr>
          <p:spPr bwMode="gray">
            <a:xfrm>
              <a:off x="2254" y="185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1" name="椭圆 163850"/>
            <p:cNvSpPr/>
            <p:nvPr/>
          </p:nvSpPr>
          <p:spPr bwMode="gray">
            <a:xfrm>
              <a:off x="2254" y="1856"/>
              <a:ext cx="1262" cy="1264"/>
            </a:xfrm>
            <a:prstGeom prst="ellipse">
              <a:avLst/>
            </a:prstGeom>
            <a:gradFill rotWithShape="1">
              <a:gsLst>
                <a:gs pos="0">
                  <a:srgbClr val="FFCC00">
                    <a:gamma/>
                    <a:shade val="0"/>
                    <a:invGamma/>
                  </a:srgbClr>
                </a:gs>
                <a:gs pos="100000">
                  <a:srgbClr val="FFCC00"/>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2" name="椭圆 163851"/>
            <p:cNvSpPr/>
            <p:nvPr/>
          </p:nvSpPr>
          <p:spPr bwMode="gray">
            <a:xfrm>
              <a:off x="2337" y="193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3" name="椭圆 163852"/>
            <p:cNvSpPr/>
            <p:nvPr/>
          </p:nvSpPr>
          <p:spPr bwMode="gray">
            <a:xfrm>
              <a:off x="2337" y="1939"/>
              <a:ext cx="1096" cy="1098"/>
            </a:xfrm>
            <a:prstGeom prst="ellipse">
              <a:avLst/>
            </a:prstGeom>
            <a:gradFill rotWithShape="1">
              <a:gsLst>
                <a:gs pos="0">
                  <a:srgbClr val="FFCC00"/>
                </a:gs>
                <a:gs pos="100000">
                  <a:srgbClr val="FFCC00">
                    <a:gamma/>
                    <a:shade val="48627"/>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sp>
        <p:nvSpPr>
          <p:cNvPr id="163854" name="圆角矩形 163853"/>
          <p:cNvSpPr/>
          <p:nvPr/>
        </p:nvSpPr>
        <p:spPr bwMode="gray">
          <a:xfrm>
            <a:off x="2384425" y="2921000"/>
            <a:ext cx="4924425" cy="508000"/>
          </a:xfrm>
          <a:prstGeom prst="roundRect">
            <a:avLst>
              <a:gd name="adj" fmla="val 50000"/>
            </a:avLst>
          </a:prstGeom>
          <a:noFill/>
          <a:ln w="28575">
            <a:solidFill>
              <a:schemeClr val="bg2"/>
            </a:solidFill>
            <a:miter lim="800000"/>
          </a:ln>
          <a:effectLst/>
        </p:spPr>
        <p:txBody>
          <a:bodyPr wrap="none"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spcBef>
                <a:spcPct val="20000"/>
              </a:spcBef>
              <a:buFont typeface="Wingdings" panose="05000000000000000000" pitchFamily="2" charset="2"/>
            </a:pPr>
            <a:r>
              <a:rPr kumimoji="1" lang="zh-CN" altLang="en-US" sz="2400" b="1">
                <a:solidFill>
                  <a:srgbClr val="111111"/>
                </a:solidFill>
                <a:latin typeface="华文楷体" panose="02010600040101010101" pitchFamily="2" charset="-122"/>
                <a:ea typeface="华文楷体" panose="02010600040101010101" pitchFamily="2" charset="-122"/>
              </a:rPr>
              <a:t>第二节 气象条件的确定</a:t>
            </a:r>
            <a:endParaRPr kumimoji="1" lang="en-US" altLang="zh-CN" sz="2400" b="1">
              <a:solidFill>
                <a:srgbClr val="111111"/>
              </a:solidFill>
              <a:latin typeface="华文楷体" panose="02010600040101010101" pitchFamily="2" charset="-122"/>
              <a:ea typeface="华文楷体" panose="02010600040101010101" pitchFamily="2" charset="-122"/>
            </a:endParaRPr>
          </a:p>
        </p:txBody>
      </p:sp>
      <p:grpSp>
        <p:nvGrpSpPr>
          <p:cNvPr id="163855" name="组合 163854"/>
          <p:cNvGrpSpPr/>
          <p:nvPr/>
        </p:nvGrpSpPr>
        <p:grpSpPr>
          <a:xfrm>
            <a:off x="2079625" y="3027363"/>
            <a:ext cx="381000" cy="381000"/>
            <a:chOff x="2078" y="1680"/>
            <a:chExt cx="1615" cy="1615"/>
          </a:xfrm>
        </p:grpSpPr>
        <p:sp>
          <p:nvSpPr>
            <p:cNvPr id="163856" name="Ellipse 10"/>
            <p:cNvSpPr/>
            <p:nvPr/>
          </p:nvSpPr>
          <p:spPr bwMode="gray">
            <a:xfrm>
              <a:off x="2078" y="168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5715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7" name="Ellipse 11"/>
            <p:cNvSpPr/>
            <p:nvPr/>
          </p:nvSpPr>
          <p:spPr bwMode="gray">
            <a:xfrm>
              <a:off x="2170" y="177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8" name="Ellipse 12"/>
            <p:cNvSpPr/>
            <p:nvPr/>
          </p:nvSpPr>
          <p:spPr bwMode="gray">
            <a:xfrm>
              <a:off x="2254" y="185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59" name="Ellipse 13"/>
            <p:cNvSpPr/>
            <p:nvPr/>
          </p:nvSpPr>
          <p:spPr bwMode="gray">
            <a:xfrm>
              <a:off x="2254" y="1856"/>
              <a:ext cx="1262" cy="1264"/>
            </a:xfrm>
            <a:prstGeom prst="ellipse">
              <a:avLst/>
            </a:prstGeom>
            <a:gradFill rotWithShape="1">
              <a:gsLst>
                <a:gs pos="0">
                  <a:srgbClr val="48BE67">
                    <a:gamma/>
                    <a:shade val="0"/>
                    <a:invGamma/>
                  </a:srgbClr>
                </a:gs>
                <a:gs pos="100000">
                  <a:srgbClr val="48BE67"/>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0" name="Ellipse 14"/>
            <p:cNvSpPr/>
            <p:nvPr/>
          </p:nvSpPr>
          <p:spPr bwMode="gray">
            <a:xfrm>
              <a:off x="2337" y="193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1" name="Ellipse 15"/>
            <p:cNvSpPr/>
            <p:nvPr/>
          </p:nvSpPr>
          <p:spPr bwMode="gray">
            <a:xfrm>
              <a:off x="2337" y="1939"/>
              <a:ext cx="1096" cy="1098"/>
            </a:xfrm>
            <a:prstGeom prst="ellipse">
              <a:avLst/>
            </a:prstGeom>
            <a:gradFill rotWithShape="1">
              <a:gsLst>
                <a:gs pos="0">
                  <a:srgbClr val="48BE67"/>
                </a:gs>
                <a:gs pos="100000">
                  <a:srgbClr val="48BE67">
                    <a:gamma/>
                    <a:shade val="48627"/>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sp>
        <p:nvSpPr>
          <p:cNvPr id="163862" name="RoundCornerRectangle 16"/>
          <p:cNvSpPr/>
          <p:nvPr/>
        </p:nvSpPr>
        <p:spPr bwMode="gray">
          <a:xfrm>
            <a:off x="2438400" y="4000500"/>
            <a:ext cx="5086350" cy="508000"/>
          </a:xfrm>
          <a:prstGeom prst="roundRect">
            <a:avLst>
              <a:gd name="adj" fmla="val 50000"/>
            </a:avLst>
          </a:prstGeom>
          <a:noFill/>
          <a:ln w="28575">
            <a:solidFill>
              <a:schemeClr val="bg2"/>
            </a:solidFill>
            <a:miter lim="800000"/>
          </a:ln>
          <a:effectLst/>
        </p:spPr>
        <p:txBody>
          <a:bodyPr wrap="none"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spcBef>
                <a:spcPct val="20000"/>
              </a:spcBef>
              <a:buFont typeface="Wingdings" panose="05000000000000000000" pitchFamily="2" charset="2"/>
            </a:pPr>
            <a:r>
              <a:rPr kumimoji="1" lang="zh-CN" altLang="en-US" sz="2400" b="1">
                <a:solidFill>
                  <a:srgbClr val="111111"/>
                </a:solidFill>
                <a:latin typeface="华文楷体" panose="02010600040101010101" pitchFamily="2" charset="-122"/>
                <a:ea typeface="华文楷体" panose="02010600040101010101" pitchFamily="2" charset="-122"/>
              </a:rPr>
              <a:t>第三节 接触悬挂的单位负载计算</a:t>
            </a:r>
            <a:endParaRPr kumimoji="1" lang="en-US" altLang="zh-CN" sz="2400" b="1">
              <a:solidFill>
                <a:srgbClr val="111111"/>
              </a:solidFill>
              <a:latin typeface="华文楷体" panose="02010600040101010101" pitchFamily="2" charset="-122"/>
              <a:ea typeface="华文楷体" panose="02010600040101010101" pitchFamily="2" charset="-122"/>
            </a:endParaRPr>
          </a:p>
        </p:txBody>
      </p:sp>
      <p:grpSp>
        <p:nvGrpSpPr>
          <p:cNvPr id="163863" name="Group 17"/>
          <p:cNvGrpSpPr/>
          <p:nvPr/>
        </p:nvGrpSpPr>
        <p:grpSpPr>
          <a:xfrm>
            <a:off x="2133600" y="4076700"/>
            <a:ext cx="381000" cy="381000"/>
            <a:chOff x="2078" y="1680"/>
            <a:chExt cx="1615" cy="1615"/>
          </a:xfrm>
        </p:grpSpPr>
        <p:sp>
          <p:nvSpPr>
            <p:cNvPr id="163864" name="Ellipse 18"/>
            <p:cNvSpPr/>
            <p:nvPr/>
          </p:nvSpPr>
          <p:spPr bwMode="gray">
            <a:xfrm>
              <a:off x="2078" y="168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5715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5" name="Ellipse 19"/>
            <p:cNvSpPr/>
            <p:nvPr/>
          </p:nvSpPr>
          <p:spPr bwMode="gray">
            <a:xfrm>
              <a:off x="2170" y="177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6" name="椭圆 163865"/>
            <p:cNvSpPr/>
            <p:nvPr/>
          </p:nvSpPr>
          <p:spPr bwMode="gray">
            <a:xfrm>
              <a:off x="2254" y="185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7" name="椭圆 163866"/>
            <p:cNvSpPr/>
            <p:nvPr/>
          </p:nvSpPr>
          <p:spPr bwMode="gray">
            <a:xfrm>
              <a:off x="2254" y="1856"/>
              <a:ext cx="1262" cy="1264"/>
            </a:xfrm>
            <a:prstGeom prst="ellipse">
              <a:avLst/>
            </a:prstGeom>
            <a:gradFill rotWithShape="1">
              <a:gsLst>
                <a:gs pos="0">
                  <a:srgbClr val="21B3E1"/>
                </a:gs>
                <a:gs pos="100000">
                  <a:srgbClr val="21B3E1">
                    <a:gamma/>
                    <a:shade val="46275"/>
                    <a:invGamma/>
                  </a:srgbClr>
                </a:gs>
              </a:gsLst>
              <a:lin ang="54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8" name="椭圆 163867"/>
            <p:cNvSpPr/>
            <p:nvPr/>
          </p:nvSpPr>
          <p:spPr bwMode="gray">
            <a:xfrm>
              <a:off x="2337" y="193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69" name="椭圆 163868"/>
            <p:cNvSpPr/>
            <p:nvPr/>
          </p:nvSpPr>
          <p:spPr bwMode="gray">
            <a:xfrm>
              <a:off x="2337" y="1939"/>
              <a:ext cx="1096" cy="1098"/>
            </a:xfrm>
            <a:prstGeom prst="ellipse">
              <a:avLst/>
            </a:prstGeom>
            <a:gradFill rotWithShape="1">
              <a:gsLst>
                <a:gs pos="0">
                  <a:srgbClr val="21B3E1"/>
                </a:gs>
                <a:gs pos="100000">
                  <a:srgbClr val="21B3E1">
                    <a:gamma/>
                    <a:shade val="48627"/>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sp>
        <p:nvSpPr>
          <p:cNvPr id="163870" name="圆角矩形 163869"/>
          <p:cNvSpPr/>
          <p:nvPr/>
        </p:nvSpPr>
        <p:spPr bwMode="gray">
          <a:xfrm>
            <a:off x="1909763" y="5229225"/>
            <a:ext cx="6046787" cy="508000"/>
          </a:xfrm>
          <a:prstGeom prst="roundRect">
            <a:avLst>
              <a:gd name="adj" fmla="val 50000"/>
            </a:avLst>
          </a:prstGeom>
          <a:noFill/>
          <a:ln w="28575">
            <a:solidFill>
              <a:schemeClr val="bg2"/>
            </a:solidFill>
            <a:miter lim="800000"/>
          </a:ln>
          <a:effectLst/>
        </p:spPr>
        <p:txBody>
          <a:bodyPr wrap="none"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spcBef>
                <a:spcPct val="20000"/>
              </a:spcBef>
              <a:buFont typeface="Wingdings" panose="05000000000000000000" pitchFamily="2" charset="2"/>
            </a:pPr>
            <a:r>
              <a:rPr kumimoji="1" lang="zh-CN" altLang="en-US" sz="2400" b="1">
                <a:solidFill>
                  <a:srgbClr val="111111"/>
                </a:solidFill>
                <a:latin typeface="华文楷体" panose="02010600040101010101" pitchFamily="2" charset="-122"/>
                <a:ea typeface="华文楷体" panose="02010600040101010101" pitchFamily="2" charset="-122"/>
              </a:rPr>
              <a:t>第四节 简单悬挂线索的张力和弛度计算</a:t>
            </a:r>
            <a:endParaRPr kumimoji="1" lang="en-US" altLang="zh-CN" sz="2400" b="1">
              <a:solidFill>
                <a:srgbClr val="111111"/>
              </a:solidFill>
              <a:latin typeface="华文楷体" panose="02010600040101010101" pitchFamily="2" charset="-122"/>
              <a:ea typeface="华文楷体" panose="02010600040101010101" pitchFamily="2" charset="-122"/>
            </a:endParaRPr>
          </a:p>
        </p:txBody>
      </p:sp>
      <p:grpSp>
        <p:nvGrpSpPr>
          <p:cNvPr id="163871" name="组合 163870"/>
          <p:cNvGrpSpPr/>
          <p:nvPr/>
        </p:nvGrpSpPr>
        <p:grpSpPr>
          <a:xfrm>
            <a:off x="1547813" y="5330825"/>
            <a:ext cx="409575" cy="381000"/>
            <a:chOff x="2078" y="1680"/>
            <a:chExt cx="1615" cy="1615"/>
          </a:xfrm>
        </p:grpSpPr>
        <p:sp>
          <p:nvSpPr>
            <p:cNvPr id="163872" name="Ellipse 20"/>
            <p:cNvSpPr/>
            <p:nvPr/>
          </p:nvSpPr>
          <p:spPr bwMode="gray">
            <a:xfrm>
              <a:off x="2078" y="1680"/>
              <a:ext cx="1615" cy="1615"/>
            </a:xfrm>
            <a:prstGeom prst="ellipse">
              <a:avLst/>
            </a:prstGeom>
            <a:gradFill rotWithShape="1">
              <a:gsLst>
                <a:gs pos="0">
                  <a:srgbClr val="FFFFFF">
                    <a:gamma/>
                    <a:shade val="46275"/>
                    <a:invGamma/>
                  </a:srgbClr>
                </a:gs>
                <a:gs pos="50000">
                  <a:srgbClr val="FFFFFF"/>
                </a:gs>
                <a:gs pos="100000">
                  <a:srgbClr val="FFFFFF">
                    <a:gamma/>
                    <a:shade val="46275"/>
                    <a:invGamma/>
                  </a:srgbClr>
                </a:gs>
              </a:gsLst>
              <a:lin ang="5400000" scaled="1"/>
            </a:gradFill>
            <a:ln w="5715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73" name="Ellipse 21"/>
            <p:cNvSpPr/>
            <p:nvPr/>
          </p:nvSpPr>
          <p:spPr bwMode="gray">
            <a:xfrm>
              <a:off x="2170" y="1771"/>
              <a:ext cx="1430" cy="1430"/>
            </a:xfrm>
            <a:prstGeom prst="ellipse">
              <a:avLst/>
            </a:prstGeom>
            <a:gradFill rotWithShape="1">
              <a:gsLst>
                <a:gs pos="0">
                  <a:srgbClr val="FFFFFF">
                    <a:gamma/>
                    <a:shade val="63529"/>
                    <a:invGamma/>
                  </a:srgbClr>
                </a:gs>
                <a:gs pos="50000">
                  <a:srgbClr val="FFFFFF"/>
                </a:gs>
                <a:gs pos="100000">
                  <a:srgbClr val="FFFFFF">
                    <a:gamma/>
                    <a:shade val="63529"/>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74" name="Ellipse 22"/>
            <p:cNvSpPr/>
            <p:nvPr/>
          </p:nvSpPr>
          <p:spPr bwMode="gray">
            <a:xfrm>
              <a:off x="2254" y="1856"/>
              <a:ext cx="1262" cy="1264"/>
            </a:xfrm>
            <a:prstGeom prst="ellipse">
              <a:avLst/>
            </a:prstGeom>
            <a:gradFill rotWithShape="1">
              <a:gsLst>
                <a:gs pos="0">
                  <a:schemeClr val="hlink">
                    <a:gamma/>
                    <a:tint val="0"/>
                    <a:invGamma/>
                  </a:schemeClr>
                </a:gs>
                <a:gs pos="50000">
                  <a:schemeClr val="hlink"/>
                </a:gs>
                <a:gs pos="100000">
                  <a:schemeClr val="hlink">
                    <a:gamma/>
                    <a:tint val="0"/>
                    <a:invGamma/>
                  </a:scheme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75" name="Ellipse 23"/>
            <p:cNvSpPr/>
            <p:nvPr/>
          </p:nvSpPr>
          <p:spPr bwMode="gray">
            <a:xfrm>
              <a:off x="2254" y="1856"/>
              <a:ext cx="1262" cy="1264"/>
            </a:xfrm>
            <a:prstGeom prst="ellipse">
              <a:avLst/>
            </a:prstGeom>
            <a:gradFill rotWithShape="1">
              <a:gsLst>
                <a:gs pos="0">
                  <a:srgbClr val="8D67E1">
                    <a:gamma/>
                    <a:shade val="0"/>
                    <a:invGamma/>
                  </a:srgbClr>
                </a:gs>
                <a:gs pos="100000">
                  <a:srgbClr val="8D67E1"/>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76" name="Ellipse 24"/>
            <p:cNvSpPr/>
            <p:nvPr/>
          </p:nvSpPr>
          <p:spPr bwMode="gray">
            <a:xfrm>
              <a:off x="2337" y="1939"/>
              <a:ext cx="1096" cy="1098"/>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63877" name="Ellipse 25"/>
            <p:cNvSpPr/>
            <p:nvPr/>
          </p:nvSpPr>
          <p:spPr bwMode="gray">
            <a:xfrm>
              <a:off x="2337" y="1939"/>
              <a:ext cx="1096" cy="1098"/>
            </a:xfrm>
            <a:prstGeom prst="ellipse">
              <a:avLst/>
            </a:prstGeom>
            <a:gradFill rotWithShape="1">
              <a:gsLst>
                <a:gs pos="0">
                  <a:srgbClr val="8D67E1"/>
                </a:gs>
                <a:gs pos="100000">
                  <a:srgbClr val="8D67E1">
                    <a:gamma/>
                    <a:shade val="48627"/>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163842"/>
                                        </p:tgtEl>
                                        <p:attrNameLst>
                                          <p:attrName>style.visibility</p:attrName>
                                        </p:attrNameLst>
                                      </p:cBhvr>
                                      <p:to>
                                        <p:strVal val="visible"/>
                                      </p:to>
                                    </p:set>
                                    <p:animEffect transition="in" filter="wipe(up)">
                                      <p:cBhvr>
                                        <p:cTn id="7" dur="500"/>
                                        <p:tgtEl>
                                          <p:spTgt spid="163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6259" name="NotDefined 3"/>
          <p:cNvSpPr>
            <a:spLocks noGrp="1"/>
          </p:cNvSpPr>
          <p:nvPr>
            <p:ph type="body" idx="4294967295"/>
          </p:nvPr>
        </p:nvSpPr>
        <p:spPr bwMode="auto">
          <a:xfrm>
            <a:off x="539750" y="1844675"/>
            <a:ext cx="8229600" cy="4108450"/>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10000"/>
              </a:lnSpc>
              <a:spcBef>
                <a:spcPct val="0"/>
              </a:spcBef>
              <a:buClrTx/>
              <a:buFontTx/>
              <a:buNone/>
            </a:pPr>
            <a:r>
              <a:rPr kumimoji="1" lang="zh-CN" altLang="en-US" sz="2400" b="1">
                <a:solidFill>
                  <a:srgbClr val="F92009"/>
                </a:solidFill>
                <a:latin typeface="楷体_GB2312" pitchFamily="49" charset="-122"/>
                <a:ea typeface="楷体_GB2312" pitchFamily="49" charset="-122"/>
              </a:rPr>
              <a:t>目标和程序</a:t>
            </a:r>
            <a:r>
              <a:rPr kumimoji="1" lang="zh-CN" altLang="en-US" sz="2400" b="1">
                <a:solidFill>
                  <a:schemeClr val="tx1"/>
                </a:solidFill>
                <a:latin typeface="楷体_GB2312" pitchFamily="49" charset="-122"/>
                <a:ea typeface="楷体_GB2312" pitchFamily="49" charset="-122"/>
              </a:rPr>
              <a:t>：</a:t>
            </a:r>
          </a:p>
          <a:p>
            <a:pPr lvl="0">
              <a:lnSpc>
                <a:spcPct val="110000"/>
              </a:lnSpc>
              <a:spcBef>
                <a:spcPct val="0"/>
              </a:spcBef>
              <a:buClrTx/>
              <a:buFontTx/>
              <a:buNone/>
            </a:pPr>
            <a:r>
              <a:rPr kumimoji="1" lang="zh-CN" altLang="en-US" sz="2400" b="1">
                <a:solidFill>
                  <a:schemeClr val="tx1"/>
                </a:solidFill>
                <a:latin typeface="楷体_GB2312" pitchFamily="49" charset="-122"/>
                <a:ea typeface="楷体_GB2312" pitchFamily="49" charset="-122"/>
              </a:rPr>
              <a:t>    设计的目标是根据特定条件，如技术条件、线路参数和用户要求等编制特定的电气化工程设计文件。这些文件使架空接触网系统的安装及运营能满足特定线路所要求的运行性能。</a:t>
            </a:r>
          </a:p>
          <a:p>
            <a:pPr lvl="0">
              <a:lnSpc>
                <a:spcPct val="110000"/>
              </a:lnSpc>
              <a:spcBef>
                <a:spcPct val="0"/>
              </a:spcBef>
              <a:buClrTx/>
              <a:buFontTx/>
              <a:buNone/>
            </a:pPr>
            <a:r>
              <a:rPr kumimoji="1" lang="zh-CN" altLang="en-US" sz="2400" b="1">
                <a:solidFill>
                  <a:schemeClr val="tx1"/>
                </a:solidFill>
                <a:latin typeface="楷体_GB2312" pitchFamily="49" charset="-122"/>
                <a:ea typeface="楷体_GB2312" pitchFamily="49" charset="-122"/>
              </a:rPr>
              <a:t>    架空接触网设计包括如下阶段：</a:t>
            </a:r>
          </a:p>
          <a:p>
            <a:pPr lvl="0">
              <a:lnSpc>
                <a:spcPct val="110000"/>
              </a:lnSpc>
              <a:spcBef>
                <a:spcPct val="0"/>
              </a:spcBef>
              <a:buClrTx/>
              <a:buFontTx/>
              <a:buNone/>
            </a:pPr>
            <a:r>
              <a:rPr kumimoji="1" lang="en-US" altLang="zh-CN" sz="2400" b="1">
                <a:solidFill>
                  <a:schemeClr val="tx1"/>
                </a:solidFill>
                <a:latin typeface="楷体_GB2312" pitchFamily="49" charset="-122"/>
                <a:ea typeface="楷体_GB2312" pitchFamily="49" charset="-122"/>
              </a:rPr>
              <a:t>       </a:t>
            </a:r>
            <a:r>
              <a:rPr kumimoji="1" lang="en-US" altLang="zh-CN" sz="2400" b="1">
                <a:solidFill>
                  <a:schemeClr val="tx1"/>
                </a:solidFill>
                <a:latin typeface="华文楷体" panose="02010600040101010101" pitchFamily="2" charset="-122"/>
                <a:ea typeface="楷体_GB2312" pitchFamily="49" charset="-122"/>
              </a:rPr>
              <a:t>—</a:t>
            </a:r>
            <a:r>
              <a:rPr kumimoji="1" lang="zh-CN" altLang="en-US" sz="2400" b="1">
                <a:solidFill>
                  <a:srgbClr val="F92009"/>
                </a:solidFill>
                <a:latin typeface="楷体_GB2312" pitchFamily="49" charset="-122"/>
                <a:ea typeface="楷体_GB2312" pitchFamily="49" charset="-122"/>
              </a:rPr>
              <a:t>初步设计调查</a:t>
            </a:r>
            <a:r>
              <a:rPr kumimoji="1" lang="zh-CN" altLang="en-US" sz="2400" b="1">
                <a:solidFill>
                  <a:schemeClr val="tx1"/>
                </a:solidFill>
                <a:latin typeface="楷体_GB2312" pitchFamily="49" charset="-122"/>
                <a:ea typeface="楷体_GB2312" pitchFamily="49" charset="-122"/>
              </a:rPr>
              <a:t>；</a:t>
            </a:r>
          </a:p>
          <a:p>
            <a:pPr lvl="0">
              <a:lnSpc>
                <a:spcPct val="110000"/>
              </a:lnSpc>
              <a:spcBef>
                <a:spcPct val="0"/>
              </a:spcBef>
              <a:buClrTx/>
              <a:buFontTx/>
              <a:buNone/>
            </a:pPr>
            <a:r>
              <a:rPr kumimoji="1" lang="en-US" altLang="zh-CN" sz="2400" b="1">
                <a:solidFill>
                  <a:schemeClr val="tx1"/>
                </a:solidFill>
                <a:latin typeface="楷体_GB2312" pitchFamily="49" charset="-122"/>
                <a:ea typeface="楷体_GB2312" pitchFamily="49" charset="-122"/>
              </a:rPr>
              <a:t>       </a:t>
            </a:r>
            <a:r>
              <a:rPr kumimoji="1" lang="en-US" altLang="zh-CN" sz="2400" b="1">
                <a:solidFill>
                  <a:schemeClr val="tx1"/>
                </a:solidFill>
                <a:latin typeface="华文楷体" panose="02010600040101010101" pitchFamily="2" charset="-122"/>
                <a:ea typeface="楷体_GB2312" pitchFamily="49" charset="-122"/>
              </a:rPr>
              <a:t>—</a:t>
            </a:r>
            <a:r>
              <a:rPr kumimoji="1" lang="zh-CN" altLang="en-US" sz="2400" b="1">
                <a:solidFill>
                  <a:srgbClr val="F92009"/>
                </a:solidFill>
                <a:latin typeface="楷体_GB2312" pitchFamily="49" charset="-122"/>
                <a:ea typeface="楷体_GB2312" pitchFamily="49" charset="-122"/>
              </a:rPr>
              <a:t>初步设计</a:t>
            </a:r>
            <a:r>
              <a:rPr kumimoji="1" lang="zh-CN" altLang="en-US" sz="2400" b="1">
                <a:solidFill>
                  <a:schemeClr val="tx1"/>
                </a:solidFill>
                <a:latin typeface="楷体_GB2312" pitchFamily="49" charset="-122"/>
                <a:ea typeface="楷体_GB2312" pitchFamily="49" charset="-122"/>
              </a:rPr>
              <a:t>；</a:t>
            </a:r>
          </a:p>
          <a:p>
            <a:pPr lvl="0">
              <a:lnSpc>
                <a:spcPct val="110000"/>
              </a:lnSpc>
              <a:spcBef>
                <a:spcPct val="0"/>
              </a:spcBef>
              <a:buClrTx/>
              <a:buFontTx/>
              <a:buNone/>
            </a:pPr>
            <a:r>
              <a:rPr kumimoji="1" lang="en-US" altLang="zh-CN" sz="2400" b="1">
                <a:solidFill>
                  <a:schemeClr val="tx1"/>
                </a:solidFill>
                <a:latin typeface="楷体_GB2312" pitchFamily="49" charset="-122"/>
                <a:ea typeface="楷体_GB2312" pitchFamily="49" charset="-122"/>
              </a:rPr>
              <a:t>       </a:t>
            </a:r>
            <a:r>
              <a:rPr kumimoji="1" lang="en-US" altLang="zh-CN" sz="2400" b="1">
                <a:solidFill>
                  <a:schemeClr val="tx1"/>
                </a:solidFill>
                <a:latin typeface="华文楷体" panose="02010600040101010101" pitchFamily="2" charset="-122"/>
                <a:ea typeface="楷体_GB2312" pitchFamily="49" charset="-122"/>
              </a:rPr>
              <a:t>—</a:t>
            </a:r>
            <a:r>
              <a:rPr kumimoji="1" lang="zh-CN" altLang="en-US" sz="2400" b="1">
                <a:solidFill>
                  <a:srgbClr val="F92009"/>
                </a:solidFill>
                <a:latin typeface="楷体_GB2312" pitchFamily="49" charset="-122"/>
                <a:ea typeface="楷体_GB2312" pitchFamily="49" charset="-122"/>
              </a:rPr>
              <a:t>工程施工设计</a:t>
            </a:r>
            <a:r>
              <a:rPr kumimoji="1" lang="zh-CN" altLang="en-US" sz="2400" b="1">
                <a:solidFill>
                  <a:schemeClr val="tx1"/>
                </a:solidFill>
                <a:latin typeface="楷体_GB2312" pitchFamily="49" charset="-122"/>
                <a:ea typeface="楷体_GB2312" pitchFamily="49" charset="-122"/>
              </a:rPr>
              <a:t>；</a:t>
            </a:r>
          </a:p>
          <a:p>
            <a:pPr lvl="0">
              <a:lnSpc>
                <a:spcPct val="110000"/>
              </a:lnSpc>
              <a:spcBef>
                <a:spcPct val="0"/>
              </a:spcBef>
              <a:buClrTx/>
              <a:buFontTx/>
              <a:buNone/>
            </a:pPr>
            <a:r>
              <a:rPr kumimoji="1" lang="en-US" altLang="zh-CN" sz="2400" b="1">
                <a:solidFill>
                  <a:schemeClr val="tx1"/>
                </a:solidFill>
                <a:latin typeface="楷体_GB2312" pitchFamily="49" charset="-122"/>
                <a:ea typeface="楷体_GB2312" pitchFamily="49" charset="-122"/>
              </a:rPr>
              <a:t>       </a:t>
            </a:r>
            <a:r>
              <a:rPr kumimoji="1" lang="en-US" altLang="zh-CN" sz="2400" b="1">
                <a:solidFill>
                  <a:schemeClr val="tx1"/>
                </a:solidFill>
                <a:latin typeface="华文楷体" panose="02010600040101010101" pitchFamily="2" charset="-122"/>
                <a:ea typeface="楷体_GB2312" pitchFamily="49" charset="-122"/>
              </a:rPr>
              <a:t>—</a:t>
            </a:r>
            <a:r>
              <a:rPr kumimoji="1" lang="zh-CN" altLang="en-US" sz="2400" b="1">
                <a:solidFill>
                  <a:srgbClr val="F92009"/>
                </a:solidFill>
                <a:latin typeface="楷体_GB2312" pitchFamily="49" charset="-122"/>
                <a:ea typeface="楷体_GB2312" pitchFamily="49" charset="-122"/>
              </a:rPr>
              <a:t>文件审核的准备工作</a:t>
            </a:r>
            <a:r>
              <a:rPr kumimoji="1" lang="zh-CN" altLang="en-US" sz="2400" b="1">
                <a:solidFill>
                  <a:schemeClr val="tx1"/>
                </a:solidFill>
                <a:latin typeface="楷体_GB2312" pitchFamily="49" charset="-122"/>
                <a:ea typeface="楷体_GB2312" pitchFamily="49" charset="-122"/>
              </a:rPr>
              <a:t>。</a:t>
            </a:r>
          </a:p>
        </p:txBody>
      </p:sp>
      <p:sp>
        <p:nvSpPr>
          <p:cNvPr id="96260" name="Rectangle 4"/>
          <p:cNvSpPr/>
          <p:nvPr/>
        </p:nvSpPr>
        <p:spPr>
          <a:xfrm>
            <a:off x="1476375" y="908050"/>
            <a:ext cx="6324600" cy="579438"/>
          </a:xfrm>
          <a:prstGeom prst="rect">
            <a:avLst/>
          </a:prstGeom>
          <a:noFill/>
          <a:ln>
            <a:noFill/>
            <a:miter lim="800000"/>
          </a:ln>
          <a:effectLst/>
        </p:spPr>
        <p:txBody>
          <a:bodyPr>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lgn="just">
              <a:buFontTx/>
            </a:pPr>
            <a:r>
              <a:rPr kumimoji="1" lang="zh-CN" altLang="en-US" sz="3200" b="1">
                <a:solidFill>
                  <a:srgbClr val="000000"/>
                </a:solidFill>
                <a:latin typeface="宋体" panose="02010600030101010101" pitchFamily="2" charset="-122"/>
                <a:ea typeface="宋体" panose="02010600030101010101" pitchFamily="2" charset="-122"/>
              </a:rPr>
              <a:t>第一节  接触网的设计目标和程序</a:t>
            </a:r>
            <a:endParaRPr kumimoji="1" lang="en-US" altLang="zh-CN" sz="3200" b="1">
              <a:solidFill>
                <a:srgbClr val="000000"/>
              </a:solidFill>
              <a:latin typeface="宋体" panose="02010600030101010101" pitchFamily="2" charset="-122"/>
              <a:ea typeface="宋体" panose="02010600030101010101" pitchFamily="2" charset="-122"/>
            </a:endParaRPr>
          </a:p>
        </p:txBody>
      </p:sp>
      <p:sp>
        <p:nvSpPr>
          <p:cNvPr id="96261" name="Rectangle 5">
            <a:hlinkClick r:id="rId2" action="ppaction://hlinksldjump?num=1"/>
          </p:cNvPr>
          <p:cNvSpPr/>
          <p:nvPr/>
        </p:nvSpPr>
        <p:spPr bwMode="white">
          <a:xfrm>
            <a:off x="7885113" y="5949950"/>
            <a:ext cx="1008062"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96260"/>
                                        </p:tgtEl>
                                        <p:attrNameLst>
                                          <p:attrName>style.visibility</p:attrName>
                                        </p:attrNameLst>
                                      </p:cBhvr>
                                      <p:to>
                                        <p:strVal val="visible"/>
                                      </p:to>
                                    </p:set>
                                    <p:animEffect transition="in" filter="wipe(up)">
                                      <p:cBhvr>
                                        <p:cTn id="7" dur="500"/>
                                        <p:tgtEl>
                                          <p:spTgt spid="96260"/>
                                        </p:tgtEl>
                                      </p:cBhvr>
                                    </p:animEffect>
                                  </p:childTnLst>
                                </p:cTn>
                              </p:par>
                            </p:childTnLst>
                          </p:cTn>
                        </p:par>
                        <p:par>
                          <p:cTn id="8" fill="hold" nodeType="afterGroup">
                            <p:stCondLst>
                              <p:cond delay="500"/>
                            </p:stCondLst>
                            <p:childTnLst>
                              <p:par>
                                <p:cTn id="9" presetID="3" presetClass="entr" presetSubtype="10" dur="500" fill="hold" nodeType="afterEffect">
                                  <p:stCondLst>
                                    <p:cond delay="200"/>
                                  </p:stCondLst>
                                  <p:childTnLst>
                                    <p:set>
                                      <p:cBhvr>
                                        <p:cTn id="10" dur="1" fill="hold">
                                          <p:stCondLst>
                                            <p:cond delay="0"/>
                                          </p:stCondLst>
                                        </p:cTn>
                                        <p:tgtEl>
                                          <p:spTgt spid="96259">
                                            <p:txEl>
                                              <p:pRg st="0" end="0"/>
                                            </p:txEl>
                                          </p:spTgt>
                                        </p:tgtEl>
                                        <p:attrNameLst>
                                          <p:attrName>style.visibility</p:attrName>
                                        </p:attrNameLst>
                                      </p:cBhvr>
                                      <p:to>
                                        <p:strVal val="visible"/>
                                      </p:to>
                                    </p:set>
                                    <p:animEffect transition="in" filter="blinds(horizontal)">
                                      <p:cBhvr>
                                        <p:cTn id="11" dur="500"/>
                                        <p:tgtEl>
                                          <p:spTgt spid="96259">
                                            <p:txEl>
                                              <p:pRg st="0" end="0"/>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1" dur="500" fill="hold" nodeType="clickEffect">
                                  <p:stCondLst>
                                    <p:cond delay="0"/>
                                  </p:stCondLst>
                                  <p:childTnLst>
                                    <p:set>
                                      <p:cBhvr>
                                        <p:cTn id="15" dur="1" fill="hold">
                                          <p:stCondLst>
                                            <p:cond delay="0"/>
                                          </p:stCondLst>
                                        </p:cTn>
                                        <p:tgtEl>
                                          <p:spTgt spid="96259">
                                            <p:txEl>
                                              <p:pRg st="1" end="1"/>
                                            </p:txEl>
                                          </p:spTgt>
                                        </p:tgtEl>
                                        <p:attrNameLst>
                                          <p:attrName>style.visibility</p:attrName>
                                        </p:attrNameLst>
                                      </p:cBhvr>
                                      <p:to>
                                        <p:strVal val="visible"/>
                                      </p:to>
                                    </p:set>
                                    <p:animEffect transition="in" filter="wipe(up)">
                                      <p:cBhvr>
                                        <p:cTn id="16" dur="500"/>
                                        <p:tgtEl>
                                          <p:spTgt spid="96259">
                                            <p:txEl>
                                              <p:pRg st="1" end="1"/>
                                            </p:txEl>
                                          </p:spTgt>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3" presetClass="entr" presetSubtype="10" dur="500" fill="hold" nodeType="clickEffect">
                                  <p:stCondLst>
                                    <p:cond delay="0"/>
                                  </p:stCondLst>
                                  <p:childTnLst>
                                    <p:set>
                                      <p:cBhvr>
                                        <p:cTn id="20" dur="1" fill="hold">
                                          <p:stCondLst>
                                            <p:cond delay="0"/>
                                          </p:stCondLst>
                                        </p:cTn>
                                        <p:tgtEl>
                                          <p:spTgt spid="96259">
                                            <p:txEl>
                                              <p:pRg st="2" end="2"/>
                                            </p:txEl>
                                          </p:spTgt>
                                        </p:tgtEl>
                                        <p:attrNameLst>
                                          <p:attrName>style.visibility</p:attrName>
                                        </p:attrNameLst>
                                      </p:cBhvr>
                                      <p:to>
                                        <p:strVal val="visible"/>
                                      </p:to>
                                    </p:set>
                                    <p:animEffect transition="in" filter="blinds(horizontal)">
                                      <p:cBhvr>
                                        <p:cTn id="21" dur="500"/>
                                        <p:tgtEl>
                                          <p:spTgt spid="96259">
                                            <p:txEl>
                                              <p:pRg st="2" end="2"/>
                                            </p:txEl>
                                          </p:spTgt>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2" presetClass="entr" presetSubtype="1" dur="500" fill="hold" nodeType="clickEffect">
                                  <p:stCondLst>
                                    <p:cond delay="0"/>
                                  </p:stCondLst>
                                  <p:childTnLst>
                                    <p:set>
                                      <p:cBhvr>
                                        <p:cTn id="25" dur="1" fill="hold">
                                          <p:stCondLst>
                                            <p:cond delay="0"/>
                                          </p:stCondLst>
                                        </p:cTn>
                                        <p:tgtEl>
                                          <p:spTgt spid="96259">
                                            <p:txEl>
                                              <p:pRg st="3" end="3"/>
                                            </p:txEl>
                                          </p:spTgt>
                                        </p:tgtEl>
                                        <p:attrNameLst>
                                          <p:attrName>style.visibility</p:attrName>
                                        </p:attrNameLst>
                                      </p:cBhvr>
                                      <p:to>
                                        <p:strVal val="visible"/>
                                      </p:to>
                                    </p:set>
                                    <p:animEffect transition="in" filter="wipe(up)">
                                      <p:cBhvr>
                                        <p:cTn id="26" dur="500"/>
                                        <p:tgtEl>
                                          <p:spTgt spid="96259">
                                            <p:txEl>
                                              <p:pRg st="3" end="3"/>
                                            </p:txEl>
                                          </p:spTgt>
                                        </p:tgtEl>
                                      </p:cBhvr>
                                    </p:animEffect>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2" presetClass="entr" presetSubtype="1" dur="500" fill="hold" nodeType="clickEffect">
                                  <p:stCondLst>
                                    <p:cond delay="0"/>
                                  </p:stCondLst>
                                  <p:childTnLst>
                                    <p:set>
                                      <p:cBhvr>
                                        <p:cTn id="30" dur="1" fill="hold">
                                          <p:stCondLst>
                                            <p:cond delay="0"/>
                                          </p:stCondLst>
                                        </p:cTn>
                                        <p:tgtEl>
                                          <p:spTgt spid="96259">
                                            <p:txEl>
                                              <p:pRg st="4" end="4"/>
                                            </p:txEl>
                                          </p:spTgt>
                                        </p:tgtEl>
                                        <p:attrNameLst>
                                          <p:attrName>style.visibility</p:attrName>
                                        </p:attrNameLst>
                                      </p:cBhvr>
                                      <p:to>
                                        <p:strVal val="visible"/>
                                      </p:to>
                                    </p:set>
                                    <p:animEffect transition="in" filter="wipe(up)">
                                      <p:cBhvr>
                                        <p:cTn id="31" dur="500"/>
                                        <p:tgtEl>
                                          <p:spTgt spid="96259">
                                            <p:txEl>
                                              <p:pRg st="4" end="4"/>
                                            </p:txEl>
                                          </p:spTgt>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1" dur="500" fill="hold" nodeType="clickEffect">
                                  <p:stCondLst>
                                    <p:cond delay="0"/>
                                  </p:stCondLst>
                                  <p:childTnLst>
                                    <p:set>
                                      <p:cBhvr>
                                        <p:cTn id="35" dur="1" fill="hold">
                                          <p:stCondLst>
                                            <p:cond delay="0"/>
                                          </p:stCondLst>
                                        </p:cTn>
                                        <p:tgtEl>
                                          <p:spTgt spid="96259">
                                            <p:txEl>
                                              <p:pRg st="5" end="5"/>
                                            </p:txEl>
                                          </p:spTgt>
                                        </p:tgtEl>
                                        <p:attrNameLst>
                                          <p:attrName>style.visibility</p:attrName>
                                        </p:attrNameLst>
                                      </p:cBhvr>
                                      <p:to>
                                        <p:strVal val="visible"/>
                                      </p:to>
                                    </p:set>
                                    <p:animEffect transition="in" filter="wipe(up)">
                                      <p:cBhvr>
                                        <p:cTn id="36" dur="500"/>
                                        <p:tgtEl>
                                          <p:spTgt spid="96259">
                                            <p:txEl>
                                              <p:pRg st="5" end="5"/>
                                            </p:txEl>
                                          </p:spTgt>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22" presetClass="entr" presetSubtype="1" dur="500" fill="hold" nodeType="clickEffect">
                                  <p:stCondLst>
                                    <p:cond delay="0"/>
                                  </p:stCondLst>
                                  <p:childTnLst>
                                    <p:set>
                                      <p:cBhvr>
                                        <p:cTn id="40" dur="1" fill="hold">
                                          <p:stCondLst>
                                            <p:cond delay="0"/>
                                          </p:stCondLst>
                                        </p:cTn>
                                        <p:tgtEl>
                                          <p:spTgt spid="96259">
                                            <p:txEl>
                                              <p:pRg st="6" end="6"/>
                                            </p:txEl>
                                          </p:spTgt>
                                        </p:tgtEl>
                                        <p:attrNameLst>
                                          <p:attrName>style.visibility</p:attrName>
                                        </p:attrNameLst>
                                      </p:cBhvr>
                                      <p:to>
                                        <p:strVal val="visible"/>
                                      </p:to>
                                    </p:set>
                                    <p:animEffect transition="in" filter="wipe(up)">
                                      <p:cBhvr>
                                        <p:cTn id="41" dur="500"/>
                                        <p:tgtEl>
                                          <p:spTgt spid="962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8307" name="NotDefined 3"/>
          <p:cNvSpPr>
            <a:spLocks noGrp="1"/>
          </p:cNvSpPr>
          <p:nvPr>
            <p:ph type="body" idx="4294967295"/>
          </p:nvPr>
        </p:nvSpPr>
        <p:spPr bwMode="auto">
          <a:xfrm>
            <a:off x="468313" y="795338"/>
            <a:ext cx="8229600" cy="5313362"/>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初步设计调查</a:t>
            </a:r>
            <a:r>
              <a:rPr kumimoji="1" lang="zh-CN" altLang="en-US" sz="2400" b="1">
                <a:solidFill>
                  <a:schemeClr val="tx1"/>
                </a:solidFill>
                <a:latin typeface="楷体_GB2312" pitchFamily="49" charset="-122"/>
                <a:ea typeface="楷体_GB2312" pitchFamily="49" charset="-122"/>
              </a:rPr>
              <a:t>：</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架空接触网工程是新线电气化或既有线电气化改造工程的以部分。</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初步设计调查将架空接触网系统各种不同方案进行必选，同时也确认所有附加基础设施工程，如线路布置，隧道、桥梁等的特性要求。此阶段还需要审查牵引供电工程与其他设备如信号系统设备的兼容性。</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初步设计调查提出技术解决方案，如架空接触网系统的类型、线路平面图不知的落实，隧道和桥梁结构的变更方案以及竣工时间和投资预算。然后向铁路公司提供设计研究总结报告以配合其总体设计的编制。</a:t>
            </a:r>
          </a:p>
        </p:txBody>
      </p:sp>
      <p:sp>
        <p:nvSpPr>
          <p:cNvPr id="98310" name="Rectangle 6">
            <a:hlinkClick r:id="rId2" action="ppaction://hlinksldjump?num=3"/>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200"/>
                                  </p:stCondLst>
                                  <p:childTnLst>
                                    <p:set>
                                      <p:cBhvr>
                                        <p:cTn id="6" dur="1" fill="hold">
                                          <p:stCondLst>
                                            <p:cond delay="0"/>
                                          </p:stCondLst>
                                        </p:cTn>
                                        <p:tgtEl>
                                          <p:spTgt spid="98307">
                                            <p:txEl>
                                              <p:pRg st="0" end="0"/>
                                            </p:txEl>
                                          </p:spTgt>
                                        </p:tgtEl>
                                        <p:attrNameLst>
                                          <p:attrName>style.visibility</p:attrName>
                                        </p:attrNameLst>
                                      </p:cBhvr>
                                      <p:to>
                                        <p:strVal val="visible"/>
                                      </p:to>
                                    </p:set>
                                    <p:animEffect transition="in" filter="wipe(up)">
                                      <p:cBhvr>
                                        <p:cTn id="7" dur="500"/>
                                        <p:tgtEl>
                                          <p:spTgt spid="98307">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98307">
                                            <p:txEl>
                                              <p:pRg st="1" end="1"/>
                                            </p:txEl>
                                          </p:spTgt>
                                        </p:tgtEl>
                                        <p:attrNameLst>
                                          <p:attrName>style.visibility</p:attrName>
                                        </p:attrNameLst>
                                      </p:cBhvr>
                                      <p:to>
                                        <p:strVal val="visible"/>
                                      </p:to>
                                    </p:set>
                                    <p:animEffect transition="in" filter="blinds(horizontal)">
                                      <p:cBhvr>
                                        <p:cTn id="12" dur="500"/>
                                        <p:tgtEl>
                                          <p:spTgt spid="98307">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98307">
                                            <p:txEl>
                                              <p:pRg st="2" end="2"/>
                                            </p:txEl>
                                          </p:spTgt>
                                        </p:tgtEl>
                                        <p:attrNameLst>
                                          <p:attrName>style.visibility</p:attrName>
                                        </p:attrNameLst>
                                      </p:cBhvr>
                                      <p:to>
                                        <p:strVal val="visible"/>
                                      </p:to>
                                    </p:set>
                                    <p:animEffect transition="in" filter="blinds(horizontal)">
                                      <p:cBhvr>
                                        <p:cTn id="17" dur="500"/>
                                        <p:tgtEl>
                                          <p:spTgt spid="98307">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98307">
                                            <p:txEl>
                                              <p:pRg st="3" end="3"/>
                                            </p:txEl>
                                          </p:spTgt>
                                        </p:tgtEl>
                                        <p:attrNameLst>
                                          <p:attrName>style.visibility</p:attrName>
                                        </p:attrNameLst>
                                      </p:cBhvr>
                                      <p:to>
                                        <p:strVal val="visible"/>
                                      </p:to>
                                    </p:set>
                                    <p:animEffect transition="in" filter="blinds(horizontal)">
                                      <p:cBhvr>
                                        <p:cTn id="22" dur="500"/>
                                        <p:tgtEl>
                                          <p:spTgt spid="983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9331" name="NotDefined 3"/>
          <p:cNvSpPr>
            <a:spLocks noGrp="1"/>
          </p:cNvSpPr>
          <p:nvPr>
            <p:ph type="body" idx="4294967295"/>
          </p:nvPr>
        </p:nvSpPr>
        <p:spPr bwMode="auto">
          <a:xfrm>
            <a:off x="468313" y="765175"/>
            <a:ext cx="8229600" cy="5313363"/>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初步设计</a:t>
            </a:r>
            <a:r>
              <a:rPr kumimoji="1" lang="zh-CN" altLang="en-US" sz="2400" b="1">
                <a:solidFill>
                  <a:schemeClr val="tx1"/>
                </a:solidFill>
                <a:latin typeface="楷体_GB2312" pitchFamily="49" charset="-122"/>
                <a:ea typeface="楷体_GB2312" pitchFamily="49" charset="-122"/>
              </a:rPr>
              <a:t>：</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首先从初步设计调查提供的数据基础上着手准备架空接触网供电示意图，它包括馈线、供电分束、绝缘分段、隔离开关（电动开关）和牵引供电线等。</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下一步是确认影响接触网平面布置的控制点，在这些控制点处不能只按接触网本身的实际情况进行设计，而要在铁路线路、桥梁结构、隧道、信号和通信系统文件基础上实施。接触网在这些控制点处的平面布置要在早期阶段予以确定，而其他接触网区段的平面布置可在下阶段确定。</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支持装置设备如：单线路腕臂，多线路腕臂，软横跨或硬横跨等</a:t>
            </a:r>
          </a:p>
        </p:txBody>
      </p:sp>
      <p:sp>
        <p:nvSpPr>
          <p:cNvPr id="99334" name="Rectangle 6">
            <a:hlinkClick r:id="rId2" action="ppaction://hlinksldjump?num=3"/>
          </p:cNvPr>
          <p:cNvSpPr/>
          <p:nvPr/>
        </p:nvSpPr>
        <p:spPr bwMode="white">
          <a:xfrm>
            <a:off x="7667625" y="5805488"/>
            <a:ext cx="1008063" cy="563562"/>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200"/>
                                  </p:stCondLst>
                                  <p:childTnLst>
                                    <p:set>
                                      <p:cBhvr>
                                        <p:cTn id="6" dur="1" fill="hold">
                                          <p:stCondLst>
                                            <p:cond delay="0"/>
                                          </p:stCondLst>
                                        </p:cTn>
                                        <p:tgtEl>
                                          <p:spTgt spid="99331">
                                            <p:txEl>
                                              <p:pRg st="0" end="0"/>
                                            </p:txEl>
                                          </p:spTgt>
                                        </p:tgtEl>
                                        <p:attrNameLst>
                                          <p:attrName>style.visibility</p:attrName>
                                        </p:attrNameLst>
                                      </p:cBhvr>
                                      <p:to>
                                        <p:strVal val="visible"/>
                                      </p:to>
                                    </p:set>
                                    <p:animEffect transition="in" filter="wipe(up)">
                                      <p:cBhvr>
                                        <p:cTn id="7" dur="500"/>
                                        <p:tgtEl>
                                          <p:spTgt spid="99331">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 presetClass="entr" presetSubtype="8" dur="500" fill="hold" nodeType="clickEffect">
                                  <p:stCondLst>
                                    <p:cond delay="0"/>
                                  </p:stCondLst>
                                  <p:childTnLst>
                                    <p:set>
                                      <p:cBhvr>
                                        <p:cTn id="11" dur="1" fill="hold">
                                          <p:stCondLst>
                                            <p:cond delay="0"/>
                                          </p:stCondLst>
                                        </p:cTn>
                                        <p:tgtEl>
                                          <p:spTgt spid="99331">
                                            <p:txEl>
                                              <p:pRg st="1" end="1"/>
                                            </p:txEl>
                                          </p:spTgt>
                                        </p:tgtEl>
                                        <p:attrNameLst>
                                          <p:attrName>style.visibility</p:attrName>
                                        </p:attrNameLst>
                                      </p:cBhvr>
                                      <p:to>
                                        <p:strVal val="visible"/>
                                      </p:to>
                                    </p:set>
                                    <p:anim calcmode="lin" valueType="num">
                                      <p:cBhvr additive="base">
                                        <p:cTn id="12" dur="500" fill="hold"/>
                                        <p:tgtEl>
                                          <p:spTgt spid="99331">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93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 presetClass="entr" presetSubtype="8" dur="500" fill="hold" nodeType="clickEffect">
                                  <p:stCondLst>
                                    <p:cond delay="0"/>
                                  </p:stCondLst>
                                  <p:childTnLst>
                                    <p:set>
                                      <p:cBhvr>
                                        <p:cTn id="17" dur="1" fill="hold">
                                          <p:stCondLst>
                                            <p:cond delay="0"/>
                                          </p:stCondLst>
                                        </p:cTn>
                                        <p:tgtEl>
                                          <p:spTgt spid="99331">
                                            <p:txEl>
                                              <p:pRg st="2" end="2"/>
                                            </p:txEl>
                                          </p:spTgt>
                                        </p:tgtEl>
                                        <p:attrNameLst>
                                          <p:attrName>style.visibility</p:attrName>
                                        </p:attrNameLst>
                                      </p:cBhvr>
                                      <p:to>
                                        <p:strVal val="visible"/>
                                      </p:to>
                                    </p:set>
                                    <p:anim calcmode="lin" valueType="num">
                                      <p:cBhvr additive="base">
                                        <p:cTn id="18" dur="500" fill="hold"/>
                                        <p:tgtEl>
                                          <p:spTgt spid="99331">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993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8" dur="500" fill="hold" nodeType="clickEffect">
                                  <p:stCondLst>
                                    <p:cond delay="0"/>
                                  </p:stCondLst>
                                  <p:childTnLst>
                                    <p:set>
                                      <p:cBhvr>
                                        <p:cTn id="23" dur="1" fill="hold">
                                          <p:stCondLst>
                                            <p:cond delay="0"/>
                                          </p:stCondLst>
                                        </p:cTn>
                                        <p:tgtEl>
                                          <p:spTgt spid="99331">
                                            <p:txEl>
                                              <p:pRg st="3" end="3"/>
                                            </p:txEl>
                                          </p:spTgt>
                                        </p:tgtEl>
                                        <p:attrNameLst>
                                          <p:attrName>style.visibility</p:attrName>
                                        </p:attrNameLst>
                                      </p:cBhvr>
                                      <p:to>
                                        <p:strVal val="visible"/>
                                      </p:to>
                                    </p:set>
                                    <p:anim calcmode="lin" valueType="num">
                                      <p:cBhvr additive="base">
                                        <p:cTn id="24" dur="500" fill="hold"/>
                                        <p:tgtEl>
                                          <p:spTgt spid="99331">
                                            <p:txEl>
                                              <p:pRg st="3" end="3"/>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993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0355" name="NotDefined 3"/>
          <p:cNvSpPr>
            <a:spLocks noGrp="1"/>
          </p:cNvSpPr>
          <p:nvPr>
            <p:ph type="body" idx="4294967295"/>
          </p:nvPr>
        </p:nvSpPr>
        <p:spPr bwMode="auto">
          <a:xfrm>
            <a:off x="323850" y="908050"/>
            <a:ext cx="8229600" cy="1990725"/>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应在接触而是那个平面图中予以确定。而支柱未知则根据规范和现场条件来确定。初步设计调查，包括所有设计文件、支柱位置和架空接触网平面图等随同设计说明书一起发放给各有关单位征求意见。</a:t>
            </a:r>
          </a:p>
        </p:txBody>
      </p:sp>
      <p:sp>
        <p:nvSpPr>
          <p:cNvPr id="100358" name="Rectangle 6">
            <a:hlinkClick r:id="rId2" action="ppaction://hlinksldjump?num=3"/>
          </p:cNvPr>
          <p:cNvSpPr/>
          <p:nvPr/>
        </p:nvSpPr>
        <p:spPr bwMode="white">
          <a:xfrm>
            <a:off x="7667625" y="5805488"/>
            <a:ext cx="1008063" cy="563562"/>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 calcmode="lin" valueType="num">
                                      <p:cBhvr additive="base">
                                        <p:cTn id="7" dur="500" fill="hold"/>
                                        <p:tgtEl>
                                          <p:spTgt spid="1003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035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1379" name="NotDefined 3"/>
          <p:cNvSpPr>
            <a:spLocks noGrp="1"/>
          </p:cNvSpPr>
          <p:nvPr>
            <p:ph type="body" idx="4294967295"/>
          </p:nvPr>
        </p:nvSpPr>
        <p:spPr bwMode="auto">
          <a:xfrm>
            <a:off x="468313" y="836613"/>
            <a:ext cx="8229600" cy="5313362"/>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工程施工设计：</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工程施工设计从参与工程个方进行的现场线路定测开始。线路定测有助于确认所有坑能与支柱位置发生冲突的设施，如地下设施、管道、下水道、铁路路基横断面，信号能见度以及相邻建筑物等。定测期间将所有收集到的信息写成报告并得出架空接触网系统的计划安排结论。</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每一可行性工程都需要编制施工设计文件，它套扩如下各项：</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     </a:t>
            </a:r>
            <a:r>
              <a:rPr kumimoji="1" lang="en-US" altLang="zh-CN" sz="2400" b="1">
                <a:solidFill>
                  <a:schemeClr val="tx1"/>
                </a:solidFill>
                <a:latin typeface="华文楷体" panose="02010600040101010101" pitchFamily="2" charset="-122"/>
                <a:ea typeface="楷体_GB2312" pitchFamily="49" charset="-122"/>
              </a:rPr>
              <a:t>—</a:t>
            </a:r>
            <a:r>
              <a:rPr kumimoji="1" lang="zh-CN" altLang="en-US" sz="2400" b="1">
                <a:solidFill>
                  <a:schemeClr val="tx1"/>
                </a:solidFill>
                <a:latin typeface="楷体_GB2312" pitchFamily="49" charset="-122"/>
                <a:ea typeface="楷体_GB2312" pitchFamily="49" charset="-122"/>
              </a:rPr>
              <a:t>架空接触网系统建筑安装工程的设计说明书；</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     </a:t>
            </a:r>
            <a:r>
              <a:rPr kumimoji="1" lang="en-US" altLang="zh-CN" sz="2400" b="1">
                <a:solidFill>
                  <a:schemeClr val="tx1"/>
                </a:solidFill>
                <a:latin typeface="华文楷体" panose="02010600040101010101" pitchFamily="2" charset="-122"/>
                <a:ea typeface="楷体_GB2312" pitchFamily="49" charset="-122"/>
              </a:rPr>
              <a:t>—</a:t>
            </a:r>
            <a:r>
              <a:rPr kumimoji="1" lang="zh-CN" altLang="en-US" sz="2400" b="1">
                <a:solidFill>
                  <a:schemeClr val="tx1"/>
                </a:solidFill>
                <a:latin typeface="楷体_GB2312" pitchFamily="49" charset="-122"/>
                <a:ea typeface="楷体_GB2312" pitchFamily="49" charset="-122"/>
              </a:rPr>
              <a:t>标准比例尺为</a:t>
            </a:r>
            <a:r>
              <a:rPr kumimoji="1" lang="en-US" altLang="zh-CN" sz="2400" b="1">
                <a:solidFill>
                  <a:schemeClr val="tx1"/>
                </a:solidFill>
                <a:latin typeface="楷体_GB2312" pitchFamily="49" charset="-122"/>
                <a:ea typeface="楷体_GB2312" pitchFamily="49" charset="-122"/>
              </a:rPr>
              <a:t>1</a:t>
            </a:r>
            <a:r>
              <a:rPr kumimoji="1" lang="zh-CN" altLang="en-US" sz="2400" b="1">
                <a:solidFill>
                  <a:schemeClr val="tx1"/>
                </a:solidFill>
                <a:latin typeface="楷体_GB2312" pitchFamily="49" charset="-122"/>
                <a:ea typeface="楷体_GB2312" pitchFamily="49" charset="-122"/>
              </a:rPr>
              <a:t>：</a:t>
            </a:r>
            <a:r>
              <a:rPr kumimoji="1" lang="en-US" altLang="zh-CN" sz="2400" b="1">
                <a:solidFill>
                  <a:schemeClr val="tx1"/>
                </a:solidFill>
                <a:latin typeface="楷体_GB2312" pitchFamily="49" charset="-122"/>
                <a:ea typeface="楷体_GB2312" pitchFamily="49" charset="-122"/>
              </a:rPr>
              <a:t>1000</a:t>
            </a:r>
            <a:r>
              <a:rPr kumimoji="1" lang="zh-CN" altLang="en-US" sz="2400" b="1">
                <a:solidFill>
                  <a:schemeClr val="tx1"/>
                </a:solidFill>
                <a:latin typeface="楷体_GB2312" pitchFamily="49" charset="-122"/>
                <a:ea typeface="楷体_GB2312" pitchFamily="49" charset="-122"/>
              </a:rPr>
              <a:t>或</a:t>
            </a:r>
            <a:r>
              <a:rPr kumimoji="1" lang="en-US" altLang="zh-CN" sz="2400" b="1">
                <a:solidFill>
                  <a:schemeClr val="tx1"/>
                </a:solidFill>
                <a:latin typeface="楷体_GB2312" pitchFamily="49" charset="-122"/>
                <a:ea typeface="楷体_GB2312" pitchFamily="49" charset="-122"/>
              </a:rPr>
              <a:t>1</a:t>
            </a:r>
            <a:r>
              <a:rPr kumimoji="1" lang="zh-CN" altLang="en-US" sz="2400" b="1">
                <a:solidFill>
                  <a:schemeClr val="tx1"/>
                </a:solidFill>
                <a:latin typeface="楷体_GB2312" pitchFamily="49" charset="-122"/>
                <a:ea typeface="楷体_GB2312" pitchFamily="49" charset="-122"/>
              </a:rPr>
              <a:t>：</a:t>
            </a:r>
            <a:r>
              <a:rPr kumimoji="1" lang="en-US" altLang="zh-CN" sz="2400" b="1">
                <a:solidFill>
                  <a:schemeClr val="tx1"/>
                </a:solidFill>
                <a:latin typeface="楷体_GB2312" pitchFamily="49" charset="-122"/>
                <a:ea typeface="楷体_GB2312" pitchFamily="49" charset="-122"/>
              </a:rPr>
              <a:t>500</a:t>
            </a:r>
            <a:r>
              <a:rPr kumimoji="1" lang="zh-CN" altLang="en-US" sz="2400" b="1">
                <a:solidFill>
                  <a:schemeClr val="tx1"/>
                </a:solidFill>
                <a:latin typeface="楷体_GB2312" pitchFamily="49" charset="-122"/>
                <a:ea typeface="楷体_GB2312" pitchFamily="49" charset="-122"/>
              </a:rPr>
              <a:t>的架空接触网系统平面布置图；</a:t>
            </a:r>
          </a:p>
        </p:txBody>
      </p:sp>
      <p:sp>
        <p:nvSpPr>
          <p:cNvPr id="101382" name="Rectangle 6">
            <a:hlinkClick r:id="rId2" action="ppaction://hlinksldjump?num=3"/>
          </p:cNvPr>
          <p:cNvSpPr/>
          <p:nvPr/>
        </p:nvSpPr>
        <p:spPr bwMode="white">
          <a:xfrm>
            <a:off x="7667625"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200"/>
                                  </p:stCondLst>
                                  <p:childTnLst>
                                    <p:set>
                                      <p:cBhvr>
                                        <p:cTn id="6" dur="1" fill="hold">
                                          <p:stCondLst>
                                            <p:cond delay="0"/>
                                          </p:stCondLst>
                                        </p:cTn>
                                        <p:tgtEl>
                                          <p:spTgt spid="101379">
                                            <p:txEl>
                                              <p:pRg st="0" end="0"/>
                                            </p:txEl>
                                          </p:spTgt>
                                        </p:tgtEl>
                                        <p:attrNameLst>
                                          <p:attrName>style.visibility</p:attrName>
                                        </p:attrNameLst>
                                      </p:cBhvr>
                                      <p:to>
                                        <p:strVal val="visible"/>
                                      </p:to>
                                    </p:set>
                                    <p:animEffect transition="in" filter="wipe(up)">
                                      <p:cBhvr>
                                        <p:cTn id="7" dur="500"/>
                                        <p:tgtEl>
                                          <p:spTgt spid="101379">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1379">
                                            <p:txEl>
                                              <p:pRg st="1" end="1"/>
                                            </p:txEl>
                                          </p:spTgt>
                                        </p:tgtEl>
                                        <p:attrNameLst>
                                          <p:attrName>style.visibility</p:attrName>
                                        </p:attrNameLst>
                                      </p:cBhvr>
                                      <p:to>
                                        <p:strVal val="visible"/>
                                      </p:to>
                                    </p:set>
                                    <p:animEffect transition="in" filter="blinds(horizontal)">
                                      <p:cBhvr>
                                        <p:cTn id="12" dur="500"/>
                                        <p:tgtEl>
                                          <p:spTgt spid="101379">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01379">
                                            <p:txEl>
                                              <p:pRg st="2" end="2"/>
                                            </p:txEl>
                                          </p:spTgt>
                                        </p:tgtEl>
                                        <p:attrNameLst>
                                          <p:attrName>style.visibility</p:attrName>
                                        </p:attrNameLst>
                                      </p:cBhvr>
                                      <p:to>
                                        <p:strVal val="visible"/>
                                      </p:to>
                                    </p:set>
                                    <p:animEffect transition="in" filter="blinds(horizontal)">
                                      <p:cBhvr>
                                        <p:cTn id="17" dur="500"/>
                                        <p:tgtEl>
                                          <p:spTgt spid="101379">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1379">
                                            <p:txEl>
                                              <p:pRg st="3" end="3"/>
                                            </p:txEl>
                                          </p:spTgt>
                                        </p:tgtEl>
                                        <p:attrNameLst>
                                          <p:attrName>style.visibility</p:attrName>
                                        </p:attrNameLst>
                                      </p:cBhvr>
                                      <p:to>
                                        <p:strVal val="visible"/>
                                      </p:to>
                                    </p:set>
                                    <p:animEffect transition="in" filter="blinds(horizontal)">
                                      <p:cBhvr>
                                        <p:cTn id="22" dur="500"/>
                                        <p:tgtEl>
                                          <p:spTgt spid="101379">
                                            <p:txEl>
                                              <p:pRg st="3" end="3"/>
                                            </p:txEl>
                                          </p:spTgt>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101379">
                                            <p:txEl>
                                              <p:pRg st="4" end="4"/>
                                            </p:txEl>
                                          </p:spTgt>
                                        </p:tgtEl>
                                        <p:attrNameLst>
                                          <p:attrName>style.visibility</p:attrName>
                                        </p:attrNameLst>
                                      </p:cBhvr>
                                      <p:to>
                                        <p:strVal val="visible"/>
                                      </p:to>
                                    </p:set>
                                    <p:animEffect transition="in" filter="blinds(horizontal)">
                                      <p:cBhvr>
                                        <p:cTn id="27" dur="500"/>
                                        <p:tgtEl>
                                          <p:spTgt spid="1013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2403" name="NotDefined 3"/>
          <p:cNvSpPr>
            <a:spLocks noGrp="1"/>
          </p:cNvSpPr>
          <p:nvPr>
            <p:ph type="body" idx="4294967295"/>
          </p:nvPr>
        </p:nvSpPr>
        <p:spPr bwMode="auto">
          <a:xfrm>
            <a:off x="539750" y="1268413"/>
            <a:ext cx="8229600" cy="4364037"/>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区间和车站横断面图；</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体路牵引供电线路路径纵断面图；</a:t>
            </a:r>
            <a:r>
              <a:rPr kumimoji="1" lang="en-US" altLang="zh-CN" sz="2400" b="1">
                <a:solidFill>
                  <a:schemeClr val="tx1"/>
                </a:solidFill>
                <a:latin typeface="楷体_GB2312" pitchFamily="49" charset="-122"/>
                <a:ea typeface="楷体_GB2312" pitchFamily="49" charset="-122"/>
              </a:rPr>
              <a:t> </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特殊安装图和计算校核资料；</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腕臂和吊弦长度计算；</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软横跨安装计算图表；</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车站接地平面图；</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远动隔离开关的控制电缆平面图；</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包括支柱和基础表，架空接触网锚段表和其他材料表格在内的材料设备总汇表。</a:t>
            </a:r>
          </a:p>
        </p:txBody>
      </p:sp>
      <p:sp>
        <p:nvSpPr>
          <p:cNvPr id="102406" name="Rectangle 6">
            <a:hlinkClick r:id="rId2" action="ppaction://hlinksldjump?num=3"/>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blinds(horizontal)">
                                      <p:cBhvr>
                                        <p:cTn id="7" dur="500"/>
                                        <p:tgtEl>
                                          <p:spTgt spid="10240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blinds(horizontal)">
                                      <p:cBhvr>
                                        <p:cTn id="12" dur="500"/>
                                        <p:tgtEl>
                                          <p:spTgt spid="10240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blinds(horizontal)">
                                      <p:cBhvr>
                                        <p:cTn id="17" dur="500"/>
                                        <p:tgtEl>
                                          <p:spTgt spid="102403">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blinds(horizontal)">
                                      <p:cBhvr>
                                        <p:cTn id="22" dur="500"/>
                                        <p:tgtEl>
                                          <p:spTgt spid="102403">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102403">
                                            <p:txEl>
                                              <p:pRg st="4" end="4"/>
                                            </p:txEl>
                                          </p:spTgt>
                                        </p:tgtEl>
                                        <p:attrNameLst>
                                          <p:attrName>style.visibility</p:attrName>
                                        </p:attrNameLst>
                                      </p:cBhvr>
                                      <p:to>
                                        <p:strVal val="visible"/>
                                      </p:to>
                                    </p:set>
                                    <p:animEffect transition="in" filter="blinds(horizontal)">
                                      <p:cBhvr>
                                        <p:cTn id="27" dur="500"/>
                                        <p:tgtEl>
                                          <p:spTgt spid="102403">
                                            <p:txEl>
                                              <p:pRg st="4" end="4"/>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102403">
                                            <p:txEl>
                                              <p:pRg st="5" end="5"/>
                                            </p:txEl>
                                          </p:spTgt>
                                        </p:tgtEl>
                                        <p:attrNameLst>
                                          <p:attrName>style.visibility</p:attrName>
                                        </p:attrNameLst>
                                      </p:cBhvr>
                                      <p:to>
                                        <p:strVal val="visible"/>
                                      </p:to>
                                    </p:set>
                                    <p:animEffect transition="in" filter="blinds(horizontal)">
                                      <p:cBhvr>
                                        <p:cTn id="32" dur="500"/>
                                        <p:tgtEl>
                                          <p:spTgt spid="102403">
                                            <p:txEl>
                                              <p:pRg st="5" end="5"/>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nodeType="clickEffect">
                                  <p:stCondLst>
                                    <p:cond delay="0"/>
                                  </p:stCondLst>
                                  <p:childTnLst>
                                    <p:set>
                                      <p:cBhvr>
                                        <p:cTn id="36" dur="1" fill="hold">
                                          <p:stCondLst>
                                            <p:cond delay="0"/>
                                          </p:stCondLst>
                                        </p:cTn>
                                        <p:tgtEl>
                                          <p:spTgt spid="102403">
                                            <p:txEl>
                                              <p:pRg st="6" end="6"/>
                                            </p:txEl>
                                          </p:spTgt>
                                        </p:tgtEl>
                                        <p:attrNameLst>
                                          <p:attrName>style.visibility</p:attrName>
                                        </p:attrNameLst>
                                      </p:cBhvr>
                                      <p:to>
                                        <p:strVal val="visible"/>
                                      </p:to>
                                    </p:set>
                                    <p:animEffect transition="in" filter="blinds(horizontal)">
                                      <p:cBhvr>
                                        <p:cTn id="37" dur="500"/>
                                        <p:tgtEl>
                                          <p:spTgt spid="102403">
                                            <p:txEl>
                                              <p:pRg st="6" end="6"/>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nodeType="clickEffect">
                                  <p:stCondLst>
                                    <p:cond delay="0"/>
                                  </p:stCondLst>
                                  <p:childTnLst>
                                    <p:set>
                                      <p:cBhvr>
                                        <p:cTn id="41" dur="1" fill="hold">
                                          <p:stCondLst>
                                            <p:cond delay="0"/>
                                          </p:stCondLst>
                                        </p:cTn>
                                        <p:tgtEl>
                                          <p:spTgt spid="102403">
                                            <p:txEl>
                                              <p:pRg st="7" end="7"/>
                                            </p:txEl>
                                          </p:spTgt>
                                        </p:tgtEl>
                                        <p:attrNameLst>
                                          <p:attrName>style.visibility</p:attrName>
                                        </p:attrNameLst>
                                      </p:cBhvr>
                                      <p:to>
                                        <p:strVal val="visible"/>
                                      </p:to>
                                    </p:set>
                                    <p:animEffect transition="in" filter="blinds(horizontal)">
                                      <p:cBhvr>
                                        <p:cTn id="42" dur="500"/>
                                        <p:tgtEl>
                                          <p:spTgt spid="10240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3427" name="NotDefined 3"/>
          <p:cNvSpPr>
            <a:spLocks noGrp="1"/>
          </p:cNvSpPr>
          <p:nvPr>
            <p:ph type="body" idx="4294967295"/>
          </p:nvPr>
        </p:nvSpPr>
        <p:spPr bwMode="auto">
          <a:xfrm>
            <a:off x="539750" y="1412875"/>
            <a:ext cx="8229600" cy="4838700"/>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一、气象区：我国标准典型气象区</a:t>
            </a:r>
          </a:p>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二、气象条件的确定：</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sym typeface="Wingdings" panose="05000000000000000000" pitchFamily="2" charset="2"/>
              </a:rPr>
              <a:t>    （</a:t>
            </a:r>
            <a:r>
              <a:rPr kumimoji="1" lang="en-US" altLang="zh-CN" sz="2400" b="1">
                <a:solidFill>
                  <a:schemeClr val="tx1"/>
                </a:solidFill>
                <a:latin typeface="楷体_GB2312" pitchFamily="49" charset="-122"/>
                <a:ea typeface="楷体_GB2312" pitchFamily="49" charset="-122"/>
                <a:sym typeface="Wingdings" panose="05000000000000000000" pitchFamily="2" charset="2"/>
              </a:rPr>
              <a:t>1</a:t>
            </a:r>
            <a:r>
              <a:rPr kumimoji="1" lang="zh-CN" altLang="en-US" sz="2400" b="1">
                <a:solidFill>
                  <a:schemeClr val="tx1"/>
                </a:solidFill>
                <a:latin typeface="楷体_GB2312" pitchFamily="49" charset="-122"/>
                <a:ea typeface="楷体_GB2312" pitchFamily="49" charset="-122"/>
                <a:sym typeface="Wingdings" panose="05000000000000000000" pitchFamily="2" charset="2"/>
              </a:rPr>
              <a:t>）最大风速</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sym typeface="Wingdings" panose="05000000000000000000" pitchFamily="2" charset="2"/>
              </a:rPr>
              <a:t>    （</a:t>
            </a:r>
            <a:r>
              <a:rPr kumimoji="1" lang="en-US" altLang="zh-CN" sz="2400" b="1">
                <a:solidFill>
                  <a:schemeClr val="tx1"/>
                </a:solidFill>
                <a:latin typeface="楷体_GB2312" pitchFamily="49" charset="-122"/>
                <a:ea typeface="楷体_GB2312" pitchFamily="49" charset="-122"/>
                <a:sym typeface="Wingdings" panose="05000000000000000000" pitchFamily="2" charset="2"/>
              </a:rPr>
              <a:t>2</a:t>
            </a:r>
            <a:r>
              <a:rPr kumimoji="1" lang="zh-CN" altLang="en-US" sz="2400" b="1">
                <a:solidFill>
                  <a:schemeClr val="tx1"/>
                </a:solidFill>
                <a:latin typeface="楷体_GB2312" pitchFamily="49" charset="-122"/>
                <a:ea typeface="楷体_GB2312" pitchFamily="49" charset="-122"/>
                <a:sym typeface="Wingdings" panose="05000000000000000000" pitchFamily="2" charset="2"/>
              </a:rPr>
              <a:t>）最高温度</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tmax </a:t>
            </a:r>
            <a:r>
              <a:rPr kumimoji="1" lang="zh-CN" altLang="en-US" sz="2400" b="1">
                <a:solidFill>
                  <a:schemeClr val="tx1"/>
                </a:solidFill>
                <a:latin typeface="楷体_GB2312" pitchFamily="49" charset="-122"/>
                <a:ea typeface="楷体_GB2312" pitchFamily="49" charset="-122"/>
                <a:sym typeface="Wingdings" panose="05000000000000000000" pitchFamily="2" charset="2"/>
              </a:rPr>
              <a:t>和 最低温度</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tmin</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sym typeface="Wingdings" panose="05000000000000000000" pitchFamily="2" charset="2"/>
              </a:rPr>
              <a:t>    </a:t>
            </a:r>
            <a:r>
              <a:rPr kumimoji="1" lang="zh-CN" altLang="en-US" sz="2400" b="1">
                <a:solidFill>
                  <a:schemeClr val="tx1"/>
                </a:solidFill>
                <a:latin typeface="楷体_GB2312" pitchFamily="49" charset="-122"/>
                <a:ea typeface="楷体_GB2312" pitchFamily="49" charset="-122"/>
                <a:sym typeface="Wingdings" panose="05000000000000000000" pitchFamily="2" charset="2"/>
              </a:rPr>
              <a:t>（</a:t>
            </a:r>
            <a:r>
              <a:rPr kumimoji="1" lang="en-US" altLang="zh-CN" sz="2400" b="1">
                <a:solidFill>
                  <a:schemeClr val="tx1"/>
                </a:solidFill>
                <a:latin typeface="楷体_GB2312" pitchFamily="49" charset="-122"/>
                <a:ea typeface="楷体_GB2312" pitchFamily="49" charset="-122"/>
                <a:sym typeface="Wingdings" panose="05000000000000000000" pitchFamily="2" charset="2"/>
              </a:rPr>
              <a:t>3</a:t>
            </a:r>
            <a:r>
              <a:rPr kumimoji="1" lang="zh-CN" altLang="en-US" sz="2400" b="1">
                <a:solidFill>
                  <a:schemeClr val="tx1"/>
                </a:solidFill>
                <a:latin typeface="楷体_GB2312" pitchFamily="49" charset="-122"/>
                <a:ea typeface="楷体_GB2312" pitchFamily="49" charset="-122"/>
                <a:sym typeface="Wingdings" panose="05000000000000000000" pitchFamily="2" charset="2"/>
              </a:rPr>
              <a:t>）最大风速出现时的温度</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tv</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sym typeface="Wingdings" panose="05000000000000000000" pitchFamily="2" charset="2"/>
              </a:rPr>
              <a:t>    </a:t>
            </a:r>
            <a:r>
              <a:rPr kumimoji="1" lang="zh-CN" altLang="en-US" sz="2400" b="1">
                <a:solidFill>
                  <a:schemeClr val="tx1"/>
                </a:solidFill>
                <a:latin typeface="楷体_GB2312" pitchFamily="49" charset="-122"/>
                <a:ea typeface="楷体_GB2312" pitchFamily="49" charset="-122"/>
                <a:sym typeface="Wingdings" panose="05000000000000000000" pitchFamily="2" charset="2"/>
              </a:rPr>
              <a:t>（</a:t>
            </a:r>
            <a:r>
              <a:rPr kumimoji="1" lang="en-US" altLang="zh-CN" sz="2400" b="1">
                <a:solidFill>
                  <a:schemeClr val="tx1"/>
                </a:solidFill>
                <a:latin typeface="楷体_GB2312" pitchFamily="49" charset="-122"/>
                <a:ea typeface="楷体_GB2312" pitchFamily="49" charset="-122"/>
                <a:sym typeface="Wingdings" panose="05000000000000000000" pitchFamily="2" charset="2"/>
              </a:rPr>
              <a:t>4</a:t>
            </a:r>
            <a:r>
              <a:rPr kumimoji="1" lang="zh-CN" altLang="en-US" sz="2400" b="1">
                <a:solidFill>
                  <a:schemeClr val="tx1"/>
                </a:solidFill>
                <a:latin typeface="楷体_GB2312" pitchFamily="49" charset="-122"/>
                <a:ea typeface="楷体_GB2312" pitchFamily="49" charset="-122"/>
                <a:sym typeface="Wingdings" panose="05000000000000000000" pitchFamily="2" charset="2"/>
              </a:rPr>
              <a:t>）接触线无线弛度时的温度</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to</a:t>
            </a:r>
            <a:r>
              <a:rPr kumimoji="1" lang="zh-CN" altLang="en-US" sz="2400" b="1">
                <a:solidFill>
                  <a:schemeClr val="tx1"/>
                </a:solidFill>
                <a:latin typeface="楷体_GB2312" pitchFamily="49" charset="-122"/>
                <a:ea typeface="楷体_GB2312" pitchFamily="49" charset="-122"/>
                <a:sym typeface="Wingdings" panose="05000000000000000000" pitchFamily="2" charset="2"/>
              </a:rPr>
              <a:t>：</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sym typeface="Wingdings" panose="05000000000000000000" pitchFamily="2" charset="2"/>
              </a:rPr>
              <a:t>                简单链型悬挂时：</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td -10  </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sym typeface="Wingdings" panose="05000000000000000000" pitchFamily="2" charset="2"/>
              </a:rPr>
              <a:t>                </a:t>
            </a:r>
            <a:r>
              <a:rPr kumimoji="1" lang="zh-CN" altLang="en-US" sz="2400" b="1">
                <a:solidFill>
                  <a:schemeClr val="tx1"/>
                </a:solidFill>
                <a:latin typeface="楷体_GB2312" pitchFamily="49" charset="-122"/>
                <a:ea typeface="楷体_GB2312" pitchFamily="49" charset="-122"/>
                <a:sym typeface="Wingdings" panose="05000000000000000000" pitchFamily="2" charset="2"/>
              </a:rPr>
              <a:t>弹性链型悬挂时： </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td -5</a:t>
            </a:r>
          </a:p>
          <a:p>
            <a:pPr lvl="0">
              <a:lnSpc>
                <a:spcPct val="130000"/>
              </a:lnSpc>
              <a:spcBef>
                <a:spcPct val="0"/>
              </a:spcBef>
              <a:buClrTx/>
              <a:buFontTx/>
              <a:buNone/>
            </a:pPr>
            <a:r>
              <a:rPr kumimoji="1" lang="en-US" altLang="zh-CN" sz="2400" b="1">
                <a:solidFill>
                  <a:schemeClr val="tx1"/>
                </a:solidFill>
                <a:latin typeface="楷体_GB2312" pitchFamily="49" charset="-122"/>
                <a:ea typeface="楷体_GB2312" pitchFamily="49" charset="-122"/>
                <a:sym typeface="Wingdings" panose="05000000000000000000" pitchFamily="2" charset="2"/>
              </a:rPr>
              <a:t>    </a:t>
            </a:r>
            <a:r>
              <a:rPr kumimoji="1" lang="zh-CN" altLang="en-US" sz="2400" b="1">
                <a:solidFill>
                  <a:schemeClr val="tx1"/>
                </a:solidFill>
                <a:latin typeface="楷体_GB2312" pitchFamily="49" charset="-122"/>
                <a:ea typeface="楷体_GB2312" pitchFamily="49" charset="-122"/>
                <a:sym typeface="Wingdings" panose="05000000000000000000" pitchFamily="2" charset="2"/>
              </a:rPr>
              <a:t>（</a:t>
            </a:r>
            <a:r>
              <a:rPr kumimoji="1" lang="en-US" altLang="zh-CN" sz="2400" b="1">
                <a:solidFill>
                  <a:schemeClr val="tx1"/>
                </a:solidFill>
                <a:latin typeface="楷体_GB2312" pitchFamily="49" charset="-122"/>
                <a:ea typeface="楷体_GB2312" pitchFamily="49" charset="-122"/>
                <a:sym typeface="Wingdings" panose="05000000000000000000" pitchFamily="2" charset="2"/>
              </a:rPr>
              <a:t>5</a:t>
            </a:r>
            <a:r>
              <a:rPr kumimoji="1" lang="zh-CN" altLang="en-US" sz="2400" b="1">
                <a:solidFill>
                  <a:schemeClr val="tx1"/>
                </a:solidFill>
                <a:latin typeface="楷体_GB2312" pitchFamily="49" charset="-122"/>
                <a:ea typeface="楷体_GB2312" pitchFamily="49" charset="-122"/>
                <a:sym typeface="Wingdings" panose="05000000000000000000" pitchFamily="2" charset="2"/>
              </a:rPr>
              <a:t>）</a:t>
            </a:r>
            <a:r>
              <a:rPr kumimoji="1" lang="en-US" altLang="zh-CN" sz="2400" b="1">
                <a:solidFill>
                  <a:schemeClr val="tx1"/>
                </a:solidFill>
                <a:latin typeface="楷体_GB2312" pitchFamily="49" charset="-122"/>
                <a:ea typeface="楷体_GB2312" pitchFamily="49" charset="-122"/>
                <a:sym typeface="Wingdings" panose="05000000000000000000" pitchFamily="2" charset="2"/>
              </a:rPr>
              <a:t>td</a:t>
            </a:r>
            <a:r>
              <a:rPr kumimoji="1" lang="zh-CN" altLang="en-US" sz="2400" b="1">
                <a:solidFill>
                  <a:schemeClr val="tx1"/>
                </a:solidFill>
                <a:latin typeface="楷体_GB2312" pitchFamily="49" charset="-122"/>
                <a:ea typeface="楷体_GB2312" pitchFamily="49" charset="-122"/>
                <a:sym typeface="Wingdings" panose="05000000000000000000" pitchFamily="2" charset="2"/>
              </a:rPr>
              <a:t>：吊弦处于正常位置时的温度</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sym typeface="Wingdings" panose="05000000000000000000" pitchFamily="2" charset="2"/>
              </a:rPr>
              <a:t>    （</a:t>
            </a:r>
            <a:r>
              <a:rPr kumimoji="1" lang="en-US" altLang="zh-CN" sz="2400" b="1">
                <a:solidFill>
                  <a:schemeClr val="tx1"/>
                </a:solidFill>
                <a:latin typeface="楷体_GB2312" pitchFamily="49" charset="-122"/>
                <a:ea typeface="楷体_GB2312" pitchFamily="49" charset="-122"/>
                <a:sym typeface="Wingdings" panose="05000000000000000000" pitchFamily="2" charset="2"/>
              </a:rPr>
              <a:t>6</a:t>
            </a:r>
            <a:r>
              <a:rPr kumimoji="1" lang="zh-CN" altLang="en-US" sz="2400" b="1">
                <a:solidFill>
                  <a:schemeClr val="tx1"/>
                </a:solidFill>
                <a:latin typeface="楷体_GB2312" pitchFamily="49" charset="-122"/>
                <a:ea typeface="楷体_GB2312" pitchFamily="49" charset="-122"/>
                <a:sym typeface="Wingdings" panose="05000000000000000000" pitchFamily="2" charset="2"/>
              </a:rPr>
              <a:t>）覆冰厚度 </a:t>
            </a:r>
            <a:r>
              <a:rPr kumimoji="1" lang="en-US" altLang="zh-CN" sz="2400" b="1">
                <a:solidFill>
                  <a:schemeClr val="tx1"/>
                </a:solidFill>
                <a:latin typeface="楷体_GB2312" pitchFamily="49" charset="-122"/>
                <a:ea typeface="楷体_GB2312" pitchFamily="49" charset="-122"/>
                <a:sym typeface="Wingdings" panose="05000000000000000000" pitchFamily="2" charset="2"/>
              </a:rPr>
              <a:t>b</a:t>
            </a:r>
            <a:endParaRPr kumimoji="1" lang="zh-CN" altLang="en-US" sz="2400" b="1">
              <a:solidFill>
                <a:schemeClr val="tx1"/>
              </a:solidFill>
              <a:latin typeface="楷体_GB2312" pitchFamily="49" charset="-122"/>
              <a:ea typeface="楷体_GB2312" pitchFamily="49" charset="-122"/>
            </a:endParaRPr>
          </a:p>
        </p:txBody>
      </p:sp>
      <p:sp>
        <p:nvSpPr>
          <p:cNvPr id="103428" name="Rectangle 4"/>
          <p:cNvSpPr/>
          <p:nvPr/>
        </p:nvSpPr>
        <p:spPr>
          <a:xfrm>
            <a:off x="971550" y="692150"/>
            <a:ext cx="8172450" cy="579438"/>
          </a:xfrm>
          <a:prstGeom prst="rect">
            <a:avLst/>
          </a:prstGeom>
          <a:noFill/>
          <a:ln>
            <a:noFill/>
            <a:miter lim="800000"/>
          </a:ln>
          <a:effectLst/>
        </p:spPr>
        <p:txBody>
          <a:bodyPr>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lgn="just">
              <a:buFontTx/>
            </a:pPr>
            <a:r>
              <a:rPr kumimoji="1" lang="zh-CN" altLang="en-US" sz="3200" b="1">
                <a:solidFill>
                  <a:srgbClr val="000000"/>
                </a:solidFill>
                <a:latin typeface="宋体" panose="02010600030101010101" pitchFamily="2" charset="-122"/>
                <a:ea typeface="宋体" panose="02010600030101010101" pitchFamily="2" charset="-122"/>
              </a:rPr>
              <a:t>第二节  接触网的设计气象条件的确定</a:t>
            </a:r>
            <a:endParaRPr kumimoji="1" lang="en-US" altLang="zh-CN" sz="3200" b="1">
              <a:solidFill>
                <a:srgbClr val="000000"/>
              </a:solidFill>
              <a:latin typeface="宋体" panose="02010600030101010101" pitchFamily="2" charset="-122"/>
              <a:ea typeface="宋体" panose="02010600030101010101" pitchFamily="2" charset="-122"/>
            </a:endParaRPr>
          </a:p>
        </p:txBody>
      </p:sp>
      <p:sp>
        <p:nvSpPr>
          <p:cNvPr id="103429" name="Rectangle 5">
            <a:hlinkClick r:id="rId2" action="ppaction://hlinksldjump?num=1"/>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103428"/>
                                        </p:tgtEl>
                                        <p:attrNameLst>
                                          <p:attrName>style.visibility</p:attrName>
                                        </p:attrNameLst>
                                      </p:cBhvr>
                                      <p:to>
                                        <p:strVal val="visible"/>
                                      </p:to>
                                    </p:set>
                                    <p:animEffect transition="in" filter="wipe(up)">
                                      <p:cBhvr>
                                        <p:cTn id="7" dur="500"/>
                                        <p:tgtEl>
                                          <p:spTgt spid="103428"/>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4" presetClass="entr" presetSubtype="16" dur="500" fill="hold" nodeType="clickEffect">
                                  <p:stCondLst>
                                    <p:cond delay="0"/>
                                  </p:stCondLst>
                                  <p:childTnLst>
                                    <p:set>
                                      <p:cBhvr>
                                        <p:cTn id="11" dur="1" fill="hold">
                                          <p:stCondLst>
                                            <p:cond delay="0"/>
                                          </p:stCondLst>
                                        </p:cTn>
                                        <p:tgtEl>
                                          <p:spTgt spid="103427">
                                            <p:txEl>
                                              <p:pRg st="0" end="0"/>
                                            </p:txEl>
                                          </p:spTgt>
                                        </p:tgtEl>
                                        <p:attrNameLst>
                                          <p:attrName>style.visibility</p:attrName>
                                        </p:attrNameLst>
                                      </p:cBhvr>
                                      <p:to>
                                        <p:strVal val="visible"/>
                                      </p:to>
                                    </p:set>
                                    <p:animEffect transition="in" filter="box(in)">
                                      <p:cBhvr>
                                        <p:cTn id="12" dur="500"/>
                                        <p:tgtEl>
                                          <p:spTgt spid="103427">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4" presetClass="entr" presetSubtype="16" dur="500" fill="hold" nodeType="clickEffect">
                                  <p:stCondLst>
                                    <p:cond delay="0"/>
                                  </p:stCondLst>
                                  <p:childTnLst>
                                    <p:set>
                                      <p:cBhvr>
                                        <p:cTn id="16" dur="1" fill="hold">
                                          <p:stCondLst>
                                            <p:cond delay="0"/>
                                          </p:stCondLst>
                                        </p:cTn>
                                        <p:tgtEl>
                                          <p:spTgt spid="103427">
                                            <p:txEl>
                                              <p:pRg st="1" end="1"/>
                                            </p:txEl>
                                          </p:spTgt>
                                        </p:tgtEl>
                                        <p:attrNameLst>
                                          <p:attrName>style.visibility</p:attrName>
                                        </p:attrNameLst>
                                      </p:cBhvr>
                                      <p:to>
                                        <p:strVal val="visible"/>
                                      </p:to>
                                    </p:set>
                                    <p:animEffect transition="in" filter="box(in)">
                                      <p:cBhvr>
                                        <p:cTn id="17" dur="500"/>
                                        <p:tgtEl>
                                          <p:spTgt spid="103427">
                                            <p:txEl>
                                              <p:pRg st="1" end="1"/>
                                            </p:txEl>
                                          </p:spTgt>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4" presetClass="entr" presetSubtype="16" dur="500" fill="hold" nodeType="clickEffect">
                                  <p:stCondLst>
                                    <p:cond delay="0"/>
                                  </p:stCondLst>
                                  <p:childTnLst>
                                    <p:set>
                                      <p:cBhvr>
                                        <p:cTn id="21" dur="1" fill="hold">
                                          <p:stCondLst>
                                            <p:cond delay="0"/>
                                          </p:stCondLst>
                                        </p:cTn>
                                        <p:tgtEl>
                                          <p:spTgt spid="103427">
                                            <p:txEl>
                                              <p:pRg st="2" end="2"/>
                                            </p:txEl>
                                          </p:spTgt>
                                        </p:tgtEl>
                                        <p:attrNameLst>
                                          <p:attrName>style.visibility</p:attrName>
                                        </p:attrNameLst>
                                      </p:cBhvr>
                                      <p:to>
                                        <p:strVal val="visible"/>
                                      </p:to>
                                    </p:set>
                                    <p:animEffect transition="in" filter="box(in)">
                                      <p:cBhvr>
                                        <p:cTn id="22" dur="500"/>
                                        <p:tgtEl>
                                          <p:spTgt spid="103427">
                                            <p:txEl>
                                              <p:pRg st="2" end="2"/>
                                            </p:txEl>
                                          </p:spTgt>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4" presetClass="entr" presetSubtype="16" dur="500" fill="hold" nodeType="clickEffect">
                                  <p:stCondLst>
                                    <p:cond delay="0"/>
                                  </p:stCondLst>
                                  <p:childTnLst>
                                    <p:set>
                                      <p:cBhvr>
                                        <p:cTn id="26" dur="1" fill="hold">
                                          <p:stCondLst>
                                            <p:cond delay="0"/>
                                          </p:stCondLst>
                                        </p:cTn>
                                        <p:tgtEl>
                                          <p:spTgt spid="103427">
                                            <p:txEl>
                                              <p:pRg st="3" end="3"/>
                                            </p:txEl>
                                          </p:spTgt>
                                        </p:tgtEl>
                                        <p:attrNameLst>
                                          <p:attrName>style.visibility</p:attrName>
                                        </p:attrNameLst>
                                      </p:cBhvr>
                                      <p:to>
                                        <p:strVal val="visible"/>
                                      </p:to>
                                    </p:set>
                                    <p:animEffect transition="in" filter="box(in)">
                                      <p:cBhvr>
                                        <p:cTn id="27" dur="500"/>
                                        <p:tgtEl>
                                          <p:spTgt spid="103427">
                                            <p:txEl>
                                              <p:pRg st="3" end="3"/>
                                            </p:txEl>
                                          </p:spTgt>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4" presetClass="entr" presetSubtype="16" dur="500" fill="hold" nodeType="clickEffect">
                                  <p:stCondLst>
                                    <p:cond delay="0"/>
                                  </p:stCondLst>
                                  <p:childTnLst>
                                    <p:set>
                                      <p:cBhvr>
                                        <p:cTn id="31" dur="1" fill="hold">
                                          <p:stCondLst>
                                            <p:cond delay="0"/>
                                          </p:stCondLst>
                                        </p:cTn>
                                        <p:tgtEl>
                                          <p:spTgt spid="103427">
                                            <p:txEl>
                                              <p:pRg st="4" end="4"/>
                                            </p:txEl>
                                          </p:spTgt>
                                        </p:tgtEl>
                                        <p:attrNameLst>
                                          <p:attrName>style.visibility</p:attrName>
                                        </p:attrNameLst>
                                      </p:cBhvr>
                                      <p:to>
                                        <p:strVal val="visible"/>
                                      </p:to>
                                    </p:set>
                                    <p:animEffect transition="in" filter="box(in)">
                                      <p:cBhvr>
                                        <p:cTn id="32" dur="500"/>
                                        <p:tgtEl>
                                          <p:spTgt spid="103427">
                                            <p:txEl>
                                              <p:pRg st="4" end="4"/>
                                            </p:txEl>
                                          </p:spTgt>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4" presetClass="entr" presetSubtype="16" dur="500" fill="hold" nodeType="clickEffect">
                                  <p:stCondLst>
                                    <p:cond delay="0"/>
                                  </p:stCondLst>
                                  <p:childTnLst>
                                    <p:set>
                                      <p:cBhvr>
                                        <p:cTn id="36" dur="1" fill="hold">
                                          <p:stCondLst>
                                            <p:cond delay="0"/>
                                          </p:stCondLst>
                                        </p:cTn>
                                        <p:tgtEl>
                                          <p:spTgt spid="103427">
                                            <p:txEl>
                                              <p:pRg st="5" end="5"/>
                                            </p:txEl>
                                          </p:spTgt>
                                        </p:tgtEl>
                                        <p:attrNameLst>
                                          <p:attrName>style.visibility</p:attrName>
                                        </p:attrNameLst>
                                      </p:cBhvr>
                                      <p:to>
                                        <p:strVal val="visible"/>
                                      </p:to>
                                    </p:set>
                                    <p:animEffect transition="in" filter="box(in)">
                                      <p:cBhvr>
                                        <p:cTn id="37" dur="500"/>
                                        <p:tgtEl>
                                          <p:spTgt spid="103427">
                                            <p:txEl>
                                              <p:pRg st="5" end="5"/>
                                            </p:txEl>
                                          </p:spTgt>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4" presetClass="entr" presetSubtype="16" dur="500" fill="hold" nodeType="clickEffect">
                                  <p:stCondLst>
                                    <p:cond delay="0"/>
                                  </p:stCondLst>
                                  <p:childTnLst>
                                    <p:set>
                                      <p:cBhvr>
                                        <p:cTn id="41" dur="1" fill="hold">
                                          <p:stCondLst>
                                            <p:cond delay="0"/>
                                          </p:stCondLst>
                                        </p:cTn>
                                        <p:tgtEl>
                                          <p:spTgt spid="103427">
                                            <p:txEl>
                                              <p:pRg st="6" end="6"/>
                                            </p:txEl>
                                          </p:spTgt>
                                        </p:tgtEl>
                                        <p:attrNameLst>
                                          <p:attrName>style.visibility</p:attrName>
                                        </p:attrNameLst>
                                      </p:cBhvr>
                                      <p:to>
                                        <p:strVal val="visible"/>
                                      </p:to>
                                    </p:set>
                                    <p:animEffect transition="in" filter="box(in)">
                                      <p:cBhvr>
                                        <p:cTn id="42" dur="500"/>
                                        <p:tgtEl>
                                          <p:spTgt spid="103427">
                                            <p:txEl>
                                              <p:pRg st="6" end="6"/>
                                            </p:txEl>
                                          </p:spTgt>
                                        </p:tgtEl>
                                      </p:cBhvr>
                                    </p:animEffec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4" presetClass="entr" presetSubtype="16" dur="500" fill="hold" nodeType="clickEffect">
                                  <p:stCondLst>
                                    <p:cond delay="0"/>
                                  </p:stCondLst>
                                  <p:childTnLst>
                                    <p:set>
                                      <p:cBhvr>
                                        <p:cTn id="46" dur="1" fill="hold">
                                          <p:stCondLst>
                                            <p:cond delay="0"/>
                                          </p:stCondLst>
                                        </p:cTn>
                                        <p:tgtEl>
                                          <p:spTgt spid="103427">
                                            <p:txEl>
                                              <p:pRg st="7" end="7"/>
                                            </p:txEl>
                                          </p:spTgt>
                                        </p:tgtEl>
                                        <p:attrNameLst>
                                          <p:attrName>style.visibility</p:attrName>
                                        </p:attrNameLst>
                                      </p:cBhvr>
                                      <p:to>
                                        <p:strVal val="visible"/>
                                      </p:to>
                                    </p:set>
                                    <p:animEffect transition="in" filter="box(in)">
                                      <p:cBhvr>
                                        <p:cTn id="47" dur="500"/>
                                        <p:tgtEl>
                                          <p:spTgt spid="103427">
                                            <p:txEl>
                                              <p:pRg st="7" end="7"/>
                                            </p:txEl>
                                          </p:spTgt>
                                        </p:tgtEl>
                                      </p:cBhvr>
                                    </p:animEffect>
                                  </p:childTnLst>
                                </p:cTn>
                              </p:par>
                            </p:childTnLst>
                          </p:cTn>
                        </p:par>
                      </p:childTnLst>
                    </p:cTn>
                  </p:par>
                  <p:par>
                    <p:cTn id="48" fill="hold" nodeType="clickPar">
                      <p:stCondLst>
                        <p:cond delay="indefinite"/>
                        <p:cond evt="onBegin" delay="0">
                          <p:tn val="47"/>
                        </p:cond>
                      </p:stCondLst>
                      <p:childTnLst>
                        <p:par>
                          <p:cTn id="49" fill="hold">
                            <p:stCondLst>
                              <p:cond delay="0"/>
                            </p:stCondLst>
                            <p:childTnLst>
                              <p:par>
                                <p:cTn id="50" presetID="4" presetClass="entr" presetSubtype="16" dur="500" fill="hold" nodeType="clickEffect">
                                  <p:stCondLst>
                                    <p:cond delay="0"/>
                                  </p:stCondLst>
                                  <p:childTnLst>
                                    <p:set>
                                      <p:cBhvr>
                                        <p:cTn id="51" dur="1" fill="hold">
                                          <p:stCondLst>
                                            <p:cond delay="0"/>
                                          </p:stCondLst>
                                        </p:cTn>
                                        <p:tgtEl>
                                          <p:spTgt spid="103427">
                                            <p:txEl>
                                              <p:pRg st="8" end="8"/>
                                            </p:txEl>
                                          </p:spTgt>
                                        </p:tgtEl>
                                        <p:attrNameLst>
                                          <p:attrName>style.visibility</p:attrName>
                                        </p:attrNameLst>
                                      </p:cBhvr>
                                      <p:to>
                                        <p:strVal val="visible"/>
                                      </p:to>
                                    </p:set>
                                    <p:animEffect transition="in" filter="box(in)">
                                      <p:cBhvr>
                                        <p:cTn id="52" dur="500"/>
                                        <p:tgtEl>
                                          <p:spTgt spid="103427">
                                            <p:txEl>
                                              <p:pRg st="8" end="8"/>
                                            </p:txEl>
                                          </p:spTgt>
                                        </p:tgtEl>
                                      </p:cBhvr>
                                    </p:animEffec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 presetClass="entr" presetSubtype="16" dur="500" fill="hold" nodeType="clickEffect">
                                  <p:stCondLst>
                                    <p:cond delay="0"/>
                                  </p:stCondLst>
                                  <p:childTnLst>
                                    <p:set>
                                      <p:cBhvr>
                                        <p:cTn id="56" dur="1" fill="hold">
                                          <p:stCondLst>
                                            <p:cond delay="0"/>
                                          </p:stCondLst>
                                        </p:cTn>
                                        <p:tgtEl>
                                          <p:spTgt spid="103427">
                                            <p:txEl>
                                              <p:pRg st="9" end="9"/>
                                            </p:txEl>
                                          </p:spTgt>
                                        </p:tgtEl>
                                        <p:attrNameLst>
                                          <p:attrName>style.visibility</p:attrName>
                                        </p:attrNameLst>
                                      </p:cBhvr>
                                      <p:to>
                                        <p:strVal val="visible"/>
                                      </p:to>
                                    </p:set>
                                    <p:animEffect transition="in" filter="box(in)">
                                      <p:cBhvr>
                                        <p:cTn id="57" dur="500"/>
                                        <p:tgtEl>
                                          <p:spTgt spid="10342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76810" name="组合 76809"/>
          <p:cNvGrpSpPr/>
          <p:nvPr/>
        </p:nvGrpSpPr>
        <p:grpSpPr>
          <a:xfrm>
            <a:off x="381000" y="1600200"/>
            <a:ext cx="7935913" cy="4495800"/>
            <a:chOff x="240" y="1008"/>
            <a:chExt cx="4999" cy="2832"/>
          </a:xfrm>
        </p:grpSpPr>
        <p:sp>
          <p:nvSpPr>
            <p:cNvPr id="76803" name="RightArrow 3"/>
            <p:cNvSpPr/>
            <p:nvPr/>
          </p:nvSpPr>
          <p:spPr bwMode="ltGray">
            <a:xfrm>
              <a:off x="240" y="1008"/>
              <a:ext cx="3704" cy="2832"/>
            </a:xfrm>
            <a:prstGeom prst="rightArrow">
              <a:avLst>
                <a:gd name="adj1" fmla="val 79306"/>
                <a:gd name="adj2" fmla="val 32395"/>
              </a:avLst>
            </a:prstGeom>
            <a:gradFill rotWithShape="1">
              <a:gsLst>
                <a:gs pos="0">
                  <a:schemeClr val="accent1">
                    <a:gamma/>
                    <a:tint val="0"/>
                    <a:invGamma/>
                  </a:schemeClr>
                </a:gs>
                <a:gs pos="100000">
                  <a:schemeClr val="accent1"/>
                </a:gs>
              </a:gsLst>
              <a:lin ang="0" scaled="1"/>
            </a:gradFill>
            <a:ln>
              <a:noFill/>
              <a:miter lim="800000"/>
            </a:ln>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76807" name="RoundCornerRectangle 7"/>
            <p:cNvSpPr/>
            <p:nvPr/>
          </p:nvSpPr>
          <p:spPr>
            <a:xfrm>
              <a:off x="4018" y="2024"/>
              <a:ext cx="1221" cy="816"/>
            </a:xfrm>
            <a:prstGeom prst="roundRect">
              <a:avLst>
                <a:gd name="adj" fmla="val 9106"/>
              </a:avLst>
            </a:prstGeom>
            <a:solidFill>
              <a:schemeClr val="hlink"/>
            </a:solidFill>
            <a:ln w="25400">
              <a:solidFill>
                <a:schemeClr val="hlink"/>
              </a:solidFill>
              <a:miter lim="800000"/>
            </a:ln>
            <a:effectLst/>
          </p:spPr>
          <p:txBody>
            <a:bodyPr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a:r>
                <a:rPr lang="zh-CN" altLang="en-US" sz="2800" b="1">
                  <a:solidFill>
                    <a:srgbClr val="000000"/>
                  </a:solidFill>
                  <a:effectLst>
                    <a:outerShdw blurRad="38100" dist="38100" dir="2700000" algn="tl">
                      <a:srgbClr val="000000">
                        <a:alpha val="43137"/>
                      </a:srgbClr>
                    </a:outerShdw>
                  </a:effectLst>
                  <a:ea typeface="宋体" panose="02010600030101010101" pitchFamily="2" charset="-122"/>
                </a:rPr>
                <a:t>单位负载</a:t>
              </a:r>
            </a:p>
            <a:p>
              <a:pPr lvl="0" algn="ctr"/>
              <a:r>
                <a:rPr lang="zh-CN" altLang="en-US" sz="2800" b="1">
                  <a:solidFill>
                    <a:srgbClr val="000000"/>
                  </a:solidFill>
                  <a:effectLst>
                    <a:outerShdw blurRad="38100" dist="38100" dir="2700000" algn="tl">
                      <a:srgbClr val="000000">
                        <a:alpha val="43137"/>
                      </a:srgbClr>
                    </a:outerShdw>
                  </a:effectLst>
                  <a:ea typeface="宋体" panose="02010600030101010101" pitchFamily="2" charset="-122"/>
                </a:rPr>
                <a:t>的计算</a:t>
              </a:r>
            </a:p>
          </p:txBody>
        </p:sp>
      </p:grpSp>
      <p:sp>
        <p:nvSpPr>
          <p:cNvPr id="76804" name="RoundCornerRectangle 4"/>
          <p:cNvSpPr/>
          <p:nvPr/>
        </p:nvSpPr>
        <p:spPr bwMode="blackWhite">
          <a:xfrm>
            <a:off x="762000" y="2209800"/>
            <a:ext cx="4038600" cy="990600"/>
          </a:xfrm>
          <a:prstGeom prst="roundRect">
            <a:avLst>
              <a:gd name="adj" fmla="val 9106"/>
            </a:avLst>
          </a:prstGeom>
          <a:gradFill rotWithShape="1">
            <a:gsLst>
              <a:gs pos="0">
                <a:schemeClr val="accent2"/>
              </a:gs>
              <a:gs pos="100000">
                <a:schemeClr val="accent2">
                  <a:gamma/>
                  <a:tint val="69804"/>
                  <a:invGamma/>
                </a:schemeClr>
              </a:gs>
            </a:gsLst>
            <a:lin ang="5400000" scaled="1"/>
          </a:gradFill>
          <a:ln w="25400">
            <a:solidFill>
              <a:schemeClr val="bg1"/>
            </a:solid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eaLnBrk="0" hangingPunct="0"/>
            <a:r>
              <a:rPr lang="zh-CN" altLang="en-US" sz="2000" b="1">
                <a:solidFill>
                  <a:srgbClr val="000000"/>
                </a:solidFill>
                <a:ea typeface="宋体" panose="02010600030101010101" pitchFamily="2" charset="-122"/>
              </a:rPr>
              <a:t>负载计算在接触网计算中的重要性</a:t>
            </a:r>
            <a:endParaRPr lang="en-US" altLang="zh-CN" sz="2000" b="1">
              <a:solidFill>
                <a:srgbClr val="000000"/>
              </a:solidFill>
              <a:ea typeface="宋体" panose="02010600030101010101" pitchFamily="2" charset="-122"/>
            </a:endParaRPr>
          </a:p>
        </p:txBody>
      </p:sp>
      <p:sp>
        <p:nvSpPr>
          <p:cNvPr id="76806" name="RoundCornerRectangle 6"/>
          <p:cNvSpPr/>
          <p:nvPr/>
        </p:nvSpPr>
        <p:spPr bwMode="blackWhite">
          <a:xfrm>
            <a:off x="762000" y="4495800"/>
            <a:ext cx="4038600" cy="990600"/>
          </a:xfrm>
          <a:prstGeom prst="roundRect">
            <a:avLst>
              <a:gd name="adj" fmla="val 9106"/>
            </a:avLst>
          </a:prstGeom>
          <a:gradFill rotWithShape="1">
            <a:gsLst>
              <a:gs pos="0">
                <a:schemeClr val="hlink"/>
              </a:gs>
              <a:gs pos="100000">
                <a:schemeClr val="hlink">
                  <a:gamma/>
                  <a:tint val="69804"/>
                  <a:invGamma/>
                </a:schemeClr>
              </a:gs>
            </a:gsLst>
            <a:lin ang="5400000" scaled="1"/>
          </a:gradFill>
          <a:ln w="25400">
            <a:solidFill>
              <a:schemeClr val="bg1"/>
            </a:solid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eaLnBrk="0" hangingPunct="0"/>
            <a:r>
              <a:rPr lang="zh-CN" altLang="en-US" sz="2000" b="1">
                <a:solidFill>
                  <a:srgbClr val="000000"/>
                </a:solidFill>
                <a:ea typeface="宋体" panose="02010600030101010101" pitchFamily="2" charset="-122"/>
              </a:rPr>
              <a:t>单位负载的分类及其计算方法</a:t>
            </a:r>
            <a:endParaRPr lang="en-US" altLang="zh-CN" sz="2000" b="1">
              <a:solidFill>
                <a:srgbClr val="000000"/>
              </a:solidFill>
              <a:ea typeface="宋体" panose="02010600030101010101" pitchFamily="2" charset="-122"/>
            </a:endParaRPr>
          </a:p>
        </p:txBody>
      </p:sp>
      <p:sp>
        <p:nvSpPr>
          <p:cNvPr id="76809" name="Rectangle 9"/>
          <p:cNvSpPr>
            <a:spLocks noGrp="1"/>
          </p:cNvSpPr>
          <p:nvPr>
            <p:ph type="title" idx="4294967295"/>
          </p:nvPr>
        </p:nvSpPr>
        <p:spPr>
          <a:xfrm>
            <a:off x="468313" y="908050"/>
            <a:ext cx="8351837" cy="641350"/>
          </a:xfrm>
          <a:prstGeom prst="rect">
            <a:avLst/>
          </a:prstGeom>
          <a:noFill/>
          <a:ln>
            <a:noFill/>
            <a:miter lim="800000"/>
          </a:ln>
          <a:effectLst/>
        </p:spPr>
        <p:txBody>
          <a:bodyPr>
            <a:spAutoFit/>
          </a:bodyPr>
          <a:lstStyle>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stStyle>
          <a:p>
            <a:pPr lvl="0" algn="just">
              <a:buFontTx/>
            </a:pPr>
            <a:r>
              <a:rPr kumimoji="1" lang="zh-CN" altLang="en-US" b="1">
                <a:solidFill>
                  <a:srgbClr val="000000"/>
                </a:solidFill>
                <a:latin typeface="宋体" panose="02010600030101010101" pitchFamily="2" charset="-122"/>
                <a:ea typeface="宋体" panose="02010600030101010101" pitchFamily="2" charset="-122"/>
              </a:rPr>
              <a:t>第三节  接触网的设计单位负载的计算</a:t>
            </a:r>
            <a:endParaRPr kumimoji="1" lang="en-US" altLang="zh-CN" b="1">
              <a:solidFill>
                <a:srgbClr val="000000"/>
              </a:solidFill>
              <a:latin typeface="宋体" panose="02010600030101010101" pitchFamily="2" charset="-122"/>
              <a:ea typeface="宋体" panose="02010600030101010101" pitchFamily="2" charset="-122"/>
            </a:endParaRPr>
          </a:p>
        </p:txBody>
      </p:sp>
      <p:sp>
        <p:nvSpPr>
          <p:cNvPr id="76811" name="矩形 76810">
            <a:hlinkClick r:id="rId2" action="ppaction://hlinksldjump?num=1"/>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76809"/>
                                        </p:tgtEl>
                                        <p:attrNameLst>
                                          <p:attrName>style.visibility</p:attrName>
                                        </p:attrNameLst>
                                      </p:cBhvr>
                                      <p:to>
                                        <p:strVal val="visible"/>
                                      </p:to>
                                    </p:set>
                                    <p:animEffect transition="in" filter="wipe(up)">
                                      <p:cBhvr>
                                        <p:cTn id="7" dur="500"/>
                                        <p:tgtEl>
                                          <p:spTgt spid="7680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 presetClass="entr" presetSubtype="8" dur="500" fill="hold" nodeType="clickEffect">
                                  <p:stCondLst>
                                    <p:cond delay="0"/>
                                  </p:stCondLst>
                                  <p:childTnLst>
                                    <p:set>
                                      <p:cBhvr>
                                        <p:cTn id="11" dur="1" fill="hold">
                                          <p:stCondLst>
                                            <p:cond delay="0"/>
                                          </p:stCondLst>
                                        </p:cTn>
                                        <p:tgtEl>
                                          <p:spTgt spid="76810"/>
                                        </p:tgtEl>
                                        <p:attrNameLst>
                                          <p:attrName>style.visibility</p:attrName>
                                        </p:attrNameLst>
                                      </p:cBhvr>
                                      <p:to>
                                        <p:strVal val="visible"/>
                                      </p:to>
                                    </p:set>
                                    <p:anim calcmode="lin" valueType="num">
                                      <p:cBhvr additive="base">
                                        <p:cTn id="12" dur="500" fill="hold"/>
                                        <p:tgtEl>
                                          <p:spTgt spid="76810"/>
                                        </p:tgtEl>
                                        <p:attrNameLst>
                                          <p:attrName>ppt_x</p:attrName>
                                        </p:attrNameLst>
                                      </p:cBhvr>
                                      <p:tavLst>
                                        <p:tav tm="0">
                                          <p:val>
                                            <p:strVal val="0-#ppt_w/2"/>
                                          </p:val>
                                        </p:tav>
                                        <p:tav tm="100000">
                                          <p:val>
                                            <p:strVal val="#ppt_x"/>
                                          </p:val>
                                        </p:tav>
                                      </p:tavLst>
                                    </p:anim>
                                    <p:anim calcmode="lin" valueType="num">
                                      <p:cBhvr additive="base">
                                        <p:cTn id="13" dur="500" fill="hold"/>
                                        <p:tgtEl>
                                          <p:spTgt spid="76810"/>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 presetClass="entr" presetSubtype="8" dur="500" fill="hold" grpId="0" nodeType="clickEffect">
                                  <p:stCondLst>
                                    <p:cond delay="0"/>
                                  </p:stCondLst>
                                  <p:childTnLst>
                                    <p:set>
                                      <p:cBhvr>
                                        <p:cTn id="17" dur="1" fill="hold">
                                          <p:stCondLst>
                                            <p:cond delay="0"/>
                                          </p:stCondLst>
                                        </p:cTn>
                                        <p:tgtEl>
                                          <p:spTgt spid="76804"/>
                                        </p:tgtEl>
                                        <p:attrNameLst>
                                          <p:attrName>style.visibility</p:attrName>
                                        </p:attrNameLst>
                                      </p:cBhvr>
                                      <p:to>
                                        <p:strVal val="visible"/>
                                      </p:to>
                                    </p:set>
                                    <p:anim calcmode="lin" valueType="num">
                                      <p:cBhvr additive="base">
                                        <p:cTn id="18" dur="500" fill="hold"/>
                                        <p:tgtEl>
                                          <p:spTgt spid="76804"/>
                                        </p:tgtEl>
                                        <p:attrNameLst>
                                          <p:attrName>ppt_x</p:attrName>
                                        </p:attrNameLst>
                                      </p:cBhvr>
                                      <p:tavLst>
                                        <p:tav tm="0">
                                          <p:val>
                                            <p:strVal val="0-#ppt_w/2"/>
                                          </p:val>
                                        </p:tav>
                                        <p:tav tm="100000">
                                          <p:val>
                                            <p:strVal val="#ppt_x"/>
                                          </p:val>
                                        </p:tav>
                                      </p:tavLst>
                                    </p:anim>
                                    <p:anim calcmode="lin" valueType="num">
                                      <p:cBhvr additive="base">
                                        <p:cTn id="19" dur="500" fill="hold"/>
                                        <p:tgtEl>
                                          <p:spTgt spid="76804"/>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8" dur="500" fill="hold" grpId="0" nodeType="clickEffect">
                                  <p:stCondLst>
                                    <p:cond delay="0"/>
                                  </p:stCondLst>
                                  <p:childTnLst>
                                    <p:set>
                                      <p:cBhvr>
                                        <p:cTn id="23" dur="1" fill="hold">
                                          <p:stCondLst>
                                            <p:cond delay="0"/>
                                          </p:stCondLst>
                                        </p:cTn>
                                        <p:tgtEl>
                                          <p:spTgt spid="76806"/>
                                        </p:tgtEl>
                                        <p:attrNameLst>
                                          <p:attrName>style.visibility</p:attrName>
                                        </p:attrNameLst>
                                      </p:cBhvr>
                                      <p:to>
                                        <p:strVal val="visible"/>
                                      </p:to>
                                    </p:set>
                                    <p:anim calcmode="lin" valueType="num">
                                      <p:cBhvr additive="base">
                                        <p:cTn id="24" dur="500" fill="hold"/>
                                        <p:tgtEl>
                                          <p:spTgt spid="76806"/>
                                        </p:tgtEl>
                                        <p:attrNameLst>
                                          <p:attrName>ppt_x</p:attrName>
                                        </p:attrNameLst>
                                      </p:cBhvr>
                                      <p:tavLst>
                                        <p:tav tm="0">
                                          <p:val>
                                            <p:strVal val="0-#ppt_w/2"/>
                                          </p:val>
                                        </p:tav>
                                        <p:tav tm="100000">
                                          <p:val>
                                            <p:strVal val="#ppt_x"/>
                                          </p:val>
                                        </p:tav>
                                      </p:tavLst>
                                    </p:anim>
                                    <p:anim calcmode="lin" valueType="num">
                                      <p:cBhvr additive="base">
                                        <p:cTn id="25" dur="500" fill="hold"/>
                                        <p:tgtEl>
                                          <p:spTgt spid="7680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4" grpId="0"/>
      <p:bldP spid="76806" grpId="0"/>
      <p:bldP spid="7680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5475" name="NotDefined 3"/>
          <p:cNvSpPr>
            <a:spLocks noGrp="1"/>
          </p:cNvSpPr>
          <p:nvPr>
            <p:ph type="body" idx="4294967295"/>
          </p:nvPr>
        </p:nvSpPr>
        <p:spPr bwMode="auto">
          <a:xfrm>
            <a:off x="468313" y="1125538"/>
            <a:ext cx="8229600" cy="2940050"/>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负载计算在接触网计算中的重要性：</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电力牵引接触网的设施会受到机械、电气、气象等方面的荷载和应力的影响。为确保电能可靠传送到牵引车辆，接触网设施必须承受规定极限内的所有的荷载和应力，并符合相关的标准要求如：</a:t>
            </a:r>
            <a:r>
              <a:rPr kumimoji="1" lang="en-US" altLang="zh-CN" sz="2400" b="1">
                <a:solidFill>
                  <a:schemeClr val="tx1"/>
                </a:solidFill>
                <a:latin typeface="楷体_GB2312" pitchFamily="49" charset="-122"/>
                <a:ea typeface="楷体_GB2312" pitchFamily="49" charset="-122"/>
              </a:rPr>
              <a:t>IEC60913</a:t>
            </a:r>
            <a:r>
              <a:rPr kumimoji="1" lang="zh-CN" altLang="en-US" sz="2400" b="1">
                <a:solidFill>
                  <a:schemeClr val="tx1"/>
                </a:solidFill>
                <a:latin typeface="楷体_GB2312" pitchFamily="49" charset="-122"/>
                <a:ea typeface="楷体_GB2312" pitchFamily="49" charset="-122"/>
              </a:rPr>
              <a:t>和</a:t>
            </a:r>
            <a:r>
              <a:rPr kumimoji="1" lang="en-US" altLang="zh-CN" sz="2400" b="1">
                <a:solidFill>
                  <a:schemeClr val="tx1"/>
                </a:solidFill>
                <a:latin typeface="楷体_GB2312" pitchFamily="49" charset="-122"/>
                <a:ea typeface="楷体_GB2312" pitchFamily="49" charset="-122"/>
              </a:rPr>
              <a:t>-3</a:t>
            </a:r>
            <a:r>
              <a:rPr kumimoji="1" lang="zh-CN" altLang="en-US" sz="2400" b="1">
                <a:solidFill>
                  <a:schemeClr val="tx1"/>
                </a:solidFill>
                <a:latin typeface="楷体_GB2312" pitchFamily="49" charset="-122"/>
                <a:ea typeface="楷体_GB2312" pitchFamily="49" charset="-122"/>
              </a:rPr>
              <a:t>，</a:t>
            </a:r>
            <a:r>
              <a:rPr kumimoji="1" lang="en-US" altLang="zh-CN" sz="2400" b="1">
                <a:solidFill>
                  <a:schemeClr val="tx1"/>
                </a:solidFill>
                <a:latin typeface="楷体_GB2312" pitchFamily="49" charset="-122"/>
                <a:ea typeface="楷体_GB2312" pitchFamily="49" charset="-122"/>
              </a:rPr>
              <a:t>EN50119</a:t>
            </a:r>
            <a:r>
              <a:rPr kumimoji="1" lang="zh-CN" altLang="en-US" sz="2400" b="1">
                <a:solidFill>
                  <a:schemeClr val="tx1"/>
                </a:solidFill>
                <a:latin typeface="楷体_GB2312" pitchFamily="49" charset="-122"/>
                <a:ea typeface="楷体_GB2312" pitchFamily="49" charset="-122"/>
              </a:rPr>
              <a:t>和</a:t>
            </a:r>
            <a:r>
              <a:rPr kumimoji="1" lang="en-US" altLang="zh-CN" sz="2400" b="1">
                <a:solidFill>
                  <a:schemeClr val="tx1"/>
                </a:solidFill>
                <a:latin typeface="楷体_GB2312" pitchFamily="49" charset="-122"/>
                <a:ea typeface="楷体_GB2312" pitchFamily="49" charset="-122"/>
              </a:rPr>
              <a:t>EN 50122</a:t>
            </a:r>
            <a:r>
              <a:rPr kumimoji="1" lang="zh-CN" altLang="en-US" sz="2400" b="1">
                <a:solidFill>
                  <a:schemeClr val="tx1"/>
                </a:solidFill>
                <a:latin typeface="楷体_GB2312" pitchFamily="49" charset="-122"/>
                <a:ea typeface="楷体_GB2312" pitchFamily="49" charset="-122"/>
              </a:rPr>
              <a:t>等所在国家的标准。    </a:t>
            </a:r>
          </a:p>
        </p:txBody>
      </p:sp>
      <p:sp>
        <p:nvSpPr>
          <p:cNvPr id="105479" name="RoundCornerRectangle 7"/>
          <p:cNvSpPr/>
          <p:nvPr/>
        </p:nvSpPr>
        <p:spPr bwMode="blackWhite">
          <a:xfrm>
            <a:off x="611188" y="4724400"/>
            <a:ext cx="8135937" cy="990600"/>
          </a:xfrm>
          <a:prstGeom prst="roundRect">
            <a:avLst>
              <a:gd name="adj" fmla="val 9106"/>
            </a:avLst>
          </a:prstGeom>
          <a:gradFill rotWithShape="1">
            <a:gsLst>
              <a:gs pos="0">
                <a:schemeClr val="accent2"/>
              </a:gs>
              <a:gs pos="100000">
                <a:schemeClr val="accent2">
                  <a:gamma/>
                  <a:tint val="69804"/>
                  <a:invGamma/>
                </a:schemeClr>
              </a:gs>
            </a:gsLst>
            <a:lin ang="5400000" scaled="1"/>
          </a:gradFill>
          <a:ln w="25400">
            <a:solidFill>
              <a:schemeClr val="bg1"/>
            </a:solid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nSpc>
                <a:spcPct val="110000"/>
              </a:lnSpc>
            </a:pPr>
            <a:r>
              <a:rPr lang="zh-CN" altLang="en-US" sz="2800" b="1">
                <a:solidFill>
                  <a:schemeClr val="bg1"/>
                </a:solidFill>
                <a:ea typeface="宋体" panose="02010600030101010101" pitchFamily="2" charset="-122"/>
              </a:rPr>
              <a:t>可以说：单位计算负载的计算是整个接触网设计计</a:t>
            </a:r>
          </a:p>
          <a:p>
            <a:pPr lvl="0">
              <a:lnSpc>
                <a:spcPct val="110000"/>
              </a:lnSpc>
            </a:pPr>
            <a:r>
              <a:rPr lang="zh-CN" altLang="en-US" sz="2800" b="1">
                <a:solidFill>
                  <a:schemeClr val="bg1"/>
                </a:solidFill>
                <a:ea typeface="宋体" panose="02010600030101010101" pitchFamily="2" charset="-122"/>
              </a:rPr>
              <a:t>               算的基础。</a:t>
            </a:r>
            <a:endParaRPr lang="en-US" altLang="zh-CN" sz="2800" b="1">
              <a:solidFill>
                <a:schemeClr val="bg1"/>
              </a:solidFill>
              <a:ea typeface="宋体" panose="02010600030101010101" pitchFamily="2" charset="-122"/>
            </a:endParaRPr>
          </a:p>
        </p:txBody>
      </p:sp>
      <p:sp>
        <p:nvSpPr>
          <p:cNvPr id="105480" name="Rectangle 8">
            <a:hlinkClick r:id="rId2" action="ppaction://hlinksldjump?num=10"/>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200"/>
                                  </p:stCondLst>
                                  <p:childTnLst>
                                    <p:set>
                                      <p:cBhvr>
                                        <p:cTn id="6" dur="1" fill="hold">
                                          <p:stCondLst>
                                            <p:cond delay="0"/>
                                          </p:stCondLst>
                                        </p:cTn>
                                        <p:tgtEl>
                                          <p:spTgt spid="105475">
                                            <p:txEl>
                                              <p:pRg st="0" end="0"/>
                                            </p:txEl>
                                          </p:spTgt>
                                        </p:tgtEl>
                                        <p:attrNameLst>
                                          <p:attrName>style.visibility</p:attrName>
                                        </p:attrNameLst>
                                      </p:cBhvr>
                                      <p:to>
                                        <p:strVal val="visible"/>
                                      </p:to>
                                    </p:set>
                                    <p:animEffect transition="in" filter="wipe(up)">
                                      <p:cBhvr>
                                        <p:cTn id="7" dur="500"/>
                                        <p:tgtEl>
                                          <p:spTgt spid="105475">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5475">
                                            <p:txEl>
                                              <p:pRg st="1" end="1"/>
                                            </p:txEl>
                                          </p:spTgt>
                                        </p:tgtEl>
                                        <p:attrNameLst>
                                          <p:attrName>style.visibility</p:attrName>
                                        </p:attrNameLst>
                                      </p:cBhvr>
                                      <p:to>
                                        <p:strVal val="visible"/>
                                      </p:to>
                                    </p:set>
                                    <p:animEffect transition="in" filter="blinds(horizontal)">
                                      <p:cBhvr>
                                        <p:cTn id="12" dur="500"/>
                                        <p:tgtEl>
                                          <p:spTgt spid="105475">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 presetClass="entr" presetSubtype="8" dur="500" fill="hold" grpId="0" nodeType="clickEffect">
                                  <p:stCondLst>
                                    <p:cond delay="0"/>
                                  </p:stCondLst>
                                  <p:childTnLst>
                                    <p:set>
                                      <p:cBhvr>
                                        <p:cTn id="16" dur="1" fill="hold">
                                          <p:stCondLst>
                                            <p:cond delay="0"/>
                                          </p:stCondLst>
                                        </p:cTn>
                                        <p:tgtEl>
                                          <p:spTgt spid="105479"/>
                                        </p:tgtEl>
                                        <p:attrNameLst>
                                          <p:attrName>style.visibility</p:attrName>
                                        </p:attrNameLst>
                                      </p:cBhvr>
                                      <p:to>
                                        <p:strVal val="visible"/>
                                      </p:to>
                                    </p:set>
                                    <p:anim calcmode="lin" valueType="num">
                                      <p:cBhvr additive="base">
                                        <p:cTn id="17" dur="500" fill="hold"/>
                                        <p:tgtEl>
                                          <p:spTgt spid="105479"/>
                                        </p:tgtEl>
                                        <p:attrNameLst>
                                          <p:attrName>ppt_x</p:attrName>
                                        </p:attrNameLst>
                                      </p:cBhvr>
                                      <p:tavLst>
                                        <p:tav tm="0">
                                          <p:val>
                                            <p:strVal val="0-#ppt_w/2"/>
                                          </p:val>
                                        </p:tav>
                                        <p:tav tm="100000">
                                          <p:val>
                                            <p:strVal val="#ppt_x"/>
                                          </p:val>
                                        </p:tav>
                                      </p:tavLst>
                                    </p:anim>
                                    <p:anim calcmode="lin" valueType="num">
                                      <p:cBhvr additive="base">
                                        <p:cTn id="18" dur="500" fill="hold"/>
                                        <p:tgtEl>
                                          <p:spTgt spid="10547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6499" name="NotDefined 3"/>
          <p:cNvSpPr>
            <a:spLocks noGrp="1"/>
          </p:cNvSpPr>
          <p:nvPr>
            <p:ph type="body" idx="4294967295"/>
          </p:nvPr>
        </p:nvSpPr>
        <p:spPr bwMode="auto">
          <a:xfrm>
            <a:off x="468313" y="1268413"/>
            <a:ext cx="8229600" cy="4364037"/>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单位负载的分类及其计算方法：</a:t>
            </a:r>
          </a:p>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定义</a:t>
            </a:r>
            <a:r>
              <a:rPr kumimoji="1" lang="zh-CN" altLang="en-US" sz="2400" b="1">
                <a:solidFill>
                  <a:schemeClr val="tx1"/>
                </a:solidFill>
                <a:latin typeface="楷体_GB2312" pitchFamily="49" charset="-122"/>
                <a:ea typeface="楷体_GB2312" pitchFamily="49" charset="-122"/>
              </a:rPr>
              <a:t>：单位计算负载是指每米接触悬挂的自重以及冰、风在其上形成的附加负载。</a:t>
            </a:r>
          </a:p>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分类</a:t>
            </a:r>
            <a:r>
              <a:rPr kumimoji="1" lang="zh-CN" altLang="en-US" sz="2400" b="1">
                <a:solidFill>
                  <a:schemeClr val="tx1"/>
                </a:solidFill>
                <a:latin typeface="楷体_GB2312" pitchFamily="49" charset="-122"/>
                <a:ea typeface="楷体_GB2312" pitchFamily="49" charset="-122"/>
              </a:rPr>
              <a:t>：　    </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根据负载的作用方向，计算负载分为：</a:t>
            </a:r>
            <a:r>
              <a:rPr kumimoji="1" lang="zh-CN" altLang="en-US" sz="2400" b="1">
                <a:solidFill>
                  <a:srgbClr val="FF00FF"/>
                </a:solidFill>
                <a:latin typeface="楷体_GB2312" pitchFamily="49" charset="-122"/>
                <a:ea typeface="楷体_GB2312" pitchFamily="49" charset="-122"/>
              </a:rPr>
              <a:t>垂直负载</a:t>
            </a:r>
            <a:r>
              <a:rPr kumimoji="1" lang="zh-CN" altLang="en-US" sz="2400" b="1">
                <a:solidFill>
                  <a:schemeClr val="tx1"/>
                </a:solidFill>
                <a:latin typeface="楷体_GB2312" pitchFamily="49" charset="-122"/>
                <a:ea typeface="楷体_GB2312" pitchFamily="49" charset="-122"/>
              </a:rPr>
              <a:t>，</a:t>
            </a:r>
            <a:r>
              <a:rPr kumimoji="1" lang="zh-CN" altLang="en-US" sz="2400" b="1">
                <a:solidFill>
                  <a:srgbClr val="FF00FF"/>
                </a:solidFill>
                <a:latin typeface="楷体_GB2312" pitchFamily="49" charset="-122"/>
                <a:ea typeface="楷体_GB2312" pitchFamily="49" charset="-122"/>
              </a:rPr>
              <a:t>水平负载</a:t>
            </a:r>
            <a:r>
              <a:rPr kumimoji="1" lang="zh-CN" altLang="en-US" sz="2400" b="1">
                <a:solidFill>
                  <a:schemeClr val="tx1"/>
                </a:solidFill>
                <a:latin typeface="楷体_GB2312" pitchFamily="49" charset="-122"/>
                <a:ea typeface="楷体_GB2312" pitchFamily="49" charset="-122"/>
              </a:rPr>
              <a:t>。</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垂直负载包括：承力索和接触线的单位自重、覆冰重量、吊弦均布重量；</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水平负载包括：覆冰时的风负载、最大风时的风负载。</a:t>
            </a:r>
          </a:p>
        </p:txBody>
      </p:sp>
      <p:sp>
        <p:nvSpPr>
          <p:cNvPr id="106503" name="Rectangle 7">
            <a:hlinkClick r:id="rId2" action="ppaction://hlinksldjump?num=10"/>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200"/>
                                  </p:stCondLst>
                                  <p:childTnLst>
                                    <p:set>
                                      <p:cBhvr>
                                        <p:cTn id="6" dur="1" fill="hold">
                                          <p:stCondLst>
                                            <p:cond delay="0"/>
                                          </p:stCondLst>
                                        </p:cTn>
                                        <p:tgtEl>
                                          <p:spTgt spid="106499">
                                            <p:txEl>
                                              <p:pRg st="0" end="0"/>
                                            </p:txEl>
                                          </p:spTgt>
                                        </p:tgtEl>
                                        <p:attrNameLst>
                                          <p:attrName>style.visibility</p:attrName>
                                        </p:attrNameLst>
                                      </p:cBhvr>
                                      <p:to>
                                        <p:strVal val="visible"/>
                                      </p:to>
                                    </p:set>
                                    <p:animEffect transition="in" filter="wipe(up)">
                                      <p:cBhvr>
                                        <p:cTn id="7" dur="500"/>
                                        <p:tgtEl>
                                          <p:spTgt spid="106499">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6499">
                                            <p:txEl>
                                              <p:pRg st="1" end="1"/>
                                            </p:txEl>
                                          </p:spTgt>
                                        </p:tgtEl>
                                        <p:attrNameLst>
                                          <p:attrName>style.visibility</p:attrName>
                                        </p:attrNameLst>
                                      </p:cBhvr>
                                      <p:to>
                                        <p:strVal val="visible"/>
                                      </p:to>
                                    </p:set>
                                    <p:animEffect transition="in" filter="blinds(horizontal)">
                                      <p:cBhvr>
                                        <p:cTn id="12" dur="500"/>
                                        <p:tgtEl>
                                          <p:spTgt spid="106499">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06499">
                                            <p:txEl>
                                              <p:pRg st="2" end="2"/>
                                            </p:txEl>
                                          </p:spTgt>
                                        </p:tgtEl>
                                        <p:attrNameLst>
                                          <p:attrName>style.visibility</p:attrName>
                                        </p:attrNameLst>
                                      </p:cBhvr>
                                      <p:to>
                                        <p:strVal val="visible"/>
                                      </p:to>
                                    </p:set>
                                    <p:animEffect transition="in" filter="blinds(horizontal)">
                                      <p:cBhvr>
                                        <p:cTn id="17" dur="500"/>
                                        <p:tgtEl>
                                          <p:spTgt spid="106499">
                                            <p:txEl>
                                              <p:pRg st="2" end="2"/>
                                            </p:txEl>
                                          </p:spTgt>
                                        </p:tgtEl>
                                      </p:cBhvr>
                                    </p:animEffect>
                                  </p:childTnLst>
                                </p:cTn>
                              </p:par>
                              <p:par>
                                <p:cTn id="18" presetID="3" presetClass="entr" presetSubtype="10" dur="500" fill="hold" nodeType="withEffect">
                                  <p:stCondLst>
                                    <p:cond delay="0"/>
                                  </p:stCondLst>
                                  <p:childTnLst>
                                    <p:set>
                                      <p:cBhvr>
                                        <p:cTn id="19" dur="1" fill="hold">
                                          <p:stCondLst>
                                            <p:cond delay="0"/>
                                          </p:stCondLst>
                                        </p:cTn>
                                        <p:tgtEl>
                                          <p:spTgt spid="106499">
                                            <p:txEl>
                                              <p:pRg st="3" end="3"/>
                                            </p:txEl>
                                          </p:spTgt>
                                        </p:tgtEl>
                                        <p:attrNameLst>
                                          <p:attrName>style.visibility</p:attrName>
                                        </p:attrNameLst>
                                      </p:cBhvr>
                                      <p:to>
                                        <p:strVal val="visible"/>
                                      </p:to>
                                    </p:set>
                                    <p:animEffect transition="in" filter="blinds(horizontal)">
                                      <p:cBhvr>
                                        <p:cTn id="20" dur="500"/>
                                        <p:tgtEl>
                                          <p:spTgt spid="106499">
                                            <p:txEl>
                                              <p:pRg st="3" end="3"/>
                                            </p:txEl>
                                          </p:spTgt>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106499">
                                            <p:txEl>
                                              <p:pRg st="4" end="4"/>
                                            </p:txEl>
                                          </p:spTgt>
                                        </p:tgtEl>
                                        <p:attrNameLst>
                                          <p:attrName>style.visibility</p:attrName>
                                        </p:attrNameLst>
                                      </p:cBhvr>
                                      <p:to>
                                        <p:strVal val="visible"/>
                                      </p:to>
                                    </p:set>
                                    <p:animEffect transition="in" filter="blinds(horizontal)">
                                      <p:cBhvr>
                                        <p:cTn id="25" dur="500"/>
                                        <p:tgtEl>
                                          <p:spTgt spid="106499">
                                            <p:txEl>
                                              <p:pRg st="4" end="4"/>
                                            </p:txEl>
                                          </p:spTgt>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3" presetClass="entr" presetSubtype="10" dur="500" fill="hold" nodeType="clickEffect">
                                  <p:stCondLst>
                                    <p:cond delay="0"/>
                                  </p:stCondLst>
                                  <p:childTnLst>
                                    <p:set>
                                      <p:cBhvr>
                                        <p:cTn id="29" dur="1" fill="hold">
                                          <p:stCondLst>
                                            <p:cond delay="0"/>
                                          </p:stCondLst>
                                        </p:cTn>
                                        <p:tgtEl>
                                          <p:spTgt spid="106499">
                                            <p:txEl>
                                              <p:pRg st="5" end="5"/>
                                            </p:txEl>
                                          </p:spTgt>
                                        </p:tgtEl>
                                        <p:attrNameLst>
                                          <p:attrName>style.visibility</p:attrName>
                                        </p:attrNameLst>
                                      </p:cBhvr>
                                      <p:to>
                                        <p:strVal val="visible"/>
                                      </p:to>
                                    </p:set>
                                    <p:animEffect transition="in" filter="blinds(horizontal)">
                                      <p:cBhvr>
                                        <p:cTn id="30" dur="500"/>
                                        <p:tgtEl>
                                          <p:spTgt spid="1064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7523" name="NotDefined 3"/>
          <p:cNvSpPr>
            <a:spLocks noGrp="1"/>
          </p:cNvSpPr>
          <p:nvPr>
            <p:ph type="body" idx="4294967295"/>
          </p:nvPr>
        </p:nvSpPr>
        <p:spPr bwMode="auto">
          <a:xfrm>
            <a:off x="468313" y="1468438"/>
            <a:ext cx="8229600" cy="4035425"/>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实际上，作用于接触悬挂上的负载是二者的矢量和，称为</a:t>
            </a:r>
            <a:r>
              <a:rPr kumimoji="1" lang="zh-CN" altLang="en-US" sz="2400" b="1">
                <a:solidFill>
                  <a:srgbClr val="F92009"/>
                </a:solidFill>
                <a:latin typeface="楷体_GB2312" pitchFamily="49" charset="-122"/>
                <a:ea typeface="楷体_GB2312" pitchFamily="49" charset="-122"/>
              </a:rPr>
              <a:t>合成负载</a:t>
            </a:r>
            <a:r>
              <a:rPr kumimoji="1" lang="zh-CN" altLang="en-US" sz="2400" b="1">
                <a:solidFill>
                  <a:schemeClr val="tx1"/>
                </a:solidFill>
                <a:latin typeface="楷体_GB2312" pitchFamily="49" charset="-122"/>
                <a:ea typeface="楷体_GB2312" pitchFamily="49" charset="-122"/>
              </a:rPr>
              <a:t>。</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a:t>
            </a:r>
            <a:r>
              <a:rPr kumimoji="1" lang="zh-CN" altLang="en-US" sz="2400" b="1">
                <a:solidFill>
                  <a:srgbClr val="F92009"/>
                </a:solidFill>
                <a:latin typeface="楷体_GB2312" pitchFamily="49" charset="-122"/>
                <a:ea typeface="楷体_GB2312" pitchFamily="49" charset="-122"/>
              </a:rPr>
              <a:t>合成负载</a:t>
            </a:r>
            <a:r>
              <a:rPr kumimoji="1" lang="zh-CN" altLang="en-US" sz="2400" b="1">
                <a:solidFill>
                  <a:schemeClr val="tx1"/>
                </a:solidFill>
                <a:latin typeface="楷体_GB2312" pitchFamily="49" charset="-122"/>
                <a:ea typeface="楷体_GB2312" pitchFamily="49" charset="-122"/>
              </a:rPr>
              <a:t>包括：悬挂在无冰无风时的单位合成负载、在覆冰时的单位合成负载、在最大风时的单位合成负载。</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从载荷的变化情况可分为：</a:t>
            </a:r>
            <a:r>
              <a:rPr kumimoji="1" lang="zh-CN" altLang="en-US" sz="2400" b="1">
                <a:solidFill>
                  <a:srgbClr val="F92009"/>
                </a:solidFill>
                <a:latin typeface="楷体_GB2312" pitchFamily="49" charset="-122"/>
                <a:ea typeface="楷体_GB2312" pitchFamily="49" charset="-122"/>
              </a:rPr>
              <a:t>永久负载和可变负载</a:t>
            </a:r>
            <a:r>
              <a:rPr kumimoji="1" lang="zh-CN" altLang="en-US" sz="2400" b="1">
                <a:solidFill>
                  <a:schemeClr val="tx1"/>
                </a:solidFill>
                <a:latin typeface="楷体_GB2312" pitchFamily="49" charset="-122"/>
                <a:ea typeface="楷体_GB2312" pitchFamily="49" charset="-122"/>
              </a:rPr>
              <a:t>。</a:t>
            </a:r>
          </a:p>
          <a:p>
            <a:pPr lvl="0">
              <a:lnSpc>
                <a:spcPct val="130000"/>
              </a:lnSpc>
              <a:buNone/>
            </a:pPr>
            <a:r>
              <a:rPr kumimoji="1" lang="zh-CN" altLang="en-US" sz="2400" b="1">
                <a:solidFill>
                  <a:schemeClr val="tx1"/>
                </a:solidFill>
                <a:latin typeface="楷体_GB2312" pitchFamily="49" charset="-122"/>
                <a:ea typeface="楷体_GB2312" pitchFamily="49" charset="-122"/>
              </a:rPr>
              <a:t>    永久负载包括：线索、腕臂、绝缘子及其附件、结构构件等的自重，线索张力引起的负载，土压力等。</a:t>
            </a:r>
          </a:p>
          <a:p>
            <a:pPr lvl="0">
              <a:lnSpc>
                <a:spcPct val="130000"/>
              </a:lnSpc>
              <a:buNone/>
            </a:pPr>
            <a:r>
              <a:rPr kumimoji="1" lang="zh-CN" altLang="en-US" sz="2400" b="1">
                <a:solidFill>
                  <a:schemeClr val="tx1"/>
                </a:solidFill>
                <a:latin typeface="楷体_GB2312" pitchFamily="49" charset="-122"/>
                <a:ea typeface="楷体_GB2312" pitchFamily="49" charset="-122"/>
              </a:rPr>
              <a:t>    可变负载包括冰、风等负载。</a:t>
            </a:r>
          </a:p>
        </p:txBody>
      </p:sp>
      <p:sp>
        <p:nvSpPr>
          <p:cNvPr id="107525" name="Rectangle 5">
            <a:hlinkClick r:id="rId2" action="ppaction://hlinksldjump?num=10"/>
          </p:cNvPr>
          <p:cNvSpPr/>
          <p:nvPr/>
        </p:nvSpPr>
        <p:spPr bwMode="white">
          <a:xfrm>
            <a:off x="7740650" y="5805488"/>
            <a:ext cx="1008063" cy="563562"/>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07523">
                                            <p:txEl>
                                              <p:pRg st="0" end="0"/>
                                            </p:txEl>
                                          </p:spTgt>
                                        </p:tgtEl>
                                        <p:attrNameLst>
                                          <p:attrName>style.visibility</p:attrName>
                                        </p:attrNameLst>
                                      </p:cBhvr>
                                      <p:to>
                                        <p:strVal val="visible"/>
                                      </p:to>
                                    </p:set>
                                    <p:animEffect transition="in" filter="blinds(horizontal)">
                                      <p:cBhvr>
                                        <p:cTn id="7" dur="500"/>
                                        <p:tgtEl>
                                          <p:spTgt spid="10752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7523">
                                            <p:txEl>
                                              <p:pRg st="1" end="1"/>
                                            </p:txEl>
                                          </p:spTgt>
                                        </p:tgtEl>
                                        <p:attrNameLst>
                                          <p:attrName>style.visibility</p:attrName>
                                        </p:attrNameLst>
                                      </p:cBhvr>
                                      <p:to>
                                        <p:strVal val="visible"/>
                                      </p:to>
                                    </p:set>
                                    <p:animEffect transition="in" filter="blinds(horizontal)">
                                      <p:cBhvr>
                                        <p:cTn id="12" dur="500"/>
                                        <p:tgtEl>
                                          <p:spTgt spid="10752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07523">
                                            <p:txEl>
                                              <p:pRg st="2" end="2"/>
                                            </p:txEl>
                                          </p:spTgt>
                                        </p:tgtEl>
                                        <p:attrNameLst>
                                          <p:attrName>style.visibility</p:attrName>
                                        </p:attrNameLst>
                                      </p:cBhvr>
                                      <p:to>
                                        <p:strVal val="visible"/>
                                      </p:to>
                                    </p:set>
                                    <p:animEffect transition="in" filter="blinds(horizontal)">
                                      <p:cBhvr>
                                        <p:cTn id="17" dur="500"/>
                                        <p:tgtEl>
                                          <p:spTgt spid="107523">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7523">
                                            <p:txEl>
                                              <p:pRg st="3" end="3"/>
                                            </p:txEl>
                                          </p:spTgt>
                                        </p:tgtEl>
                                        <p:attrNameLst>
                                          <p:attrName>style.visibility</p:attrName>
                                        </p:attrNameLst>
                                      </p:cBhvr>
                                      <p:to>
                                        <p:strVal val="visible"/>
                                      </p:to>
                                    </p:set>
                                    <p:animEffect transition="in" filter="blinds(horizontal)">
                                      <p:cBhvr>
                                        <p:cTn id="22" dur="500"/>
                                        <p:tgtEl>
                                          <p:spTgt spid="107523">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107523">
                                            <p:txEl>
                                              <p:pRg st="4" end="4"/>
                                            </p:txEl>
                                          </p:spTgt>
                                        </p:tgtEl>
                                        <p:attrNameLst>
                                          <p:attrName>style.visibility</p:attrName>
                                        </p:attrNameLst>
                                      </p:cBhvr>
                                      <p:to>
                                        <p:strVal val="visible"/>
                                      </p:to>
                                    </p:set>
                                    <p:animEffect transition="in" filter="blinds(horizontal)">
                                      <p:cBhvr>
                                        <p:cTn id="27" dur="500"/>
                                        <p:tgtEl>
                                          <p:spTgt spid="1075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9574" name="Rectangle 6">
            <a:hlinkClick r:id="rId2" action="ppaction://hlinksldjump?num=10"/>
          </p:cNvPr>
          <p:cNvSpPr/>
          <p:nvPr/>
        </p:nvSpPr>
        <p:spPr bwMode="white">
          <a:xfrm>
            <a:off x="7812088" y="5876925"/>
            <a:ext cx="1008062"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
        <p:nvSpPr>
          <p:cNvPr id="109575" name="Rectangle 7"/>
          <p:cNvSpPr/>
          <p:nvPr/>
        </p:nvSpPr>
        <p:spPr>
          <a:xfrm>
            <a:off x="827088" y="4437063"/>
            <a:ext cx="5976937" cy="1638300"/>
          </a:xfrm>
          <a:prstGeom prst="rect">
            <a:avLst/>
          </a:prstGeom>
          <a:noFill/>
          <a:ln w="12700">
            <a:noFill/>
            <a:miter lim="800000"/>
          </a:ln>
          <a:effectLst/>
        </p:spPr>
        <p:txBody>
          <a:bodyPr anchor="ctr"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nSpc>
                <a:spcPct val="130000"/>
              </a:lnSpc>
            </a:pPr>
            <a:r>
              <a:rPr kumimoji="1" lang="en-US" altLang="zh-CN" sz="2400" b="1">
                <a:latin typeface="楷体_GB2312" pitchFamily="49" charset="-122"/>
                <a:ea typeface="楷体_GB2312" pitchFamily="49" charset="-122"/>
              </a:rPr>
              <a:t> </a:t>
            </a:r>
            <a:r>
              <a:rPr kumimoji="1" lang="en-US" altLang="zh-CN" b="1">
                <a:latin typeface="楷体_GB2312" pitchFamily="49" charset="-122"/>
                <a:ea typeface="楷体_GB2312" pitchFamily="49" charset="-122"/>
              </a:rPr>
              <a:t>g </a:t>
            </a:r>
            <a:r>
              <a:rPr kumimoji="1" lang="en-US" altLang="zh-CN" b="1">
                <a:latin typeface="华文楷体" panose="02010600040101010101" pitchFamily="2" charset="-122"/>
                <a:ea typeface="楷体_GB2312" pitchFamily="49" charset="-122"/>
              </a:rPr>
              <a:t>—</a:t>
            </a:r>
            <a:r>
              <a:rPr kumimoji="1" lang="zh-CN" altLang="en-US" b="1">
                <a:latin typeface="楷体_GB2312" pitchFamily="49" charset="-122"/>
                <a:ea typeface="楷体_GB2312" pitchFamily="49" charset="-122"/>
              </a:rPr>
              <a:t>线索单位长度重力负载（</a:t>
            </a:r>
            <a:r>
              <a:rPr kumimoji="1" lang="en-US" altLang="zh-CN" b="1">
                <a:latin typeface="楷体_GB2312" pitchFamily="49" charset="-122"/>
                <a:ea typeface="楷体_GB2312" pitchFamily="49" charset="-122"/>
              </a:rPr>
              <a:t>kN/m</a:t>
            </a:r>
            <a:r>
              <a:rPr kumimoji="1" lang="zh-CN" altLang="en-US" b="1">
                <a:latin typeface="楷体_GB2312" pitchFamily="49" charset="-122"/>
                <a:ea typeface="楷体_GB2312" pitchFamily="49" charset="-122"/>
              </a:rPr>
              <a:t>）</a:t>
            </a:r>
          </a:p>
          <a:p>
            <a:pPr lvl="0">
              <a:lnSpc>
                <a:spcPct val="130000"/>
              </a:lnSpc>
            </a:pPr>
            <a:r>
              <a:rPr kumimoji="1" lang="zh-CN" altLang="en-US" b="1">
                <a:latin typeface="楷体_GB2312" pitchFamily="49" charset="-122"/>
                <a:ea typeface="楷体_GB2312" pitchFamily="49" charset="-122"/>
              </a:rPr>
              <a:t>           </a:t>
            </a:r>
            <a:r>
              <a:rPr kumimoji="1" lang="en-US" altLang="zh-CN" b="1">
                <a:latin typeface="楷体_GB2312" pitchFamily="49" charset="-122"/>
                <a:ea typeface="楷体_GB2312" pitchFamily="49" charset="-122"/>
              </a:rPr>
              <a:t>s </a:t>
            </a:r>
            <a:r>
              <a:rPr kumimoji="1" lang="en-US" altLang="zh-CN" b="1">
                <a:latin typeface="华文楷体" panose="02010600040101010101" pitchFamily="2" charset="-122"/>
                <a:ea typeface="楷体_GB2312" pitchFamily="49" charset="-122"/>
              </a:rPr>
              <a:t>—</a:t>
            </a:r>
            <a:r>
              <a:rPr kumimoji="1" lang="zh-CN" altLang="en-US" b="1">
                <a:latin typeface="楷体_GB2312" pitchFamily="49" charset="-122"/>
                <a:ea typeface="楷体_GB2312" pitchFamily="49" charset="-122"/>
              </a:rPr>
              <a:t>线索的横截面积（</a:t>
            </a:r>
            <a:r>
              <a:rPr kumimoji="1" lang="en-US" altLang="zh-CN" b="1">
                <a:latin typeface="楷体_GB2312" pitchFamily="49" charset="-122"/>
                <a:ea typeface="楷体_GB2312" pitchFamily="49" charset="-122"/>
              </a:rPr>
              <a:t>mm2</a:t>
            </a:r>
            <a:r>
              <a:rPr kumimoji="1" lang="zh-CN" altLang="en-US" b="1">
                <a:latin typeface="楷体_GB2312" pitchFamily="49" charset="-122"/>
                <a:ea typeface="楷体_GB2312" pitchFamily="49" charset="-122"/>
              </a:rPr>
              <a:t>）</a:t>
            </a:r>
          </a:p>
          <a:p>
            <a:pPr lvl="0">
              <a:lnSpc>
                <a:spcPct val="130000"/>
              </a:lnSpc>
            </a:pPr>
            <a:r>
              <a:rPr kumimoji="1" lang="en-US" altLang="zh-CN" b="1">
                <a:latin typeface="楷体_GB2312" pitchFamily="49" charset="-122"/>
                <a:ea typeface="楷体_GB2312" pitchFamily="49" charset="-122"/>
              </a:rPr>
              <a:t>           </a:t>
            </a:r>
            <a:r>
              <a:rPr kumimoji="1" lang="el-GR" altLang="zh-CN" b="1">
                <a:latin typeface="楷体_GB2312" pitchFamily="49" charset="-122"/>
                <a:ea typeface="楷体_GB2312" pitchFamily="49" charset="-122"/>
              </a:rPr>
              <a:t>γ</a:t>
            </a:r>
            <a:r>
              <a:rPr kumimoji="1" lang="en-US" altLang="zh-CN" b="1">
                <a:latin typeface="楷体_GB2312" pitchFamily="49" charset="-122"/>
                <a:ea typeface="楷体_GB2312" pitchFamily="49" charset="-122"/>
              </a:rPr>
              <a:t>—</a:t>
            </a:r>
            <a:r>
              <a:rPr kumimoji="1" lang="zh-CN" altLang="en-US" b="1">
                <a:latin typeface="楷体_GB2312" pitchFamily="49" charset="-122"/>
                <a:ea typeface="楷体_GB2312" pitchFamily="49" charset="-122"/>
              </a:rPr>
              <a:t>所求线索的密度（</a:t>
            </a:r>
            <a:r>
              <a:rPr kumimoji="1" lang="en-US" altLang="zh-CN" b="1">
                <a:latin typeface="楷体_GB2312" pitchFamily="49" charset="-122"/>
                <a:ea typeface="楷体_GB2312" pitchFamily="49" charset="-122"/>
              </a:rPr>
              <a:t>kg/m2 </a:t>
            </a:r>
            <a:r>
              <a:rPr kumimoji="1" lang="zh-CN" altLang="en-US" b="1">
                <a:latin typeface="楷体_GB2312" pitchFamily="49" charset="-122"/>
                <a:ea typeface="楷体_GB2312" pitchFamily="49" charset="-122"/>
              </a:rPr>
              <a:t>）</a:t>
            </a:r>
          </a:p>
          <a:p>
            <a:pPr lvl="0">
              <a:lnSpc>
                <a:spcPct val="130000"/>
              </a:lnSpc>
            </a:pPr>
            <a:r>
              <a:rPr kumimoji="1" lang="en-US" altLang="zh-CN" b="1">
                <a:latin typeface="楷体_GB2312" pitchFamily="49" charset="-122"/>
                <a:ea typeface="楷体_GB2312" pitchFamily="49" charset="-122"/>
              </a:rPr>
              <a:t>           gH </a:t>
            </a:r>
            <a:r>
              <a:rPr kumimoji="1" lang="en-US" altLang="zh-CN" b="1">
                <a:latin typeface="华文楷体" panose="02010600040101010101" pitchFamily="2" charset="-122"/>
                <a:ea typeface="楷体_GB2312" pitchFamily="49" charset="-122"/>
              </a:rPr>
              <a:t>—</a:t>
            </a:r>
            <a:r>
              <a:rPr kumimoji="1" lang="zh-CN" altLang="en-US" b="1">
                <a:latin typeface="楷体_GB2312" pitchFamily="49" charset="-122"/>
                <a:ea typeface="楷体_GB2312" pitchFamily="49" charset="-122"/>
              </a:rPr>
              <a:t>自由落体重力加速度</a:t>
            </a:r>
            <a:r>
              <a:rPr kumimoji="1" lang="en-US" altLang="zh-CN" b="1">
                <a:latin typeface="楷体_GB2312" pitchFamily="49" charset="-122"/>
                <a:ea typeface="楷体_GB2312" pitchFamily="49" charset="-122"/>
              </a:rPr>
              <a:t>9.81</a:t>
            </a:r>
            <a:r>
              <a:rPr kumimoji="1" lang="zh-CN" altLang="en-US" b="1">
                <a:latin typeface="楷体_GB2312" pitchFamily="49" charset="-122"/>
                <a:ea typeface="楷体_GB2312" pitchFamily="49" charset="-122"/>
              </a:rPr>
              <a:t>（</a:t>
            </a:r>
            <a:r>
              <a:rPr kumimoji="1" lang="en-US" altLang="zh-CN" b="1">
                <a:latin typeface="楷体_GB2312" pitchFamily="49" charset="-122"/>
                <a:ea typeface="楷体_GB2312" pitchFamily="49" charset="-122"/>
              </a:rPr>
              <a:t>m/s</a:t>
            </a:r>
            <a:r>
              <a:rPr kumimoji="1" lang="en-US" altLang="zh-CN" b="1" baseline="30000">
                <a:latin typeface="楷体_GB2312" pitchFamily="49" charset="-122"/>
                <a:ea typeface="楷体_GB2312" pitchFamily="49" charset="-122"/>
              </a:rPr>
              <a:t>2</a:t>
            </a:r>
            <a:r>
              <a:rPr kumimoji="1" lang="zh-CN" altLang="en-US" b="1">
                <a:latin typeface="楷体_GB2312" pitchFamily="49" charset="-122"/>
                <a:ea typeface="楷体_GB2312" pitchFamily="49" charset="-122"/>
              </a:rPr>
              <a:t>）</a:t>
            </a:r>
          </a:p>
        </p:txBody>
      </p:sp>
      <p:sp>
        <p:nvSpPr>
          <p:cNvPr id="109576" name="Rectangle 8"/>
          <p:cNvSpPr/>
          <p:nvPr/>
        </p:nvSpPr>
        <p:spPr>
          <a:xfrm>
            <a:off x="2987675" y="3933825"/>
            <a:ext cx="2697163" cy="420688"/>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marL="342900" lvl="0" indent="-342900">
              <a:lnSpc>
                <a:spcPct val="90000"/>
              </a:lnSpc>
              <a:spcBef>
                <a:spcPct val="20000"/>
              </a:spcBef>
              <a:buClr>
                <a:schemeClr val="hlink"/>
              </a:buClr>
              <a:buFont typeface="Wingdings" panose="05000000000000000000" pitchFamily="2" charset="2"/>
            </a:pPr>
            <a:r>
              <a:rPr lang="en-US" altLang="zh-CN" sz="2400" b="1">
                <a:solidFill>
                  <a:srgbClr val="000000"/>
                </a:solidFill>
                <a:latin typeface="宋体" panose="02010600030101010101" pitchFamily="2" charset="-122"/>
                <a:ea typeface="宋体" panose="02010600030101010101" pitchFamily="2" charset="-122"/>
              </a:rPr>
              <a:t> </a:t>
            </a:r>
            <a:r>
              <a:rPr lang="en-US" altLang="zh-CN" sz="2400" b="1">
                <a:solidFill>
                  <a:schemeClr val="accent1"/>
                </a:solidFill>
                <a:latin typeface="宋体" panose="02010600030101010101" pitchFamily="2" charset="-122"/>
                <a:ea typeface="宋体" panose="02010600030101010101" pitchFamily="2" charset="-122"/>
              </a:rPr>
              <a:t>g =s</a:t>
            </a:r>
            <a:r>
              <a:rPr lang="el-GR" altLang="zh-CN" sz="2400" b="1">
                <a:solidFill>
                  <a:schemeClr val="accent1"/>
                </a:solidFill>
                <a:latin typeface="宋体" panose="02010600030101010101" pitchFamily="2" charset="-122"/>
                <a:ea typeface="宋体" panose="02010600030101010101" pitchFamily="2" charset="-122"/>
              </a:rPr>
              <a:t>γ</a:t>
            </a:r>
            <a:r>
              <a:rPr lang="en-US" altLang="zh-CN" sz="2400" b="1">
                <a:solidFill>
                  <a:schemeClr val="accent1"/>
                </a:solidFill>
                <a:latin typeface="宋体" panose="02010600030101010101" pitchFamily="2" charset="-122"/>
                <a:ea typeface="宋体" panose="02010600030101010101" pitchFamily="2" charset="-122"/>
              </a:rPr>
              <a:t>gH </a:t>
            </a:r>
            <a:r>
              <a:rPr lang="el-GR" altLang="zh-CN" sz="2400" b="1">
                <a:solidFill>
                  <a:schemeClr val="accent1"/>
                </a:solidFill>
                <a:latin typeface="宋体" panose="02010600030101010101" pitchFamily="2" charset="-122"/>
                <a:ea typeface="宋体" panose="02010600030101010101" pitchFamily="2" charset="-122"/>
              </a:rPr>
              <a:t>×</a:t>
            </a:r>
            <a:r>
              <a:rPr lang="en-US" altLang="zh-CN" sz="2400" b="1">
                <a:solidFill>
                  <a:schemeClr val="accent1"/>
                </a:solidFill>
                <a:latin typeface="宋体" panose="02010600030101010101" pitchFamily="2" charset="-122"/>
                <a:ea typeface="宋体" panose="02010600030101010101" pitchFamily="2" charset="-122"/>
              </a:rPr>
              <a:t> 10</a:t>
            </a:r>
            <a:r>
              <a:rPr lang="en-US" altLang="zh-CN" sz="2400" b="1" baseline="30000">
                <a:solidFill>
                  <a:schemeClr val="accent1"/>
                </a:solidFill>
                <a:latin typeface="宋体" panose="02010600030101010101" pitchFamily="2" charset="-122"/>
                <a:ea typeface="宋体" panose="02010600030101010101" pitchFamily="2" charset="-122"/>
              </a:rPr>
              <a:t>-9</a:t>
            </a:r>
          </a:p>
        </p:txBody>
      </p:sp>
      <p:sp>
        <p:nvSpPr>
          <p:cNvPr id="109577" name="Rectangle 9"/>
          <p:cNvSpPr/>
          <p:nvPr/>
        </p:nvSpPr>
        <p:spPr>
          <a:xfrm>
            <a:off x="468313" y="908050"/>
            <a:ext cx="8281987" cy="2940050"/>
          </a:xfrm>
          <a:prstGeom prst="rect">
            <a:avLst/>
          </a:prstGeom>
          <a:noFill/>
          <a:ln w="12700">
            <a:noFill/>
            <a:miter lim="800000"/>
          </a:ln>
          <a:effectLst/>
        </p:spPr>
        <p:txBody>
          <a:bodyPr anchor="ctr"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nSpc>
                <a:spcPct val="130000"/>
              </a:lnSpc>
            </a:pPr>
            <a:r>
              <a:rPr kumimoji="1" lang="zh-CN" altLang="en-US" sz="2400" b="1">
                <a:solidFill>
                  <a:srgbClr val="F92009"/>
                </a:solidFill>
                <a:latin typeface="楷体_GB2312" pitchFamily="49" charset="-122"/>
                <a:ea typeface="楷体_GB2312" pitchFamily="49" charset="-122"/>
              </a:rPr>
              <a:t>自重负载计算：</a:t>
            </a:r>
          </a:p>
          <a:p>
            <a:pPr lvl="0">
              <a:lnSpc>
                <a:spcPct val="130000"/>
              </a:lnSpc>
            </a:pPr>
            <a:r>
              <a:rPr kumimoji="1" lang="zh-CN" altLang="en-US" sz="2400" b="1">
                <a:latin typeface="楷体_GB2312" pitchFamily="49" charset="-122"/>
                <a:ea typeface="楷体_GB2312" pitchFamily="49" charset="-122"/>
              </a:rPr>
              <a:t>    首先，在负载计算中，垂直负载和水平负载均认为是沿跨距均匀分布。</a:t>
            </a:r>
          </a:p>
          <a:p>
            <a:pPr lvl="0">
              <a:lnSpc>
                <a:spcPct val="130000"/>
              </a:lnSpc>
            </a:pPr>
            <a:r>
              <a:rPr kumimoji="1" lang="zh-CN" altLang="en-US" sz="2400" b="1">
                <a:latin typeface="楷体_GB2312" pitchFamily="49" charset="-122"/>
                <a:ea typeface="楷体_GB2312" pitchFamily="49" charset="-122"/>
              </a:rPr>
              <a:t>    自重负载是由线索、导线、绝缘子、线夹、吊弦和零件的自重或净重产生的，它们被作为一个整体，即线索单位长度重力负载</a:t>
            </a:r>
            <a:r>
              <a:rPr kumimoji="1" lang="en-US" altLang="zh-CN" sz="2400" b="1">
                <a:latin typeface="楷体_GB2312" pitchFamily="49" charset="-122"/>
                <a:ea typeface="楷体_GB2312" pitchFamily="49" charset="-122"/>
              </a:rPr>
              <a:t>g</a:t>
            </a:r>
            <a:r>
              <a:rPr kumimoji="1" lang="zh-CN" altLang="en-US" sz="2400" b="1">
                <a:latin typeface="楷体_GB2312" pitchFamily="49" charset="-122"/>
                <a:ea typeface="楷体_GB2312" pitchFamily="49" charset="-122"/>
              </a:rPr>
              <a:t> ，采用平均悬挂间距进行计算： </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0595" name="NotDefined 3"/>
          <p:cNvSpPr>
            <a:spLocks noGrp="1"/>
          </p:cNvSpPr>
          <p:nvPr>
            <p:ph type="body" idx="4294967295"/>
          </p:nvPr>
        </p:nvSpPr>
        <p:spPr bwMode="auto">
          <a:xfrm>
            <a:off x="468313" y="1125538"/>
            <a:ext cx="8280400" cy="4364037"/>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rgbClr val="F92009"/>
                </a:solidFill>
                <a:latin typeface="楷体_GB2312" pitchFamily="49" charset="-122"/>
                <a:ea typeface="楷体_GB2312" pitchFamily="49" charset="-122"/>
              </a:rPr>
              <a:t>冰负载计算：</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接触网线索和设备覆冰与否，应视电气化线路所在地区的实际情况而定，根据研究，我国的覆冰重点地区在西南的云贵川和湖南湖北等省份。覆冰地区一般选取</a:t>
            </a:r>
            <a:r>
              <a:rPr kumimoji="1" lang="en-US" altLang="zh-CN" sz="2400" b="1">
                <a:solidFill>
                  <a:schemeClr val="tx1"/>
                </a:solidFill>
                <a:latin typeface="楷体_GB2312" pitchFamily="49" charset="-122"/>
                <a:ea typeface="楷体_GB2312" pitchFamily="49" charset="-122"/>
              </a:rPr>
              <a:t>-5℃</a:t>
            </a:r>
            <a:r>
              <a:rPr kumimoji="1" lang="zh-CN" altLang="en-US" sz="2400" b="1">
                <a:solidFill>
                  <a:schemeClr val="tx1"/>
                </a:solidFill>
                <a:latin typeface="楷体_GB2312" pitchFamily="49" charset="-122"/>
                <a:ea typeface="楷体_GB2312" pitchFamily="49" charset="-122"/>
              </a:rPr>
              <a:t>为线索覆冰时的温度。</a:t>
            </a:r>
          </a:p>
          <a:p>
            <a:pPr lvl="0">
              <a:lnSpc>
                <a:spcPct val="130000"/>
              </a:lnSpc>
              <a:spcBef>
                <a:spcPct val="0"/>
              </a:spcBef>
              <a:buClrTx/>
              <a:buFontTx/>
              <a:buNone/>
            </a:pPr>
            <a:r>
              <a:rPr kumimoji="1" lang="zh-CN" altLang="en-GB" sz="2400" b="1">
                <a:solidFill>
                  <a:schemeClr val="tx1"/>
                </a:solidFill>
                <a:latin typeface="楷体_GB2312" pitchFamily="49" charset="-122"/>
                <a:ea typeface="楷体_GB2312" pitchFamily="49" charset="-122"/>
              </a:rPr>
              <a:t>    线索覆冰厚度不得小于该地区实际观测到每五年一遇的最大冰厚。覆冰考虑为圆筒形</a:t>
            </a:r>
            <a:r>
              <a:rPr kumimoji="1" lang="zh-CN" altLang="en-US" sz="2400" b="1">
                <a:solidFill>
                  <a:schemeClr val="tx1"/>
                </a:solidFill>
                <a:latin typeface="楷体_GB2312" pitchFamily="49" charset="-122"/>
                <a:ea typeface="楷体_GB2312" pitchFamily="49" charset="-122"/>
              </a:rPr>
              <a:t>沿导线表面等厚度分布</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不考虑导线截面的不规则形状</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设计资料中只给出承力索覆冰厚度。</a:t>
            </a:r>
          </a:p>
        </p:txBody>
      </p:sp>
      <p:sp>
        <p:nvSpPr>
          <p:cNvPr id="110601" name="Rectangle 9">
            <a:hlinkClick r:id="rId2" action="ppaction://hlinksldjump?num=10"/>
          </p:cNvPr>
          <p:cNvSpPr/>
          <p:nvPr/>
        </p:nvSpPr>
        <p:spPr bwMode="white">
          <a:xfrm>
            <a:off x="7740650" y="5805488"/>
            <a:ext cx="1008063" cy="563562"/>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200"/>
                                  </p:stCondLst>
                                  <p:childTnLst>
                                    <p:set>
                                      <p:cBhvr>
                                        <p:cTn id="6" dur="1" fill="hold">
                                          <p:stCondLst>
                                            <p:cond delay="0"/>
                                          </p:stCondLst>
                                        </p:cTn>
                                        <p:tgtEl>
                                          <p:spTgt spid="110595">
                                            <p:txEl>
                                              <p:pRg st="0" end="0"/>
                                            </p:txEl>
                                          </p:spTgt>
                                        </p:tgtEl>
                                        <p:attrNameLst>
                                          <p:attrName>style.visibility</p:attrName>
                                        </p:attrNameLst>
                                      </p:cBhvr>
                                      <p:to>
                                        <p:strVal val="visible"/>
                                      </p:to>
                                    </p:set>
                                    <p:animEffect transition="in" filter="blinds(horizontal)">
                                      <p:cBhvr>
                                        <p:cTn id="7" dur="500"/>
                                        <p:tgtEl>
                                          <p:spTgt spid="110595">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1" dur="500" fill="hold" nodeType="clickEffect">
                                  <p:stCondLst>
                                    <p:cond delay="0"/>
                                  </p:stCondLst>
                                  <p:childTnLst>
                                    <p:set>
                                      <p:cBhvr>
                                        <p:cTn id="11" dur="1" fill="hold">
                                          <p:stCondLst>
                                            <p:cond delay="0"/>
                                          </p:stCondLst>
                                        </p:cTn>
                                        <p:tgtEl>
                                          <p:spTgt spid="110595">
                                            <p:txEl>
                                              <p:pRg st="1" end="1"/>
                                            </p:txEl>
                                          </p:spTgt>
                                        </p:tgtEl>
                                        <p:attrNameLst>
                                          <p:attrName>style.visibility</p:attrName>
                                        </p:attrNameLst>
                                      </p:cBhvr>
                                      <p:to>
                                        <p:strVal val="visible"/>
                                      </p:to>
                                    </p:set>
                                    <p:animEffect transition="in" filter="wipe(up)">
                                      <p:cBhvr>
                                        <p:cTn id="12" dur="500"/>
                                        <p:tgtEl>
                                          <p:spTgt spid="110595">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1" dur="500" fill="hold" nodeType="clickEffect">
                                  <p:stCondLst>
                                    <p:cond delay="0"/>
                                  </p:stCondLst>
                                  <p:childTnLst>
                                    <p:set>
                                      <p:cBhvr>
                                        <p:cTn id="16" dur="1" fill="hold">
                                          <p:stCondLst>
                                            <p:cond delay="0"/>
                                          </p:stCondLst>
                                        </p:cTn>
                                        <p:tgtEl>
                                          <p:spTgt spid="110595">
                                            <p:txEl>
                                              <p:pRg st="2" end="2"/>
                                            </p:txEl>
                                          </p:spTgt>
                                        </p:tgtEl>
                                        <p:attrNameLst>
                                          <p:attrName>style.visibility</p:attrName>
                                        </p:attrNameLst>
                                      </p:cBhvr>
                                      <p:to>
                                        <p:strVal val="visible"/>
                                      </p:to>
                                    </p:set>
                                    <p:animEffect transition="in" filter="wipe(up)">
                                      <p:cBhvr>
                                        <p:cTn id="17" dur="500"/>
                                        <p:tgtEl>
                                          <p:spTgt spid="1105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2643" name="NotDefined 3"/>
          <p:cNvSpPr>
            <a:spLocks noGrp="1"/>
          </p:cNvSpPr>
          <p:nvPr>
            <p:ph type="body" idx="4294967295"/>
          </p:nvPr>
        </p:nvSpPr>
        <p:spPr bwMode="auto">
          <a:xfrm>
            <a:off x="468313" y="1412875"/>
            <a:ext cx="8229600" cy="3414713"/>
          </a:xfrm>
          <a:noFill/>
          <a:ln w="12700" cap="flat" cmpd="sng">
            <a:noFill/>
            <a:prstDash val="solid"/>
            <a:miter lim="800000"/>
          </a:ln>
          <a:effectLst/>
        </p:spPr>
        <p:txBody>
          <a:bodyPr rot="0" wrap="square" lIns="91440" tIns="45720" rIns="91440" bIns="45720" anchor="ctr" anchorCtr="0">
            <a:sp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45720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91440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13716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182880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接触网计算时一般不考虑吊弦及其线夹的覆冰载荷</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考虑到受电弓滑板运行中的刮冰作用</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计算接触线冰厚时应折算为承力索覆冰厚度的一半。</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线索覆冰的密度因地区和结冰情况不同而异</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为统一起见</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一般取为</a:t>
            </a:r>
            <a:r>
              <a:rPr kumimoji="1" lang="en-US" altLang="zh-CN" sz="2400" b="1">
                <a:solidFill>
                  <a:schemeClr val="tx1"/>
                </a:solidFill>
                <a:latin typeface="楷体_GB2312" pitchFamily="49" charset="-122"/>
                <a:ea typeface="楷体_GB2312" pitchFamily="49" charset="-122"/>
              </a:rPr>
              <a:t>0.9</a:t>
            </a:r>
            <a:r>
              <a:rPr kumimoji="1" lang="zh-CN" altLang="en-US" sz="2400" b="1">
                <a:solidFill>
                  <a:schemeClr val="tx1"/>
                </a:solidFill>
                <a:latin typeface="楷体_GB2312" pitchFamily="49" charset="-122"/>
                <a:ea typeface="楷体_GB2312" pitchFamily="49" charset="-122"/>
              </a:rPr>
              <a:t>克</a:t>
            </a:r>
            <a:r>
              <a:rPr kumimoji="1" lang="en-US" altLang="zh-CN" sz="2400" b="1">
                <a:solidFill>
                  <a:schemeClr val="tx1"/>
                </a:solidFill>
                <a:latin typeface="楷体_GB2312" pitchFamily="49" charset="-122"/>
                <a:ea typeface="楷体_GB2312" pitchFamily="49" charset="-122"/>
              </a:rPr>
              <a:t>/</a:t>
            </a:r>
            <a:r>
              <a:rPr kumimoji="1" lang="zh-CN" altLang="en-US" sz="2400" b="1">
                <a:solidFill>
                  <a:schemeClr val="tx1"/>
                </a:solidFill>
                <a:latin typeface="楷体_GB2312" pitchFamily="49" charset="-122"/>
                <a:ea typeface="楷体_GB2312" pitchFamily="49" charset="-122"/>
              </a:rPr>
              <a:t>立方米。</a:t>
            </a:r>
          </a:p>
          <a:p>
            <a:pPr lvl="0">
              <a:lnSpc>
                <a:spcPct val="130000"/>
              </a:lnSpc>
              <a:spcBef>
                <a:spcPct val="0"/>
              </a:spcBef>
              <a:buClrTx/>
              <a:buFontTx/>
              <a:buNone/>
            </a:pPr>
            <a:r>
              <a:rPr kumimoji="1" lang="zh-CN" altLang="en-US" sz="2400" b="1">
                <a:solidFill>
                  <a:schemeClr val="tx1"/>
                </a:solidFill>
                <a:latin typeface="楷体_GB2312" pitchFamily="49" charset="-122"/>
                <a:ea typeface="楷体_GB2312" pitchFamily="49" charset="-122"/>
              </a:rPr>
              <a:t>    简单说来，冰对接触网的影响有两方面：增加线索的机械负荷；影响正常供电。</a:t>
            </a:r>
          </a:p>
        </p:txBody>
      </p:sp>
      <p:sp>
        <p:nvSpPr>
          <p:cNvPr id="112645" name="Rectangle 5">
            <a:hlinkClick r:id="rId2" action="ppaction://hlinksldjump?num=10"/>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Effect transition="in" filter="blinds(horizontal)">
                                      <p:cBhvr>
                                        <p:cTn id="7" dur="500"/>
                                        <p:tgtEl>
                                          <p:spTgt spid="11264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12643">
                                            <p:txEl>
                                              <p:pRg st="1" end="1"/>
                                            </p:txEl>
                                          </p:spTgt>
                                        </p:tgtEl>
                                        <p:attrNameLst>
                                          <p:attrName>style.visibility</p:attrName>
                                        </p:attrNameLst>
                                      </p:cBhvr>
                                      <p:to>
                                        <p:strVal val="visible"/>
                                      </p:to>
                                    </p:set>
                                    <p:animEffect transition="in" filter="blinds(horizontal)">
                                      <p:cBhvr>
                                        <p:cTn id="12" dur="500"/>
                                        <p:tgtEl>
                                          <p:spTgt spid="11264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12643">
                                            <p:txEl>
                                              <p:pRg st="2" end="2"/>
                                            </p:txEl>
                                          </p:spTgt>
                                        </p:tgtEl>
                                        <p:attrNameLst>
                                          <p:attrName>style.visibility</p:attrName>
                                        </p:attrNameLst>
                                      </p:cBhvr>
                                      <p:to>
                                        <p:strVal val="visible"/>
                                      </p:to>
                                    </p:set>
                                    <p:animEffect transition="in" filter="blinds(horizontal)">
                                      <p:cBhvr>
                                        <p:cTn id="17" dur="500"/>
                                        <p:tgtEl>
                                          <p:spTgt spid="112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13667" name="NotDefined 3"/>
          <p:cNvSpPr>
            <a:spLocks noGrp="1"/>
          </p:cNvSpPr>
          <p:nvPr>
            <p:ph type="body" idx="4294967295"/>
          </p:nvPr>
        </p:nvSpPr>
        <p:spPr bwMode="white">
          <a:xfrm>
            <a:off x="3635375" y="1412875"/>
            <a:ext cx="2016125" cy="688975"/>
          </a:xfrm>
          <a:solidFill>
            <a:srgbClr val="FFFF99"/>
          </a:solidFill>
          <a:ln w="9525" cap="flat" cmpd="sng">
            <a:noFill/>
            <a:prstDash val="solid"/>
            <a:miter lim="800000"/>
          </a:ln>
          <a:effectLst/>
        </p:spPr>
        <p:txBody>
          <a:bodyPr rot="0" wrap="square" lIns="91440" tIns="45720" rIns="91440" bIns="45720" anchor="ctr" anchorCtr="0">
            <a:noAutofit/>
          </a:bodyPr>
          <a:lstStyle>
            <a:lvl1pPr marL="0" indent="0" algn="l" rtl="0" eaLnBrk="1" fontAlgn="base" hangingPunct="1">
              <a:lnSpc>
                <a:spcPct val="100000"/>
              </a:lnSpc>
              <a:spcBef>
                <a:spcPct val="20000"/>
              </a:spcBef>
              <a:spcAft>
                <a:spcPct val="0"/>
              </a:spcAft>
              <a:buClr>
                <a:schemeClr val="hlink"/>
              </a:buClr>
              <a:buSzTx/>
              <a:buFont typeface="Wingdings" panose="05000000000000000000" pitchFamily="2" charset="2"/>
              <a:buChar char="v"/>
              <a:defRPr kumimoji="0" lang="en-US" altLang="en-US" sz="2800" b="0" i="0" u="none" baseline="0">
                <a:solidFill>
                  <a:schemeClr val="accent1"/>
                </a:solidFill>
                <a:effectLst/>
                <a:latin typeface="Verdana" panose="020b0604030504040204" pitchFamily="34" charset="0"/>
              </a:defRPr>
            </a:lvl1pPr>
            <a:lvl2pPr marL="0" indent="0" algn="l" rtl="0" eaLnBrk="1" fontAlgn="base" hangingPunct="1">
              <a:lnSpc>
                <a:spcPct val="100000"/>
              </a:lnSpc>
              <a:spcBef>
                <a:spcPct val="20000"/>
              </a:spcBef>
              <a:spcAft>
                <a:spcPct val="0"/>
              </a:spcAft>
              <a:buClr>
                <a:schemeClr val="accent1"/>
              </a:buClr>
              <a:buSzTx/>
              <a:buFont typeface="Wingdings" panose="05000000000000000000" pitchFamily="2" charset="2"/>
              <a:buChar char="§"/>
              <a:defRPr kumimoji="0" lang="en-US" altLang="en-US" sz="2800" b="0" i="0" u="none" baseline="0">
                <a:solidFill>
                  <a:schemeClr val="tx1"/>
                </a:solidFill>
                <a:effectLst/>
                <a:latin typeface="Arial" pitchFamily="34" charset="0"/>
              </a:defRPr>
            </a:lvl2pPr>
            <a:lvl3pPr marL="0" indent="0" algn="l" rtl="0" eaLnBrk="1" fontAlgn="base" hangingPunct="1">
              <a:lnSpc>
                <a:spcPct val="100000"/>
              </a:lnSpc>
              <a:spcBef>
                <a:spcPct val="20000"/>
              </a:spcBef>
              <a:spcAft>
                <a:spcPct val="0"/>
              </a:spcAft>
              <a:buClr>
                <a:schemeClr val="tx1"/>
              </a:buClr>
              <a:buSzTx/>
              <a:buFontTx/>
              <a:buChar char="•"/>
              <a:defRPr kumimoji="0" lang="en-US" altLang="en-US" sz="2400" b="0" i="0" u="none" baseline="0">
                <a:solidFill>
                  <a:schemeClr val="tx1"/>
                </a:solidFill>
                <a:effectLst/>
                <a:latin typeface="Arial" pitchFamily="34" charset="0"/>
              </a:defRPr>
            </a:lvl3pPr>
            <a:lvl4pPr marL="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4pPr>
            <a:lvl5pPr marL="0" indent="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effectLst/>
                <a:latin typeface="Arial" pitchFamily="34" charset="0"/>
              </a:defRPr>
            </a:lvl5pPr>
          </a:lstStyle>
          <a:p>
            <a:pPr lvl="0">
              <a:spcBef>
                <a:spcPct val="0"/>
              </a:spcBef>
              <a:buClrTx/>
              <a:buFontTx/>
              <a:buNone/>
            </a:pPr>
            <a:r>
              <a:rPr lang="zh-CN" altLang="en-US" b="1">
                <a:solidFill>
                  <a:srgbClr val="0066FF"/>
                </a:solidFill>
                <a:latin typeface="宋体" panose="02010600030101010101" pitchFamily="2" charset="-122"/>
                <a:ea typeface="宋体" panose="02010600030101010101" pitchFamily="2" charset="-122"/>
              </a:rPr>
              <a:t>冰的分类表</a:t>
            </a:r>
          </a:p>
        </p:txBody>
      </p:sp>
      <p:pic>
        <p:nvPicPr>
          <p:cNvPr id="113669" name="Picture 5"/>
          <p:cNvPicPr>
            <a:picLocks noChangeAspect="1"/>
          </p:cNvPicPr>
          <p:nvPr/>
        </p:nvPicPr>
        <p:blipFill>
          <a:blip r:embed="rId2"/>
          <a:stretch>
            <a:fillRect/>
          </a:stretch>
        </p:blipFill>
        <p:spPr>
          <a:xfrm>
            <a:off x="395288" y="2349500"/>
            <a:ext cx="8459787" cy="2970213"/>
          </a:xfrm>
          <a:prstGeom prst="rect">
            <a:avLst/>
          </a:prstGeom>
          <a:noFill/>
          <a:ln>
            <a:miter lim="800000"/>
          </a:ln>
        </p:spPr>
      </p:pic>
      <p:sp>
        <p:nvSpPr>
          <p:cNvPr id="113670" name="Rectangle 6">
            <a:hlinkClick r:id="rId3" action="ppaction://hlinksldjump?num=10"/>
          </p:cNvPr>
          <p:cNvSpPr/>
          <p:nvPr/>
        </p:nvSpPr>
        <p:spPr bwMode="white">
          <a:xfrm>
            <a:off x="7740650" y="5805488"/>
            <a:ext cx="1008063" cy="563562"/>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200"/>
                                  </p:stCondLst>
                                  <p:childTnLst>
                                    <p:set>
                                      <p:cBhvr>
                                        <p:cTn id="6" dur="1" fill="hold">
                                          <p:stCondLst>
                                            <p:cond delay="0"/>
                                          </p:stCondLst>
                                        </p:cTn>
                                        <p:tgtEl>
                                          <p:spTgt spid="113667">
                                            <p:txEl>
                                              <p:pRg st="0" end="0"/>
                                            </p:txEl>
                                          </p:spTgt>
                                        </p:tgtEl>
                                        <p:attrNameLst>
                                          <p:attrName>style.visibility</p:attrName>
                                        </p:attrNameLst>
                                      </p:cBhvr>
                                      <p:to>
                                        <p:strVal val="visible"/>
                                      </p:to>
                                    </p:set>
                                    <p:anim calcmode="lin" valueType="num">
                                      <p:cBhvr additive="base">
                                        <p:cTn id="7" dur="500" fill="hold"/>
                                        <p:tgtEl>
                                          <p:spTgt spid="1136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3667">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700"/>
                            </p:stCondLst>
                            <p:childTnLst>
                              <p:par>
                                <p:cTn id="10" presetID="8" presetClass="entr" presetSubtype="16" dur="2000" fill="hold" nodeType="afterEffect">
                                  <p:stCondLst>
                                    <p:cond delay="0"/>
                                  </p:stCondLst>
                                  <p:childTnLst>
                                    <p:set>
                                      <p:cBhvr>
                                        <p:cTn id="11" dur="1" fill="hold">
                                          <p:stCondLst>
                                            <p:cond delay="0"/>
                                          </p:stCondLst>
                                        </p:cTn>
                                        <p:tgtEl>
                                          <p:spTgt spid="113669"/>
                                        </p:tgtEl>
                                        <p:attrNameLst>
                                          <p:attrName>style.visibility</p:attrName>
                                        </p:attrNameLst>
                                      </p:cBhvr>
                                      <p:to>
                                        <p:strVal val="visible"/>
                                      </p:to>
                                    </p:set>
                                    <p:animEffect transition="in" filter="diamond(in)">
                                      <p:cBhvr>
                                        <p:cTn id="12" dur="2000"/>
                                        <p:tgtEl>
                                          <p:spTgt spid="1136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5717" name="LeftArrow 5"/>
          <p:cNvSpPr/>
          <p:nvPr/>
        </p:nvSpPr>
        <p:spPr bwMode="gray">
          <a:xfrm rot="10800000">
            <a:off x="5867400" y="2690813"/>
            <a:ext cx="609600" cy="457200"/>
          </a:xfrm>
          <a:prstGeom prst="leftArrow">
            <a:avLst>
              <a:gd name="adj1" fmla="val 31250"/>
              <a:gd name="adj2" fmla="val 71531"/>
            </a:avLst>
          </a:prstGeom>
          <a:gradFill rotWithShape="1">
            <a:gsLst>
              <a:gs pos="0">
                <a:srgbClr val="666699"/>
              </a:gs>
              <a:gs pos="100000">
                <a:srgbClr val="666699">
                  <a:gamma/>
                  <a:tint val="42353"/>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18" name="LeftArrow 6"/>
          <p:cNvSpPr/>
          <p:nvPr/>
        </p:nvSpPr>
        <p:spPr bwMode="gray">
          <a:xfrm rot="17880000">
            <a:off x="3581400" y="3986213"/>
            <a:ext cx="609600" cy="457200"/>
          </a:xfrm>
          <a:prstGeom prst="leftArrow">
            <a:avLst>
              <a:gd name="adj1" fmla="val 31250"/>
              <a:gd name="adj2" fmla="val 71531"/>
            </a:avLst>
          </a:prstGeom>
          <a:gradFill rotWithShape="1">
            <a:gsLst>
              <a:gs pos="0">
                <a:srgbClr val="666699"/>
              </a:gs>
              <a:gs pos="100000">
                <a:srgbClr val="666699">
                  <a:gamma/>
                  <a:tint val="42353"/>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19" name="LeftArrow 7"/>
          <p:cNvSpPr/>
          <p:nvPr/>
        </p:nvSpPr>
        <p:spPr bwMode="gray">
          <a:xfrm>
            <a:off x="2895600" y="2690813"/>
            <a:ext cx="609600" cy="457200"/>
          </a:xfrm>
          <a:prstGeom prst="leftArrow">
            <a:avLst>
              <a:gd name="adj1" fmla="val 31250"/>
              <a:gd name="adj2" fmla="val 71531"/>
            </a:avLst>
          </a:prstGeom>
          <a:gradFill rotWithShape="1">
            <a:gsLst>
              <a:gs pos="0">
                <a:srgbClr val="666699"/>
              </a:gs>
              <a:gs pos="100000">
                <a:srgbClr val="666699">
                  <a:gamma/>
                  <a:tint val="42353"/>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20" name="LeftArrow 8"/>
          <p:cNvSpPr/>
          <p:nvPr/>
        </p:nvSpPr>
        <p:spPr bwMode="gray">
          <a:xfrm rot="13800000">
            <a:off x="5181600" y="3986213"/>
            <a:ext cx="609600" cy="457200"/>
          </a:xfrm>
          <a:prstGeom prst="leftArrow">
            <a:avLst>
              <a:gd name="adj1" fmla="val 31250"/>
              <a:gd name="adj2" fmla="val 71531"/>
            </a:avLst>
          </a:prstGeom>
          <a:gradFill rotWithShape="1">
            <a:gsLst>
              <a:gs pos="0">
                <a:srgbClr val="666699"/>
              </a:gs>
              <a:gs pos="100000">
                <a:srgbClr val="666699">
                  <a:gamma/>
                  <a:tint val="42353"/>
                  <a:invGamma/>
                </a:srgbClr>
              </a:gs>
            </a:gsLst>
            <a:lin ang="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nvGrpSpPr>
          <p:cNvPr id="115786" name="组合 115785"/>
          <p:cNvGrpSpPr/>
          <p:nvPr/>
        </p:nvGrpSpPr>
        <p:grpSpPr>
          <a:xfrm>
            <a:off x="3505200" y="1700213"/>
            <a:ext cx="2362200" cy="2438400"/>
            <a:chOff x="2208" y="1071"/>
            <a:chExt cx="1488" cy="1536"/>
          </a:xfrm>
        </p:grpSpPr>
        <p:grpSp>
          <p:nvGrpSpPr>
            <p:cNvPr id="115722" name="组合 115721"/>
            <p:cNvGrpSpPr/>
            <p:nvPr/>
          </p:nvGrpSpPr>
          <p:grpSpPr>
            <a:xfrm>
              <a:off x="2208" y="1071"/>
              <a:ext cx="1488" cy="1536"/>
              <a:chOff x="4071" y="1584"/>
              <a:chExt cx="1092" cy="1097"/>
            </a:xfrm>
          </p:grpSpPr>
          <p:sp>
            <p:nvSpPr>
              <p:cNvPr id="115723" name="椭圆 115722"/>
              <p:cNvSpPr/>
              <p:nvPr/>
            </p:nvSpPr>
            <p:spPr bwMode="gray">
              <a:xfrm>
                <a:off x="4071" y="1584"/>
                <a:ext cx="1090" cy="1088"/>
              </a:xfrm>
              <a:prstGeom prst="ellipse">
                <a:avLst/>
              </a:prstGeom>
              <a:gradFill rotWithShape="1">
                <a:gsLst>
                  <a:gs pos="0">
                    <a:srgbClr val="D8755A">
                      <a:gamma/>
                      <a:tint val="0"/>
                      <a:invGamma/>
                    </a:srgbClr>
                  </a:gs>
                  <a:gs pos="50000">
                    <a:srgbClr val="D8755A"/>
                  </a:gs>
                  <a:gs pos="100000">
                    <a:srgbClr val="D8755A">
                      <a:gamma/>
                      <a:tint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24" name="椭圆 115723"/>
              <p:cNvSpPr/>
              <p:nvPr/>
            </p:nvSpPr>
            <p:spPr bwMode="gray">
              <a:xfrm>
                <a:off x="4073" y="1593"/>
                <a:ext cx="1090" cy="1088"/>
              </a:xfrm>
              <a:prstGeom prst="ellipse">
                <a:avLst/>
              </a:prstGeom>
              <a:gradFill rotWithShape="1">
                <a:gsLst>
                  <a:gs pos="0">
                    <a:srgbClr val="D8755A">
                      <a:alpha val="32001"/>
                    </a:srgbClr>
                  </a:gs>
                  <a:gs pos="100000">
                    <a:srgbClr val="D8755A">
                      <a:alpha val="89999"/>
                      <a:gamma/>
                      <a:shade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25" name="椭圆 115724"/>
              <p:cNvSpPr/>
              <p:nvPr/>
            </p:nvSpPr>
            <p:spPr bwMode="gray">
              <a:xfrm>
                <a:off x="4131" y="1655"/>
                <a:ext cx="946" cy="945"/>
              </a:xfrm>
              <a:prstGeom prst="ellipse">
                <a:avLst/>
              </a:prstGeom>
              <a:gradFill rotWithShape="1">
                <a:gsLst>
                  <a:gs pos="0">
                    <a:srgbClr val="D8755A">
                      <a:gamma/>
                      <a:shade val="54118"/>
                      <a:invGamma/>
                    </a:srgbClr>
                  </a:gs>
                  <a:gs pos="50000">
                    <a:srgbClr val="D8755A"/>
                  </a:gs>
                  <a:gs pos="100000">
                    <a:srgbClr val="D8755A">
                      <a:gamma/>
                      <a:shade val="54118"/>
                      <a:invGamma/>
                    </a:srgb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26" name="椭圆 115725"/>
              <p:cNvSpPr/>
              <p:nvPr/>
            </p:nvSpPr>
            <p:spPr bwMode="gray">
              <a:xfrm>
                <a:off x="4128" y="1650"/>
                <a:ext cx="946" cy="945"/>
              </a:xfrm>
              <a:prstGeom prst="ellipse">
                <a:avLst/>
              </a:prstGeom>
              <a:gradFill rotWithShape="1">
                <a:gsLst>
                  <a:gs pos="0">
                    <a:srgbClr val="D8755A">
                      <a:gamma/>
                      <a:shade val="63529"/>
                      <a:invGamma/>
                    </a:srgbClr>
                  </a:gs>
                  <a:gs pos="100000">
                    <a:srgbClr val="D8755A">
                      <a:alpha val="0"/>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27" name="椭圆 115726"/>
              <p:cNvSpPr/>
              <p:nvPr/>
            </p:nvSpPr>
            <p:spPr bwMode="gray">
              <a:xfrm>
                <a:off x="4178" y="1703"/>
                <a:ext cx="852" cy="850"/>
              </a:xfrm>
              <a:prstGeom prst="ellipse">
                <a:avLst/>
              </a:prstGeom>
              <a:solidFill>
                <a:srgbClr val="000000"/>
              </a:soli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nvGrpSpPr>
              <p:cNvPr id="115728" name="Group 10"/>
              <p:cNvGrpSpPr/>
              <p:nvPr/>
            </p:nvGrpSpPr>
            <p:grpSpPr>
              <a:xfrm>
                <a:off x="4197" y="1716"/>
                <a:ext cx="826" cy="825"/>
                <a:chOff x="4166" y="1706"/>
                <a:chExt cx="1252" cy="1252"/>
              </a:xfrm>
            </p:grpSpPr>
            <p:sp>
              <p:nvSpPr>
                <p:cNvPr id="115729" name="Ellipse 11"/>
                <p:cNvSpPr/>
                <p:nvPr/>
              </p:nvSpPr>
              <p:spPr bwMode="gray">
                <a:xfrm>
                  <a:off x="4166" y="1706"/>
                  <a:ext cx="1252" cy="1252"/>
                </a:xfrm>
                <a:prstGeom prst="ellipse">
                  <a:avLst/>
                </a:prstGeom>
                <a:gradFill rotWithShape="1">
                  <a:gsLst>
                    <a:gs pos="0">
                      <a:srgbClr val="D6E1E2">
                        <a:gamma/>
                        <a:shade val="46275"/>
                        <a:invGamma/>
                      </a:srgbClr>
                    </a:gs>
                    <a:gs pos="100000">
                      <a:srgbClr val="D6E1E2"/>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30" name="Ellipse 12"/>
                <p:cNvSpPr/>
                <p:nvPr/>
              </p:nvSpPr>
              <p:spPr bwMode="gray">
                <a:xfrm>
                  <a:off x="4182" y="1713"/>
                  <a:ext cx="1222" cy="1221"/>
                </a:xfrm>
                <a:prstGeom prst="ellipse">
                  <a:avLst/>
                </a:prstGeom>
                <a:gradFill rotWithShape="1">
                  <a:gsLst>
                    <a:gs pos="0">
                      <a:srgbClr val="D6E1E2">
                        <a:alpha val="0"/>
                      </a:srgbClr>
                    </a:gs>
                    <a:gs pos="100000">
                      <a:srgbClr val="D6E1E2">
                        <a:gamma/>
                        <a:tint val="34902"/>
                        <a:invGamma/>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31" name="Ellipse 13"/>
                <p:cNvSpPr/>
                <p:nvPr/>
              </p:nvSpPr>
              <p:spPr bwMode="gray">
                <a:xfrm>
                  <a:off x="4195" y="1725"/>
                  <a:ext cx="1162" cy="1141"/>
                </a:xfrm>
                <a:prstGeom prst="ellipse">
                  <a:avLst/>
                </a:prstGeom>
                <a:gradFill rotWithShape="1">
                  <a:gsLst>
                    <a:gs pos="0">
                      <a:srgbClr val="D6E1E2">
                        <a:gamma/>
                        <a:shade val="79216"/>
                        <a:invGamma/>
                      </a:srgbClr>
                    </a:gs>
                    <a:gs pos="100000">
                      <a:srgbClr val="D6E1E2">
                        <a:alpha val="4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32" name="Ellipse 14"/>
                <p:cNvSpPr/>
                <p:nvPr/>
              </p:nvSpPr>
              <p:spPr bwMode="gray">
                <a:xfrm>
                  <a:off x="4263" y="1757"/>
                  <a:ext cx="1033" cy="926"/>
                </a:xfrm>
                <a:prstGeom prst="ellipse">
                  <a:avLst/>
                </a:prstGeom>
                <a:gradFill rotWithShape="1">
                  <a:gsLst>
                    <a:gs pos="0">
                      <a:srgbClr val="D6E1E2">
                        <a:gamma/>
                        <a:tint val="0"/>
                        <a:invGamma/>
                      </a:srgbClr>
                    </a:gs>
                    <a:gs pos="100000">
                      <a:srgbClr val="D6E1E2">
                        <a:alpha val="3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grpSp>
        <p:sp>
          <p:nvSpPr>
            <p:cNvPr id="115733" name="Text Box 15"/>
            <p:cNvSpPr txBox="1"/>
            <p:nvPr/>
          </p:nvSpPr>
          <p:spPr bwMode="gray">
            <a:xfrm>
              <a:off x="2504" y="1539"/>
              <a:ext cx="888" cy="518"/>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eaLnBrk="0" hangingPunct="0"/>
              <a:r>
                <a:rPr lang="zh-CN" altLang="en-US" sz="2400" b="1">
                  <a:solidFill>
                    <a:srgbClr val="1B088E"/>
                  </a:solidFill>
                  <a:ea typeface="黑体" panose="02010609060101010101" pitchFamily="2" charset="-122"/>
                </a:rPr>
                <a:t>导线覆冰</a:t>
              </a:r>
            </a:p>
            <a:p>
              <a:pPr lvl="0" algn="ctr" eaLnBrk="0" hangingPunct="0"/>
              <a:r>
                <a:rPr lang="zh-CN" altLang="en-US" sz="2400" b="1">
                  <a:solidFill>
                    <a:srgbClr val="1B088E"/>
                  </a:solidFill>
                  <a:ea typeface="黑体" panose="02010609060101010101" pitchFamily="2" charset="-122"/>
                </a:rPr>
                <a:t>的危害</a:t>
              </a:r>
            </a:p>
          </p:txBody>
        </p:sp>
      </p:grpSp>
      <p:grpSp>
        <p:nvGrpSpPr>
          <p:cNvPr id="115792" name="Group 50"/>
          <p:cNvGrpSpPr/>
          <p:nvPr/>
        </p:nvGrpSpPr>
        <p:grpSpPr>
          <a:xfrm>
            <a:off x="6637338" y="2205038"/>
            <a:ext cx="1439862" cy="1439862"/>
            <a:chOff x="4181" y="1389"/>
            <a:chExt cx="907" cy="907"/>
          </a:xfrm>
        </p:grpSpPr>
        <p:sp>
          <p:nvSpPr>
            <p:cNvPr id="115736" name="Ellipse 18"/>
            <p:cNvSpPr/>
            <p:nvPr/>
          </p:nvSpPr>
          <p:spPr bwMode="gray">
            <a:xfrm>
              <a:off x="4181" y="1389"/>
              <a:ext cx="907" cy="907"/>
            </a:xfrm>
            <a:prstGeom prst="ellipse">
              <a:avLst/>
            </a:prstGeom>
            <a:gradFill rotWithShape="1">
              <a:gsLst>
                <a:gs pos="0">
                  <a:srgbClr val="83A6A7">
                    <a:gamma/>
                    <a:tint val="0"/>
                    <a:invGamma/>
                  </a:srgbClr>
                </a:gs>
                <a:gs pos="50000">
                  <a:srgbClr val="83A6A7"/>
                </a:gs>
                <a:gs pos="100000">
                  <a:srgbClr val="83A6A7">
                    <a:gamma/>
                    <a:tint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38" name="椭圆 115737"/>
            <p:cNvSpPr/>
            <p:nvPr/>
          </p:nvSpPr>
          <p:spPr bwMode="gray">
            <a:xfrm>
              <a:off x="4241" y="1448"/>
              <a:ext cx="787" cy="788"/>
            </a:xfrm>
            <a:prstGeom prst="ellipse">
              <a:avLst/>
            </a:prstGeom>
            <a:gradFill rotWithShape="1">
              <a:gsLst>
                <a:gs pos="0">
                  <a:srgbClr val="83A6A7">
                    <a:gamma/>
                    <a:shade val="54118"/>
                    <a:invGamma/>
                  </a:srgbClr>
                </a:gs>
                <a:gs pos="50000">
                  <a:srgbClr val="83A6A7"/>
                </a:gs>
                <a:gs pos="100000">
                  <a:srgbClr val="83A6A7">
                    <a:gamma/>
                    <a:shade val="54118"/>
                    <a:invGamma/>
                  </a:srgb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39" name="椭圆 115738"/>
            <p:cNvSpPr/>
            <p:nvPr/>
          </p:nvSpPr>
          <p:spPr bwMode="gray">
            <a:xfrm>
              <a:off x="4241" y="1450"/>
              <a:ext cx="787" cy="788"/>
            </a:xfrm>
            <a:prstGeom prst="ellipse">
              <a:avLst/>
            </a:prstGeom>
            <a:gradFill rotWithShape="1">
              <a:gsLst>
                <a:gs pos="0">
                  <a:srgbClr val="83A6A7">
                    <a:gamma/>
                    <a:shade val="63529"/>
                    <a:invGamma/>
                  </a:srgbClr>
                </a:gs>
                <a:gs pos="100000">
                  <a:srgbClr val="83A6A7">
                    <a:alpha val="0"/>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0" name="椭圆 115739"/>
            <p:cNvSpPr/>
            <p:nvPr/>
          </p:nvSpPr>
          <p:spPr bwMode="gray">
            <a:xfrm>
              <a:off x="4280" y="1488"/>
              <a:ext cx="709" cy="709"/>
            </a:xfrm>
            <a:prstGeom prst="ellipse">
              <a:avLst/>
            </a:prstGeom>
            <a:solidFill>
              <a:srgbClr val="000000"/>
            </a:soli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2" name="椭圆 115741"/>
            <p:cNvSpPr/>
            <p:nvPr/>
          </p:nvSpPr>
          <p:spPr bwMode="gray">
            <a:xfrm>
              <a:off x="4291" y="1499"/>
              <a:ext cx="687" cy="688"/>
            </a:xfrm>
            <a:prstGeom prst="ellipse">
              <a:avLst/>
            </a:prstGeom>
            <a:gradFill rotWithShape="1">
              <a:gsLst>
                <a:gs pos="0">
                  <a:srgbClr val="D6E1E2">
                    <a:gamma/>
                    <a:shade val="46275"/>
                    <a:invGamma/>
                  </a:srgbClr>
                </a:gs>
                <a:gs pos="100000">
                  <a:srgbClr val="D6E1E2"/>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3" name="椭圆 115742"/>
            <p:cNvSpPr/>
            <p:nvPr/>
          </p:nvSpPr>
          <p:spPr bwMode="gray">
            <a:xfrm>
              <a:off x="4300" y="1503"/>
              <a:ext cx="670" cy="671"/>
            </a:xfrm>
            <a:prstGeom prst="ellipse">
              <a:avLst/>
            </a:prstGeom>
            <a:gradFill rotWithShape="1">
              <a:gsLst>
                <a:gs pos="0">
                  <a:srgbClr val="D6E1E2">
                    <a:alpha val="0"/>
                  </a:srgbClr>
                </a:gs>
                <a:gs pos="100000">
                  <a:srgbClr val="D6E1E2">
                    <a:gamma/>
                    <a:tint val="34902"/>
                    <a:invGamma/>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4" name="Ellipse 20"/>
            <p:cNvSpPr/>
            <p:nvPr/>
          </p:nvSpPr>
          <p:spPr bwMode="gray">
            <a:xfrm>
              <a:off x="4307" y="1509"/>
              <a:ext cx="638" cy="627"/>
            </a:xfrm>
            <a:prstGeom prst="ellipse">
              <a:avLst/>
            </a:prstGeom>
            <a:gradFill rotWithShape="1">
              <a:gsLst>
                <a:gs pos="0">
                  <a:srgbClr val="D6E1E2">
                    <a:gamma/>
                    <a:shade val="79216"/>
                    <a:invGamma/>
                  </a:srgbClr>
                </a:gs>
                <a:gs pos="100000">
                  <a:srgbClr val="D6E1E2">
                    <a:alpha val="4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5" name="Ellipse 21"/>
            <p:cNvSpPr/>
            <p:nvPr/>
          </p:nvSpPr>
          <p:spPr bwMode="gray">
            <a:xfrm>
              <a:off x="4344" y="1527"/>
              <a:ext cx="567" cy="509"/>
            </a:xfrm>
            <a:prstGeom prst="ellipse">
              <a:avLst/>
            </a:prstGeom>
            <a:gradFill rotWithShape="1">
              <a:gsLst>
                <a:gs pos="0">
                  <a:srgbClr val="D6E1E2">
                    <a:gamma/>
                    <a:tint val="0"/>
                    <a:invGamma/>
                  </a:srgbClr>
                </a:gs>
                <a:gs pos="100000">
                  <a:srgbClr val="D6E1E2">
                    <a:alpha val="3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nvGrpSpPr>
            <p:cNvPr id="115788" name="组合 115787"/>
            <p:cNvGrpSpPr/>
            <p:nvPr/>
          </p:nvGrpSpPr>
          <p:grpSpPr>
            <a:xfrm>
              <a:off x="4181" y="1389"/>
              <a:ext cx="907" cy="907"/>
              <a:chOff x="4181" y="1389"/>
              <a:chExt cx="907" cy="907"/>
            </a:xfrm>
          </p:grpSpPr>
          <p:sp>
            <p:nvSpPr>
              <p:cNvPr id="115737" name="Ellipse 19"/>
              <p:cNvSpPr/>
              <p:nvPr/>
            </p:nvSpPr>
            <p:spPr bwMode="gray">
              <a:xfrm>
                <a:off x="4181" y="1389"/>
                <a:ext cx="907" cy="907"/>
              </a:xfrm>
              <a:prstGeom prst="ellipse">
                <a:avLst/>
              </a:prstGeom>
              <a:gradFill rotWithShape="1">
                <a:gsLst>
                  <a:gs pos="0">
                    <a:srgbClr val="83A6A7">
                      <a:alpha val="32001"/>
                    </a:srgbClr>
                  </a:gs>
                  <a:gs pos="100000">
                    <a:srgbClr val="83A6A7">
                      <a:alpha val="89999"/>
                      <a:gamma/>
                      <a:shade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6" name="Text Box 22"/>
              <p:cNvSpPr txBox="1"/>
              <p:nvPr/>
            </p:nvSpPr>
            <p:spPr bwMode="gray">
              <a:xfrm>
                <a:off x="4233" y="1611"/>
                <a:ext cx="788" cy="368"/>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a:lnSpc>
                    <a:spcPct val="135000"/>
                  </a:lnSpc>
                </a:pPr>
                <a:r>
                  <a:rPr lang="zh-CN" altLang="en-US" sz="1200" b="1">
                    <a:latin typeface="黑体" panose="02010609060101010101" pitchFamily="2" charset="-122"/>
                    <a:ea typeface="黑体" panose="02010609060101010101" pitchFamily="2" charset="-122"/>
                  </a:rPr>
                  <a:t>不同期脱冰或</a:t>
                </a:r>
              </a:p>
              <a:p>
                <a:pPr lvl="0" algn="ctr">
                  <a:lnSpc>
                    <a:spcPct val="135000"/>
                  </a:lnSpc>
                </a:pPr>
                <a:r>
                  <a:rPr lang="zh-CN" altLang="en-US" sz="1200" b="1">
                    <a:latin typeface="黑体" panose="02010609060101010101" pitchFamily="2" charset="-122"/>
                    <a:ea typeface="黑体" panose="02010609060101010101" pitchFamily="2" charset="-122"/>
                  </a:rPr>
                  <a:t>不均匀覆冰事故</a:t>
                </a:r>
              </a:p>
            </p:txBody>
          </p:sp>
        </p:grpSp>
      </p:grpSp>
      <p:grpSp>
        <p:nvGrpSpPr>
          <p:cNvPr id="115794" name="Group 52"/>
          <p:cNvGrpSpPr/>
          <p:nvPr/>
        </p:nvGrpSpPr>
        <p:grpSpPr>
          <a:xfrm>
            <a:off x="5257800" y="4443413"/>
            <a:ext cx="1444625" cy="1524000"/>
            <a:chOff x="3312" y="2799"/>
            <a:chExt cx="910" cy="960"/>
          </a:xfrm>
        </p:grpSpPr>
        <p:sp>
          <p:nvSpPr>
            <p:cNvPr id="115748" name="Ellipse 24"/>
            <p:cNvSpPr/>
            <p:nvPr/>
          </p:nvSpPr>
          <p:spPr bwMode="gray">
            <a:xfrm>
              <a:off x="3312" y="2799"/>
              <a:ext cx="910" cy="960"/>
            </a:xfrm>
            <a:prstGeom prst="ellipse">
              <a:avLst/>
            </a:prstGeom>
            <a:gradFill rotWithShape="1">
              <a:gsLst>
                <a:gs pos="0">
                  <a:srgbClr val="FF6699">
                    <a:gamma/>
                    <a:tint val="0"/>
                    <a:invGamma/>
                  </a:srgbClr>
                </a:gs>
                <a:gs pos="50000">
                  <a:srgbClr val="FF6699"/>
                </a:gs>
                <a:gs pos="100000">
                  <a:srgbClr val="FF6699">
                    <a:gamma/>
                    <a:tint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49" name="Ellipse 25"/>
            <p:cNvSpPr/>
            <p:nvPr/>
          </p:nvSpPr>
          <p:spPr bwMode="gray">
            <a:xfrm>
              <a:off x="3312" y="2799"/>
              <a:ext cx="910" cy="960"/>
            </a:xfrm>
            <a:prstGeom prst="ellipse">
              <a:avLst/>
            </a:prstGeom>
            <a:gradFill rotWithShape="1">
              <a:gsLst>
                <a:gs pos="0">
                  <a:srgbClr val="FF6699">
                    <a:alpha val="32001"/>
                  </a:srgbClr>
                </a:gs>
                <a:gs pos="100000">
                  <a:srgbClr val="FF6699">
                    <a:alpha val="89999"/>
                    <a:gamma/>
                    <a:shade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0" name="Ellipse 26"/>
            <p:cNvSpPr/>
            <p:nvPr/>
          </p:nvSpPr>
          <p:spPr bwMode="gray">
            <a:xfrm>
              <a:off x="3371" y="2861"/>
              <a:ext cx="792" cy="836"/>
            </a:xfrm>
            <a:prstGeom prst="ellipse">
              <a:avLst/>
            </a:prstGeom>
            <a:gradFill rotWithShape="1">
              <a:gsLst>
                <a:gs pos="0">
                  <a:srgbClr val="FF6699">
                    <a:gamma/>
                    <a:shade val="54118"/>
                    <a:invGamma/>
                  </a:srgbClr>
                </a:gs>
                <a:gs pos="50000">
                  <a:srgbClr val="FF6699"/>
                </a:gs>
                <a:gs pos="100000">
                  <a:srgbClr val="FF6699">
                    <a:gamma/>
                    <a:shade val="54118"/>
                    <a:invGamma/>
                  </a:srgb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2" name="Ellipse 28"/>
            <p:cNvSpPr/>
            <p:nvPr/>
          </p:nvSpPr>
          <p:spPr bwMode="gray">
            <a:xfrm>
              <a:off x="3414" y="2904"/>
              <a:ext cx="712" cy="750"/>
            </a:xfrm>
            <a:prstGeom prst="ellipse">
              <a:avLst/>
            </a:prstGeom>
            <a:solidFill>
              <a:srgbClr val="333333"/>
            </a:soli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3" name="Ellipse 29"/>
            <p:cNvSpPr/>
            <p:nvPr/>
          </p:nvSpPr>
          <p:spPr bwMode="gray">
            <a:xfrm>
              <a:off x="3408" y="2895"/>
              <a:ext cx="689" cy="727"/>
            </a:xfrm>
            <a:prstGeom prst="ellipse">
              <a:avLst/>
            </a:prstGeom>
            <a:gradFill rotWithShape="1">
              <a:gsLst>
                <a:gs pos="0">
                  <a:srgbClr val="C0C0C0">
                    <a:gamma/>
                    <a:shade val="46275"/>
                    <a:invGamma/>
                  </a:srgbClr>
                </a:gs>
                <a:gs pos="100000">
                  <a:srgbClr val="C0C0C0"/>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4" name="椭圆 115753"/>
            <p:cNvSpPr/>
            <p:nvPr/>
          </p:nvSpPr>
          <p:spPr bwMode="gray">
            <a:xfrm>
              <a:off x="3434" y="2920"/>
              <a:ext cx="673" cy="709"/>
            </a:xfrm>
            <a:prstGeom prst="ellipse">
              <a:avLst/>
            </a:prstGeom>
            <a:gradFill rotWithShape="1">
              <a:gsLst>
                <a:gs pos="0">
                  <a:srgbClr val="C0C0C0">
                    <a:alpha val="0"/>
                  </a:srgbClr>
                </a:gs>
                <a:gs pos="100000">
                  <a:srgbClr val="C0C0C0">
                    <a:gamma/>
                    <a:tint val="34902"/>
                    <a:invGamma/>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5" name="椭圆 115754"/>
            <p:cNvSpPr/>
            <p:nvPr/>
          </p:nvSpPr>
          <p:spPr bwMode="gray">
            <a:xfrm>
              <a:off x="3442" y="2927"/>
              <a:ext cx="640" cy="663"/>
            </a:xfrm>
            <a:prstGeom prst="ellipse">
              <a:avLst/>
            </a:prstGeom>
            <a:gradFill rotWithShape="1">
              <a:gsLst>
                <a:gs pos="0">
                  <a:srgbClr val="C0C0C0">
                    <a:gamma/>
                    <a:shade val="79216"/>
                    <a:invGamma/>
                  </a:srgbClr>
                </a:gs>
                <a:gs pos="100000">
                  <a:srgbClr val="C0C0C0">
                    <a:alpha val="4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6" name="椭圆 115755"/>
            <p:cNvSpPr/>
            <p:nvPr/>
          </p:nvSpPr>
          <p:spPr bwMode="gray">
            <a:xfrm>
              <a:off x="3479" y="2946"/>
              <a:ext cx="569" cy="538"/>
            </a:xfrm>
            <a:prstGeom prst="ellipse">
              <a:avLst/>
            </a:prstGeom>
            <a:gradFill rotWithShape="1">
              <a:gsLst>
                <a:gs pos="0">
                  <a:srgbClr val="C0C0C0">
                    <a:gamma/>
                    <a:tint val="0"/>
                    <a:invGamma/>
                  </a:srgbClr>
                </a:gs>
                <a:gs pos="100000">
                  <a:srgbClr val="C0C0C0">
                    <a:alpha val="3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nvGrpSpPr>
            <p:cNvPr id="115790" name="组合 115789"/>
            <p:cNvGrpSpPr/>
            <p:nvPr/>
          </p:nvGrpSpPr>
          <p:grpSpPr>
            <a:xfrm>
              <a:off x="3360" y="2847"/>
              <a:ext cx="791" cy="836"/>
              <a:chOff x="3360" y="2847"/>
              <a:chExt cx="791" cy="836"/>
            </a:xfrm>
          </p:grpSpPr>
          <p:sp>
            <p:nvSpPr>
              <p:cNvPr id="115751" name="Ellipse 27"/>
              <p:cNvSpPr/>
              <p:nvPr/>
            </p:nvSpPr>
            <p:spPr bwMode="gray">
              <a:xfrm>
                <a:off x="3360" y="2847"/>
                <a:ext cx="791" cy="836"/>
              </a:xfrm>
              <a:prstGeom prst="ellipse">
                <a:avLst/>
              </a:prstGeom>
              <a:gradFill rotWithShape="1">
                <a:gsLst>
                  <a:gs pos="0">
                    <a:srgbClr val="FF6699">
                      <a:gamma/>
                      <a:shade val="63529"/>
                      <a:invGamma/>
                    </a:srgbClr>
                  </a:gs>
                  <a:gs pos="100000">
                    <a:srgbClr val="FF6699">
                      <a:alpha val="0"/>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57" name="文本框 115756"/>
              <p:cNvSpPr txBox="1"/>
              <p:nvPr/>
            </p:nvSpPr>
            <p:spPr bwMode="gray">
              <a:xfrm>
                <a:off x="3515" y="3113"/>
                <a:ext cx="500" cy="288"/>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eaLnBrk="0" hangingPunct="0"/>
                <a:r>
                  <a:rPr lang="zh-CN" altLang="en-US" sz="1200" b="1">
                    <a:latin typeface="黑体" panose="02010609060101010101" pitchFamily="2" charset="-122"/>
                    <a:ea typeface="黑体" panose="02010609060101010101" pitchFamily="2" charset="-122"/>
                  </a:rPr>
                  <a:t>导线覆冰</a:t>
                </a:r>
              </a:p>
              <a:p>
                <a:pPr lvl="0" algn="ctr" eaLnBrk="0" hangingPunct="0"/>
                <a:r>
                  <a:rPr lang="zh-CN" altLang="en-US" sz="1200" b="1">
                    <a:latin typeface="黑体" panose="02010609060101010101" pitchFamily="2" charset="-122"/>
                    <a:ea typeface="黑体" panose="02010609060101010101" pitchFamily="2" charset="-122"/>
                  </a:rPr>
                  <a:t>舞动事故</a:t>
                </a:r>
                <a:endParaRPr lang="en-US" altLang="zh-CN" sz="1200" b="1">
                  <a:latin typeface="黑体" panose="02010609060101010101" pitchFamily="2" charset="-122"/>
                  <a:ea typeface="黑体" panose="02010609060101010101" pitchFamily="2" charset="-122"/>
                </a:endParaRPr>
              </a:p>
            </p:txBody>
          </p:sp>
        </p:grpSp>
      </p:grpSp>
      <p:grpSp>
        <p:nvGrpSpPr>
          <p:cNvPr id="115787" name="组合 115786"/>
          <p:cNvGrpSpPr/>
          <p:nvPr/>
        </p:nvGrpSpPr>
        <p:grpSpPr>
          <a:xfrm>
            <a:off x="1295400" y="2233613"/>
            <a:ext cx="1446213" cy="1524000"/>
            <a:chOff x="816" y="1407"/>
            <a:chExt cx="911" cy="960"/>
          </a:xfrm>
        </p:grpSpPr>
        <p:grpSp>
          <p:nvGrpSpPr>
            <p:cNvPr id="115759" name="组合 115758"/>
            <p:cNvGrpSpPr/>
            <p:nvPr/>
          </p:nvGrpSpPr>
          <p:grpSpPr>
            <a:xfrm>
              <a:off x="816" y="1407"/>
              <a:ext cx="911" cy="960"/>
              <a:chOff x="884" y="2523"/>
              <a:chExt cx="862" cy="862"/>
            </a:xfrm>
          </p:grpSpPr>
          <p:sp>
            <p:nvSpPr>
              <p:cNvPr id="115760" name="Ellipse 30"/>
              <p:cNvSpPr/>
              <p:nvPr/>
            </p:nvSpPr>
            <p:spPr bwMode="gray">
              <a:xfrm>
                <a:off x="884" y="2523"/>
                <a:ext cx="862" cy="862"/>
              </a:xfrm>
              <a:prstGeom prst="ellipse">
                <a:avLst/>
              </a:prstGeom>
              <a:gradFill rotWithShape="1">
                <a:gsLst>
                  <a:gs pos="0">
                    <a:srgbClr val="00CC66">
                      <a:gamma/>
                      <a:tint val="0"/>
                      <a:invGamma/>
                    </a:srgbClr>
                  </a:gs>
                  <a:gs pos="50000">
                    <a:srgbClr val="00CC66"/>
                  </a:gs>
                  <a:gs pos="100000">
                    <a:srgbClr val="00CC66">
                      <a:gamma/>
                      <a:tint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1" name="Ellipse 31"/>
              <p:cNvSpPr/>
              <p:nvPr/>
            </p:nvSpPr>
            <p:spPr bwMode="gray">
              <a:xfrm>
                <a:off x="884" y="2523"/>
                <a:ext cx="862" cy="862"/>
              </a:xfrm>
              <a:prstGeom prst="ellipse">
                <a:avLst/>
              </a:prstGeom>
              <a:gradFill rotWithShape="1">
                <a:gsLst>
                  <a:gs pos="0">
                    <a:srgbClr val="00CC66">
                      <a:alpha val="32001"/>
                    </a:srgbClr>
                  </a:gs>
                  <a:gs pos="100000">
                    <a:srgbClr val="00CC66">
                      <a:alpha val="89999"/>
                      <a:gamma/>
                      <a:shade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2" name="Ellipse 32"/>
              <p:cNvSpPr/>
              <p:nvPr/>
            </p:nvSpPr>
            <p:spPr bwMode="gray">
              <a:xfrm>
                <a:off x="940" y="2579"/>
                <a:ext cx="750" cy="750"/>
              </a:xfrm>
              <a:prstGeom prst="ellipse">
                <a:avLst/>
              </a:prstGeom>
              <a:gradFill rotWithShape="1">
                <a:gsLst>
                  <a:gs pos="0">
                    <a:srgbClr val="00CC66">
                      <a:gamma/>
                      <a:shade val="54118"/>
                      <a:invGamma/>
                    </a:srgbClr>
                  </a:gs>
                  <a:gs pos="50000">
                    <a:srgbClr val="00CC66"/>
                  </a:gs>
                  <a:gs pos="100000">
                    <a:srgbClr val="00CC66">
                      <a:gamma/>
                      <a:shade val="54118"/>
                      <a:invGamma/>
                    </a:srgb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3" name="Ellipse 33"/>
              <p:cNvSpPr/>
              <p:nvPr/>
            </p:nvSpPr>
            <p:spPr bwMode="gray">
              <a:xfrm>
                <a:off x="941" y="2579"/>
                <a:ext cx="749" cy="750"/>
              </a:xfrm>
              <a:prstGeom prst="ellipse">
                <a:avLst/>
              </a:prstGeom>
              <a:gradFill rotWithShape="1">
                <a:gsLst>
                  <a:gs pos="0">
                    <a:srgbClr val="00CC66">
                      <a:gamma/>
                      <a:shade val="63529"/>
                      <a:invGamma/>
                    </a:srgbClr>
                  </a:gs>
                  <a:gs pos="100000">
                    <a:srgbClr val="00CC66">
                      <a:alpha val="0"/>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4" name="Ellipse 34"/>
              <p:cNvSpPr/>
              <p:nvPr/>
            </p:nvSpPr>
            <p:spPr bwMode="gray">
              <a:xfrm>
                <a:off x="981" y="2617"/>
                <a:ext cx="674" cy="674"/>
              </a:xfrm>
              <a:prstGeom prst="ellipse">
                <a:avLst/>
              </a:prstGeom>
              <a:solidFill>
                <a:srgbClr val="333333"/>
              </a:soli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5" name="Ellipse 35"/>
              <p:cNvSpPr/>
              <p:nvPr/>
            </p:nvSpPr>
            <p:spPr bwMode="gray">
              <a:xfrm>
                <a:off x="992" y="2628"/>
                <a:ext cx="653" cy="653"/>
              </a:xfrm>
              <a:prstGeom prst="ellipse">
                <a:avLst/>
              </a:prstGeom>
              <a:gradFill rotWithShape="1">
                <a:gsLst>
                  <a:gs pos="0">
                    <a:srgbClr val="C0C0C0">
                      <a:gamma/>
                      <a:shade val="46275"/>
                      <a:invGamma/>
                    </a:srgbClr>
                  </a:gs>
                  <a:gs pos="100000">
                    <a:srgbClr val="C0C0C0"/>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6" name="Ellipse 36"/>
              <p:cNvSpPr/>
              <p:nvPr/>
            </p:nvSpPr>
            <p:spPr bwMode="gray">
              <a:xfrm>
                <a:off x="1000" y="2632"/>
                <a:ext cx="637" cy="636"/>
              </a:xfrm>
              <a:prstGeom prst="ellipse">
                <a:avLst/>
              </a:prstGeom>
              <a:gradFill rotWithShape="1">
                <a:gsLst>
                  <a:gs pos="0">
                    <a:srgbClr val="C0C0C0">
                      <a:alpha val="0"/>
                    </a:srgbClr>
                  </a:gs>
                  <a:gs pos="100000">
                    <a:srgbClr val="C0C0C0">
                      <a:gamma/>
                      <a:tint val="34902"/>
                      <a:invGamma/>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7" name="Ellipse 37"/>
              <p:cNvSpPr/>
              <p:nvPr/>
            </p:nvSpPr>
            <p:spPr bwMode="gray">
              <a:xfrm>
                <a:off x="1007" y="2638"/>
                <a:ext cx="606" cy="595"/>
              </a:xfrm>
              <a:prstGeom prst="ellipse">
                <a:avLst/>
              </a:prstGeom>
              <a:gradFill rotWithShape="1">
                <a:gsLst>
                  <a:gs pos="0">
                    <a:srgbClr val="C0C0C0">
                      <a:gamma/>
                      <a:shade val="79216"/>
                      <a:invGamma/>
                    </a:srgbClr>
                  </a:gs>
                  <a:gs pos="100000">
                    <a:srgbClr val="C0C0C0">
                      <a:alpha val="4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68" name="Ellipse 38"/>
              <p:cNvSpPr/>
              <p:nvPr/>
            </p:nvSpPr>
            <p:spPr bwMode="gray">
              <a:xfrm>
                <a:off x="1042" y="2655"/>
                <a:ext cx="539" cy="483"/>
              </a:xfrm>
              <a:prstGeom prst="ellipse">
                <a:avLst/>
              </a:prstGeom>
              <a:gradFill rotWithShape="1">
                <a:gsLst>
                  <a:gs pos="0">
                    <a:srgbClr val="C0C0C0">
                      <a:gamma/>
                      <a:tint val="0"/>
                      <a:invGamma/>
                    </a:srgbClr>
                  </a:gs>
                  <a:gs pos="100000">
                    <a:srgbClr val="C0C0C0">
                      <a:alpha val="3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sp>
          <p:nvSpPr>
            <p:cNvPr id="115769" name="Text Box 39"/>
            <p:cNvSpPr txBox="1"/>
            <p:nvPr/>
          </p:nvSpPr>
          <p:spPr bwMode="gray">
            <a:xfrm>
              <a:off x="978" y="1772"/>
              <a:ext cx="599" cy="250"/>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eaLnBrk="0" hangingPunct="0"/>
              <a:r>
                <a:rPr lang="zh-CN" altLang="en-US" sz="2000" b="1">
                  <a:solidFill>
                    <a:srgbClr val="000000"/>
                  </a:solidFill>
                  <a:ea typeface="宋体" panose="02010600030101010101" pitchFamily="2" charset="-122"/>
                </a:rPr>
                <a:t>过负载</a:t>
              </a:r>
            </a:p>
          </p:txBody>
        </p:sp>
      </p:grpSp>
      <p:grpSp>
        <p:nvGrpSpPr>
          <p:cNvPr id="115793" name="Group 51"/>
          <p:cNvGrpSpPr/>
          <p:nvPr/>
        </p:nvGrpSpPr>
        <p:grpSpPr>
          <a:xfrm>
            <a:off x="2598738" y="4443413"/>
            <a:ext cx="1439862" cy="1439862"/>
            <a:chOff x="1637" y="2799"/>
            <a:chExt cx="907" cy="907"/>
          </a:xfrm>
        </p:grpSpPr>
        <p:grpSp>
          <p:nvGrpSpPr>
            <p:cNvPr id="115791" name="组合 115790"/>
            <p:cNvGrpSpPr/>
            <p:nvPr/>
          </p:nvGrpSpPr>
          <p:grpSpPr>
            <a:xfrm>
              <a:off x="1637" y="2799"/>
              <a:ext cx="907" cy="907"/>
              <a:chOff x="1637" y="2799"/>
              <a:chExt cx="907" cy="907"/>
            </a:xfrm>
          </p:grpSpPr>
          <p:sp>
            <p:nvSpPr>
              <p:cNvPr id="115772" name="椭圆 115771"/>
              <p:cNvSpPr/>
              <p:nvPr/>
            </p:nvSpPr>
            <p:spPr bwMode="gray">
              <a:xfrm>
                <a:off x="1637" y="2799"/>
                <a:ext cx="907" cy="907"/>
              </a:xfrm>
              <a:prstGeom prst="ellipse">
                <a:avLst/>
              </a:prstGeom>
              <a:gradFill rotWithShape="1">
                <a:gsLst>
                  <a:gs pos="0">
                    <a:srgbClr val="3965E1">
                      <a:gamma/>
                      <a:tint val="0"/>
                      <a:invGamma/>
                    </a:srgbClr>
                  </a:gs>
                  <a:gs pos="50000">
                    <a:srgbClr val="3965E1"/>
                  </a:gs>
                  <a:gs pos="100000">
                    <a:srgbClr val="3965E1">
                      <a:gamma/>
                      <a:tint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73" name="椭圆 115772"/>
              <p:cNvSpPr/>
              <p:nvPr/>
            </p:nvSpPr>
            <p:spPr bwMode="gray">
              <a:xfrm>
                <a:off x="1637" y="2799"/>
                <a:ext cx="907" cy="907"/>
              </a:xfrm>
              <a:prstGeom prst="ellipse">
                <a:avLst/>
              </a:prstGeom>
              <a:gradFill rotWithShape="1">
                <a:gsLst>
                  <a:gs pos="0">
                    <a:srgbClr val="3965E1">
                      <a:alpha val="32001"/>
                    </a:srgbClr>
                  </a:gs>
                  <a:gs pos="100000">
                    <a:srgbClr val="3965E1">
                      <a:alpha val="89999"/>
                      <a:gamma/>
                      <a:shade val="0"/>
                      <a:invGamma/>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74" name="椭圆 115773"/>
              <p:cNvSpPr/>
              <p:nvPr/>
            </p:nvSpPr>
            <p:spPr bwMode="gray">
              <a:xfrm>
                <a:off x="1694" y="2859"/>
                <a:ext cx="787" cy="788"/>
              </a:xfrm>
              <a:prstGeom prst="ellipse">
                <a:avLst/>
              </a:prstGeom>
              <a:gradFill rotWithShape="1">
                <a:gsLst>
                  <a:gs pos="0">
                    <a:srgbClr val="3965E1">
                      <a:gamma/>
                      <a:shade val="54118"/>
                      <a:invGamma/>
                    </a:srgbClr>
                  </a:gs>
                  <a:gs pos="50000">
                    <a:srgbClr val="3965E1"/>
                  </a:gs>
                  <a:gs pos="100000">
                    <a:srgbClr val="3965E1">
                      <a:gamma/>
                      <a:shade val="54118"/>
                      <a:invGamma/>
                    </a:srgbClr>
                  </a:gs>
                </a:gsLst>
                <a:lin ang="189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76" name="Ellipse 40"/>
              <p:cNvSpPr/>
              <p:nvPr/>
            </p:nvSpPr>
            <p:spPr bwMode="gray">
              <a:xfrm>
                <a:off x="1733" y="2904"/>
                <a:ext cx="709" cy="709"/>
              </a:xfrm>
              <a:prstGeom prst="ellipse">
                <a:avLst/>
              </a:prstGeom>
              <a:gradFill rotWithShape="1">
                <a:gsLst>
                  <a:gs pos="0">
                    <a:srgbClr val="3965E1"/>
                  </a:gs>
                  <a:gs pos="100000">
                    <a:srgbClr val="3965E1">
                      <a:gamma/>
                      <a:shade val="5882"/>
                      <a:invGamma/>
                    </a:srgbClr>
                  </a:gs>
                </a:gsLst>
                <a:lin ang="54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nvGrpSpPr>
              <p:cNvPr id="115777" name="Group 41"/>
              <p:cNvGrpSpPr/>
              <p:nvPr/>
            </p:nvGrpSpPr>
            <p:grpSpPr>
              <a:xfrm>
                <a:off x="1751" y="2913"/>
                <a:ext cx="687" cy="688"/>
                <a:chOff x="4166" y="1706"/>
                <a:chExt cx="1252" cy="1252"/>
              </a:xfrm>
            </p:grpSpPr>
            <p:sp>
              <p:nvSpPr>
                <p:cNvPr id="115778" name="Ellipse 42"/>
                <p:cNvSpPr/>
                <p:nvPr/>
              </p:nvSpPr>
              <p:spPr bwMode="gray">
                <a:xfrm>
                  <a:off x="4166" y="1706"/>
                  <a:ext cx="1252" cy="1252"/>
                </a:xfrm>
                <a:prstGeom prst="ellipse">
                  <a:avLst/>
                </a:prstGeom>
                <a:gradFill rotWithShape="1">
                  <a:gsLst>
                    <a:gs pos="0">
                      <a:srgbClr val="D6E1E2">
                        <a:gamma/>
                        <a:shade val="46275"/>
                        <a:invGamma/>
                      </a:srgbClr>
                    </a:gs>
                    <a:gs pos="100000">
                      <a:srgbClr val="D6E1E2"/>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79" name="Ellipse 43"/>
                <p:cNvSpPr/>
                <p:nvPr/>
              </p:nvSpPr>
              <p:spPr bwMode="gray">
                <a:xfrm>
                  <a:off x="4182" y="1713"/>
                  <a:ext cx="1222" cy="1221"/>
                </a:xfrm>
                <a:prstGeom prst="ellipse">
                  <a:avLst/>
                </a:prstGeom>
                <a:gradFill rotWithShape="1">
                  <a:gsLst>
                    <a:gs pos="0">
                      <a:srgbClr val="D6E1E2">
                        <a:alpha val="0"/>
                      </a:srgbClr>
                    </a:gs>
                    <a:gs pos="100000">
                      <a:srgbClr val="D6E1E2">
                        <a:gamma/>
                        <a:tint val="34902"/>
                        <a:invGamma/>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80" name="Ellipse 44"/>
                <p:cNvSpPr/>
                <p:nvPr/>
              </p:nvSpPr>
              <p:spPr bwMode="gray">
                <a:xfrm>
                  <a:off x="4195" y="1725"/>
                  <a:ext cx="1162" cy="1141"/>
                </a:xfrm>
                <a:prstGeom prst="ellipse">
                  <a:avLst/>
                </a:prstGeom>
                <a:gradFill rotWithShape="1">
                  <a:gsLst>
                    <a:gs pos="0">
                      <a:srgbClr val="D6E1E2">
                        <a:gamma/>
                        <a:shade val="79216"/>
                        <a:invGamma/>
                      </a:srgbClr>
                    </a:gs>
                    <a:gs pos="100000">
                      <a:srgbClr val="D6E1E2">
                        <a:alpha val="4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81" name="Ellipse 45"/>
                <p:cNvSpPr/>
                <p:nvPr/>
              </p:nvSpPr>
              <p:spPr bwMode="gray">
                <a:xfrm>
                  <a:off x="4263" y="1757"/>
                  <a:ext cx="1033" cy="926"/>
                </a:xfrm>
                <a:prstGeom prst="ellipse">
                  <a:avLst/>
                </a:prstGeom>
                <a:gradFill rotWithShape="1">
                  <a:gsLst>
                    <a:gs pos="0">
                      <a:srgbClr val="D6E1E2">
                        <a:gamma/>
                        <a:tint val="0"/>
                        <a:invGamma/>
                      </a:srgbClr>
                    </a:gs>
                    <a:gs pos="100000">
                      <a:srgbClr val="D6E1E2">
                        <a:alpha val="38000"/>
                      </a:srgbClr>
                    </a:gs>
                  </a:gsLst>
                  <a:lin ang="5400000" scaled="1"/>
                </a:gradFill>
                <a:ln>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grpSp>
        </p:grpSp>
        <p:grpSp>
          <p:nvGrpSpPr>
            <p:cNvPr id="115789" name="组合 115788"/>
            <p:cNvGrpSpPr/>
            <p:nvPr/>
          </p:nvGrpSpPr>
          <p:grpSpPr>
            <a:xfrm>
              <a:off x="1694" y="2865"/>
              <a:ext cx="787" cy="788"/>
              <a:chOff x="1694" y="2865"/>
              <a:chExt cx="787" cy="788"/>
            </a:xfrm>
          </p:grpSpPr>
          <p:sp>
            <p:nvSpPr>
              <p:cNvPr id="115775" name="椭圆 115774"/>
              <p:cNvSpPr/>
              <p:nvPr/>
            </p:nvSpPr>
            <p:spPr bwMode="gray">
              <a:xfrm>
                <a:off x="1694" y="2865"/>
                <a:ext cx="787" cy="788"/>
              </a:xfrm>
              <a:prstGeom prst="ellipse">
                <a:avLst/>
              </a:prstGeom>
              <a:gradFill rotWithShape="1">
                <a:gsLst>
                  <a:gs pos="0">
                    <a:srgbClr val="3965E1">
                      <a:gamma/>
                      <a:shade val="66667"/>
                      <a:invGamma/>
                    </a:srgbClr>
                  </a:gs>
                  <a:gs pos="100000">
                    <a:srgbClr val="3965E1">
                      <a:alpha val="0"/>
                    </a:srgbClr>
                  </a:gs>
                </a:gsLst>
                <a:lin ang="2700000" scaled="1"/>
              </a:gradFill>
              <a:ln w="38100">
                <a:noFill/>
                <a:miter lim="800000"/>
              </a:ln>
              <a:effectLst/>
            </p:spPr>
            <p:txBody>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endParaRPr/>
              </a:p>
            </p:txBody>
          </p:sp>
          <p:sp>
            <p:nvSpPr>
              <p:cNvPr id="115782" name="Text Box 46"/>
              <p:cNvSpPr txBox="1"/>
              <p:nvPr/>
            </p:nvSpPr>
            <p:spPr bwMode="gray">
              <a:xfrm>
                <a:off x="1783" y="3113"/>
                <a:ext cx="596" cy="288"/>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defRPr>
                </a:lvl5pPr>
              </a:lstStyle>
              <a:p>
                <a:pPr lvl="0" algn="ctr" eaLnBrk="0" hangingPunct="0"/>
                <a:r>
                  <a:rPr lang="zh-CN" altLang="en-US" sz="1200" b="1">
                    <a:latin typeface="黑体" panose="02010609060101010101" pitchFamily="2" charset="-122"/>
                    <a:ea typeface="黑体" panose="02010609060101010101" pitchFamily="2" charset="-122"/>
                  </a:rPr>
                  <a:t>绝缘子串冰</a:t>
                </a:r>
              </a:p>
              <a:p>
                <a:pPr lvl="0" algn="ctr" eaLnBrk="0" hangingPunct="0"/>
                <a:r>
                  <a:rPr lang="zh-CN" altLang="en-US" sz="1200" b="1">
                    <a:latin typeface="黑体" panose="02010609060101010101" pitchFamily="2" charset="-122"/>
                    <a:ea typeface="黑体" panose="02010609060101010101" pitchFamily="2" charset="-122"/>
                  </a:rPr>
                  <a:t>闪络事故</a:t>
                </a:r>
                <a:endParaRPr lang="en-US" altLang="zh-CN" sz="1200" b="1">
                  <a:latin typeface="黑体" panose="02010609060101010101" pitchFamily="2" charset="-122"/>
                  <a:ea typeface="黑体" panose="02010609060101010101" pitchFamily="2" charset="-122"/>
                </a:endParaRPr>
              </a:p>
            </p:txBody>
          </p:sp>
        </p:grpSp>
      </p:grpSp>
      <p:sp>
        <p:nvSpPr>
          <p:cNvPr id="115784" name="Rectangle 48"/>
          <p:cNvSpPr>
            <a:spLocks noGrp="1"/>
          </p:cNvSpPr>
          <p:nvPr>
            <p:ph type="title" idx="4294967295"/>
          </p:nvPr>
        </p:nvSpPr>
        <p:spPr>
          <a:xfrm>
            <a:off x="755650" y="836613"/>
            <a:ext cx="7848600" cy="641350"/>
          </a:xfrm>
          <a:prstGeom prst="rect">
            <a:avLst/>
          </a:prstGeom>
          <a:noFill/>
          <a:ln>
            <a:noFill/>
            <a:miter lim="800000"/>
          </a:ln>
          <a:effectLst/>
        </p:spPr>
        <p:txBody>
          <a:bodyPr>
            <a:spAutoFit/>
          </a:bodyPr>
          <a:lstStyle>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stStyle>
          <a:p>
            <a:pPr lvl="0" algn="just">
              <a:buFontTx/>
            </a:pPr>
            <a:r>
              <a:rPr kumimoji="1" lang="zh-CN" altLang="en-US" b="1">
                <a:solidFill>
                  <a:srgbClr val="000000"/>
                </a:solidFill>
                <a:latin typeface="宋体" panose="02010600030101010101" pitchFamily="2" charset="-122"/>
                <a:ea typeface="宋体" panose="02010600030101010101" pitchFamily="2" charset="-122"/>
              </a:rPr>
              <a:t>第三节 接触网的设计单位负载的计算</a:t>
            </a:r>
            <a:endParaRPr kumimoji="1" lang="en-US" altLang="zh-CN" b="1">
              <a:solidFill>
                <a:srgbClr val="000000"/>
              </a:solidFill>
              <a:latin typeface="宋体" panose="02010600030101010101" pitchFamily="2" charset="-122"/>
              <a:ea typeface="宋体" panose="02010600030101010101" pitchFamily="2" charset="-122"/>
            </a:endParaRPr>
          </a:p>
        </p:txBody>
      </p:sp>
      <p:sp>
        <p:nvSpPr>
          <p:cNvPr id="115795" name="Rectangle 53">
            <a:hlinkClick r:id="rId2" action="ppaction://hlinksldjump?num=10"/>
          </p:cNvPr>
          <p:cNvSpPr/>
          <p:nvPr/>
        </p:nvSpPr>
        <p:spPr bwMode="white">
          <a:xfrm>
            <a:off x="7740650" y="5876925"/>
            <a:ext cx="1008063" cy="563563"/>
          </a:xfrm>
          <a:prstGeom prst="rect">
            <a:avLst/>
          </a:prstGeom>
          <a:noFill/>
          <a:ln>
            <a:noFill/>
            <a:miter lim="800000"/>
          </a:ln>
        </p:spPr>
        <p:txBody>
          <a:bodyPr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0" lang="en-US" altLang="en-US" sz="3600" b="0" i="0" u="none" baseline="0">
                <a:solidFill>
                  <a:schemeClr val="tx2"/>
                </a:solidFill>
                <a:effectLst/>
                <a:latin typeface="Arial" pitchFamily="34" charset="0"/>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defRPr>
            </a:lvl5pPr>
          </a:lstStyle>
          <a:p>
            <a:pPr lvl="0"/>
            <a:r>
              <a:rPr lang="en-US" altLang="zh-CN" sz="2400" b="1">
                <a:solidFill>
                  <a:srgbClr val="000000"/>
                </a:solidFill>
                <a:ea typeface="宋体" panose="02010600030101010101" pitchFamily="2" charset="-122"/>
              </a:rPr>
              <a:t>back</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115784"/>
                                        </p:tgtEl>
                                        <p:attrNameLst>
                                          <p:attrName>style.visibility</p:attrName>
                                        </p:attrNameLst>
                                      </p:cBhvr>
                                      <p:to>
                                        <p:strVal val="visible"/>
                                      </p:to>
                                    </p:set>
                                    <p:animEffect transition="in" filter="wipe(up)">
                                      <p:cBhvr>
                                        <p:cTn id="7" dur="500"/>
                                        <p:tgtEl>
                                          <p:spTgt spid="115784"/>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115786"/>
                                        </p:tgtEl>
                                        <p:attrNameLst>
                                          <p:attrName>style.visibility</p:attrName>
                                        </p:attrNameLst>
                                      </p:cBhvr>
                                      <p:to>
                                        <p:strVal val="visible"/>
                                      </p:to>
                                    </p:set>
                                    <p:animEffect transition="in" filter="blinds(horizontal)">
                                      <p:cBhvr>
                                        <p:cTn id="11" dur="500"/>
                                        <p:tgtEl>
                                          <p:spTgt spid="11578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2" dur="500" fill="hold" nodeType="clickEffect">
                                  <p:stCondLst>
                                    <p:cond delay="0"/>
                                  </p:stCondLst>
                                  <p:childTnLst>
                                    <p:set>
                                      <p:cBhvr>
                                        <p:cTn id="15" dur="1" fill="hold">
                                          <p:stCondLst>
                                            <p:cond delay="0"/>
                                          </p:stCondLst>
                                        </p:cTn>
                                        <p:tgtEl>
                                          <p:spTgt spid="115719"/>
                                        </p:tgtEl>
                                        <p:attrNameLst>
                                          <p:attrName>style.visibility</p:attrName>
                                        </p:attrNameLst>
                                      </p:cBhvr>
                                      <p:to>
                                        <p:strVal val="visible"/>
                                      </p:to>
                                    </p:set>
                                    <p:anim calcmode="lin" valueType="num">
                                      <p:cBhvr additive="base">
                                        <p:cTn id="16" dur="500" fill="hold"/>
                                        <p:tgtEl>
                                          <p:spTgt spid="115719"/>
                                        </p:tgtEl>
                                        <p:attrNameLst>
                                          <p:attrName>ppt_x</p:attrName>
                                        </p:attrNameLst>
                                      </p:cBhvr>
                                      <p:tavLst>
                                        <p:tav tm="0">
                                          <p:val>
                                            <p:strVal val="1+#ppt_w/2"/>
                                          </p:val>
                                        </p:tav>
                                        <p:tav tm="100000">
                                          <p:val>
                                            <p:strVal val="#ppt_x"/>
                                          </p:val>
                                        </p:tav>
                                      </p:tavLst>
                                    </p:anim>
                                    <p:anim calcmode="lin" valueType="num">
                                      <p:cBhvr additive="base">
                                        <p:cTn id="17" dur="500" fill="hold"/>
                                        <p:tgtEl>
                                          <p:spTgt spid="115719"/>
                                        </p:tgtEl>
                                        <p:attrNameLst>
                                          <p:attrName>ppt_y</p:attrName>
                                        </p:attrNameLst>
                                      </p:cBhvr>
                                      <p:tavLst>
                                        <p:tav tm="0">
                                          <p:val>
                                            <p:strVal val="#ppt_y"/>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15787"/>
                                        </p:tgtEl>
                                        <p:attrNameLst>
                                          <p:attrName>style.visibility</p:attrName>
                                        </p:attrNameLst>
                                      </p:cBhvr>
                                      <p:to>
                                        <p:strVal val="visible"/>
                                      </p:to>
                                    </p:set>
                                    <p:animEffect transition="in" filter="blinds(horizontal)">
                                      <p:cBhvr>
                                        <p:cTn id="22" dur="500"/>
                                        <p:tgtEl>
                                          <p:spTgt spid="115787"/>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 presetClass="entr" presetSubtype="8" dur="500" fill="hold" nodeType="clickEffect">
                                  <p:stCondLst>
                                    <p:cond delay="0"/>
                                  </p:stCondLst>
                                  <p:childTnLst>
                                    <p:set>
                                      <p:cBhvr>
                                        <p:cTn id="26" dur="1" fill="hold">
                                          <p:stCondLst>
                                            <p:cond delay="0"/>
                                          </p:stCondLst>
                                        </p:cTn>
                                        <p:tgtEl>
                                          <p:spTgt spid="115717"/>
                                        </p:tgtEl>
                                        <p:attrNameLst>
                                          <p:attrName>style.visibility</p:attrName>
                                        </p:attrNameLst>
                                      </p:cBhvr>
                                      <p:to>
                                        <p:strVal val="visible"/>
                                      </p:to>
                                    </p:set>
                                    <p:anim calcmode="lin" valueType="num">
                                      <p:cBhvr additive="base">
                                        <p:cTn id="27" dur="500" fill="hold"/>
                                        <p:tgtEl>
                                          <p:spTgt spid="115717"/>
                                        </p:tgtEl>
                                        <p:attrNameLst>
                                          <p:attrName>ppt_x</p:attrName>
                                        </p:attrNameLst>
                                      </p:cBhvr>
                                      <p:tavLst>
                                        <p:tav tm="0">
                                          <p:val>
                                            <p:strVal val="0-#ppt_w/2"/>
                                          </p:val>
                                        </p:tav>
                                        <p:tav tm="100000">
                                          <p:val>
                                            <p:strVal val="#ppt_x"/>
                                          </p:val>
                                        </p:tav>
                                      </p:tavLst>
                                    </p:anim>
                                    <p:anim calcmode="lin" valueType="num">
                                      <p:cBhvr additive="base">
                                        <p:cTn id="28" dur="500" fill="hold"/>
                                        <p:tgtEl>
                                          <p:spTgt spid="115717"/>
                                        </p:tgtEl>
                                        <p:attrNameLst>
                                          <p:attrName>ppt_y</p:attrName>
                                        </p:attrNameLst>
                                      </p:cBhvr>
                                      <p:tavLst>
                                        <p:tav tm="0">
                                          <p:val>
                                            <p:strVal val="#ppt_y"/>
                                          </p:val>
                                        </p:tav>
                                        <p:tav tm="100000">
                                          <p:val>
                                            <p:strVal val="#ppt_y"/>
                                          </p:val>
                                        </p:tav>
                                      </p:tavLst>
                                    </p:anim>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3" presetClass="entr" presetSubtype="10" dur="500" fill="hold" nodeType="clickEffect">
                                  <p:stCondLst>
                                    <p:cond delay="0"/>
                                  </p:stCondLst>
                                  <p:childTnLst>
                                    <p:set>
                                      <p:cBhvr>
                                        <p:cTn id="32" dur="1" fill="hold">
                                          <p:stCondLst>
                                            <p:cond delay="0"/>
                                          </p:stCondLst>
                                        </p:cTn>
                                        <p:tgtEl>
                                          <p:spTgt spid="115792"/>
                                        </p:tgtEl>
                                        <p:attrNameLst>
                                          <p:attrName>style.visibility</p:attrName>
                                        </p:attrNameLst>
                                      </p:cBhvr>
                                      <p:to>
                                        <p:strVal val="visible"/>
                                      </p:to>
                                    </p:set>
                                    <p:animEffect transition="in" filter="blinds(horizontal)">
                                      <p:cBhvr>
                                        <p:cTn id="33" dur="500"/>
                                        <p:tgtEl>
                                          <p:spTgt spid="115792"/>
                                        </p:tgtEl>
                                      </p:cBhvr>
                                    </p:animEffect>
                                  </p:childTnLst>
                                </p:cTn>
                              </p:par>
                            </p:childTnLst>
                          </p:cTn>
                        </p:par>
                      </p:childTnLst>
                    </p:cTn>
                  </p:par>
                  <p:par>
                    <p:cTn id="34" fill="hold" nodeType="clickPar">
                      <p:stCondLst>
                        <p:cond delay="indefinite"/>
                        <p:cond evt="onBegin" delay="0">
                          <p:tn val="33"/>
                        </p:cond>
                      </p:stCondLst>
                      <p:childTnLst>
                        <p:par>
                          <p:cTn id="35" fill="hold">
                            <p:stCondLst>
                              <p:cond delay="0"/>
                            </p:stCondLst>
                            <p:childTnLst>
                              <p:par>
                                <p:cTn id="36" presetID="2" presetClass="entr" presetSubtype="3" dur="500" fill="hold" nodeType="clickEffect">
                                  <p:stCondLst>
                                    <p:cond delay="0"/>
                                  </p:stCondLst>
                                  <p:childTnLst>
                                    <p:set>
                                      <p:cBhvr>
                                        <p:cTn id="37" dur="1" fill="hold">
                                          <p:stCondLst>
                                            <p:cond delay="0"/>
                                          </p:stCondLst>
                                        </p:cTn>
                                        <p:tgtEl>
                                          <p:spTgt spid="115718"/>
                                        </p:tgtEl>
                                        <p:attrNameLst>
                                          <p:attrName>style.visibility</p:attrName>
                                        </p:attrNameLst>
                                      </p:cBhvr>
                                      <p:to>
                                        <p:strVal val="visible"/>
                                      </p:to>
                                    </p:set>
                                    <p:anim calcmode="lin" valueType="num">
                                      <p:cBhvr additive="base">
                                        <p:cTn id="38" dur="500" fill="hold"/>
                                        <p:tgtEl>
                                          <p:spTgt spid="115718"/>
                                        </p:tgtEl>
                                        <p:attrNameLst>
                                          <p:attrName>ppt_x</p:attrName>
                                        </p:attrNameLst>
                                      </p:cBhvr>
                                      <p:tavLst>
                                        <p:tav tm="0">
                                          <p:val>
                                            <p:strVal val="1+#ppt_w/2"/>
                                          </p:val>
                                        </p:tav>
                                        <p:tav tm="100000">
                                          <p:val>
                                            <p:strVal val="#ppt_x"/>
                                          </p:val>
                                        </p:tav>
                                      </p:tavLst>
                                    </p:anim>
                                    <p:anim calcmode="lin" valueType="num">
                                      <p:cBhvr additive="base">
                                        <p:cTn id="39" dur="500" fill="hold"/>
                                        <p:tgtEl>
                                          <p:spTgt spid="115718"/>
                                        </p:tgtEl>
                                        <p:attrNameLst>
                                          <p:attrName>ppt_y</p:attrName>
                                        </p:attrNameLst>
                                      </p:cBhvr>
                                      <p:tavLst>
                                        <p:tav tm="0">
                                          <p:val>
                                            <p:strVal val="0-#ppt_h/2"/>
                                          </p:val>
                                        </p:tav>
                                        <p:tav tm="100000">
                                          <p:val>
                                            <p:strVal val="#ppt_y"/>
                                          </p:val>
                                        </p:tav>
                                      </p:tavLst>
                                    </p:anim>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3" presetClass="entr" presetSubtype="10" dur="500" fill="hold" nodeType="clickEffect">
                                  <p:stCondLst>
                                    <p:cond delay="0"/>
                                  </p:stCondLst>
                                  <p:childTnLst>
                                    <p:set>
                                      <p:cBhvr>
                                        <p:cTn id="43" dur="1" fill="hold">
                                          <p:stCondLst>
                                            <p:cond delay="0"/>
                                          </p:stCondLst>
                                        </p:cTn>
                                        <p:tgtEl>
                                          <p:spTgt spid="115793"/>
                                        </p:tgtEl>
                                        <p:attrNameLst>
                                          <p:attrName>style.visibility</p:attrName>
                                        </p:attrNameLst>
                                      </p:cBhvr>
                                      <p:to>
                                        <p:strVal val="visible"/>
                                      </p:to>
                                    </p:set>
                                    <p:animEffect transition="in" filter="blinds(horizontal)">
                                      <p:cBhvr>
                                        <p:cTn id="44" dur="500"/>
                                        <p:tgtEl>
                                          <p:spTgt spid="115793"/>
                                        </p:tgtEl>
                                      </p:cBhvr>
                                    </p:animEffec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2" presetClass="entr" presetSubtype="9" dur="500" fill="hold" nodeType="clickEffect">
                                  <p:stCondLst>
                                    <p:cond delay="0"/>
                                  </p:stCondLst>
                                  <p:childTnLst>
                                    <p:set>
                                      <p:cBhvr>
                                        <p:cTn id="48" dur="1" fill="hold">
                                          <p:stCondLst>
                                            <p:cond delay="0"/>
                                          </p:stCondLst>
                                        </p:cTn>
                                        <p:tgtEl>
                                          <p:spTgt spid="115720"/>
                                        </p:tgtEl>
                                        <p:attrNameLst>
                                          <p:attrName>style.visibility</p:attrName>
                                        </p:attrNameLst>
                                      </p:cBhvr>
                                      <p:to>
                                        <p:strVal val="visible"/>
                                      </p:to>
                                    </p:set>
                                    <p:anim calcmode="lin" valueType="num">
                                      <p:cBhvr additive="base">
                                        <p:cTn id="49" dur="500" fill="hold"/>
                                        <p:tgtEl>
                                          <p:spTgt spid="115720"/>
                                        </p:tgtEl>
                                        <p:attrNameLst>
                                          <p:attrName>ppt_x</p:attrName>
                                        </p:attrNameLst>
                                      </p:cBhvr>
                                      <p:tavLst>
                                        <p:tav tm="0">
                                          <p:val>
                                            <p:strVal val="0-#ppt_w/2"/>
                                          </p:val>
                                        </p:tav>
                                        <p:tav tm="100000">
                                          <p:val>
                                            <p:strVal val="#ppt_x"/>
                                          </p:val>
                                        </p:tav>
                                      </p:tavLst>
                                    </p:anim>
                                    <p:anim calcmode="lin" valueType="num">
                                      <p:cBhvr additive="base">
                                        <p:cTn id="50" dur="500" fill="hold"/>
                                        <p:tgtEl>
                                          <p:spTgt spid="115720"/>
                                        </p:tgtEl>
                                        <p:attrNameLst>
                                          <p:attrName>ppt_y</p:attrName>
                                        </p:attrNameLst>
                                      </p:cBhvr>
                                      <p:tavLst>
                                        <p:tav tm="0">
                                          <p:val>
                                            <p:strVal val="0-#ppt_h/2"/>
                                          </p:val>
                                        </p:tav>
                                        <p:tav tm="100000">
                                          <p:val>
                                            <p:strVal val="#ppt_y"/>
                                          </p:val>
                                        </p:tav>
                                      </p:tavLst>
                                    </p:anim>
                                  </p:childTnLst>
                                </p:cTn>
                              </p:par>
                            </p:childTnLst>
                          </p:cTn>
                        </p:par>
                      </p:childTnLst>
                    </p:cTn>
                  </p:par>
                  <p:par>
                    <p:cTn id="51" fill="hold" nodeType="clickPar">
                      <p:stCondLst>
                        <p:cond delay="indefinite"/>
                        <p:cond evt="onBegin" delay="0">
                          <p:tn val="50"/>
                        </p:cond>
                      </p:stCondLst>
                      <p:childTnLst>
                        <p:par>
                          <p:cTn id="52" fill="hold">
                            <p:stCondLst>
                              <p:cond delay="0"/>
                            </p:stCondLst>
                            <p:childTnLst>
                              <p:par>
                                <p:cTn id="53" presetID="3" presetClass="entr" presetSubtype="10" dur="500" fill="hold" nodeType="clickEffect">
                                  <p:stCondLst>
                                    <p:cond delay="0"/>
                                  </p:stCondLst>
                                  <p:childTnLst>
                                    <p:set>
                                      <p:cBhvr>
                                        <p:cTn id="54" dur="1" fill="hold">
                                          <p:stCondLst>
                                            <p:cond delay="0"/>
                                          </p:stCondLst>
                                        </p:cTn>
                                        <p:tgtEl>
                                          <p:spTgt spid="115794"/>
                                        </p:tgtEl>
                                        <p:attrNameLst>
                                          <p:attrName>style.visibility</p:attrName>
                                        </p:attrNameLst>
                                      </p:cBhvr>
                                      <p:to>
                                        <p:strVal val="visible"/>
                                      </p:to>
                                    </p:set>
                                    <p:animEffect transition="in" filter="blinds(horizontal)">
                                      <p:cBhvr>
                                        <p:cTn id="55" dur="500"/>
                                        <p:tgtEl>
                                          <p:spTgt spid="115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8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https://d.book118.com/798122043111006032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应用摸板">
  <a:themeElements>
    <a:clrScheme name="应用摸板 1">
      <a:dk1>
        <a:srgbClr val="333333"/>
      </a:dk1>
      <a:lt1>
        <a:srgbClr val="FFFFFF"/>
      </a:lt1>
      <a:dk2>
        <a:srgbClr val="FFFFFF"/>
      </a:dk2>
      <a:lt2>
        <a:srgbClr val="B2B2B2"/>
      </a:lt2>
      <a:accent1>
        <a:srgbClr val="202AAE"/>
      </a:accent1>
      <a:accent2>
        <a:srgbClr val="CC5D36"/>
      </a:accent2>
      <a:accent3>
        <a:srgbClr val="9BBB59"/>
      </a:accent3>
      <a:accent4>
        <a:srgbClr val="8064A2"/>
      </a:accent4>
      <a:accent5>
        <a:srgbClr val="4BACC6"/>
      </a:accent5>
      <a:accent6>
        <a:srgbClr val="F79646"/>
      </a:accent6>
      <a:hlink>
        <a:srgbClr val="1F7CD1"/>
      </a:hlink>
      <a:folHlink>
        <a:srgbClr val="6544CE"/>
      </a:folHlink>
    </a:clrScheme>
    <a:fontScheme name="应用摸板">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应用摸板 1">
        <a:dk1>
          <a:srgbClr val="333333"/>
        </a:dk1>
        <a:lt1>
          <a:srgbClr val="FFFFFF"/>
        </a:lt1>
        <a:dk2>
          <a:srgbClr val="FFFFFF"/>
        </a:dk2>
        <a:lt2>
          <a:srgbClr val="B2B2B2"/>
        </a:lt2>
        <a:accent1>
          <a:srgbClr val="202AAE"/>
        </a:accent1>
        <a:accent2>
          <a:srgbClr val="CC5D36"/>
        </a:accent2>
        <a:accent3>
          <a:srgbClr val="9BBB59"/>
        </a:accent3>
        <a:accent4>
          <a:srgbClr val="8064A2"/>
        </a:accent4>
        <a:accent5>
          <a:srgbClr val="4BACC6"/>
        </a:accent5>
        <a:accent6>
          <a:srgbClr val="F79646"/>
        </a:accent6>
        <a:hlink>
          <a:srgbClr val="1F7CD1"/>
        </a:hlink>
        <a:folHlink>
          <a:srgbClr val="6544CE"/>
        </a:folHlink>
      </a:clrScheme>
      <a:clrMap bg1="lt1" tx1="dk1" bg2="lt2" tx2="dk2" accent1="accent1" accent2="accent2" accent3="accent3" accent4="accent4" accent5="accent5" accent6="accent6" hlink="hlink" folHlink="folHlink"/>
    </a:extraClrScheme>
    <a:extraClrScheme>
      <a:clrScheme name="应用摸板 2">
        <a:dk1>
          <a:srgbClr val="333333"/>
        </a:dk1>
        <a:lt1>
          <a:srgbClr val="FFFFFF"/>
        </a:lt1>
        <a:dk2>
          <a:srgbClr val="B2B2B2"/>
        </a:dk2>
        <a:lt2>
          <a:srgbClr val="FFFFFF"/>
        </a:lt2>
        <a:accent1>
          <a:srgbClr val="2C8EC4"/>
        </a:accent1>
        <a:accent2>
          <a:srgbClr val="CFBE6B"/>
        </a:accent2>
        <a:accent3>
          <a:srgbClr val="9BBB59"/>
        </a:accent3>
        <a:accent4>
          <a:srgbClr val="8064A2"/>
        </a:accent4>
        <a:accent5>
          <a:srgbClr val="4BACC6"/>
        </a:accent5>
        <a:accent6>
          <a:srgbClr val="F79646"/>
        </a:accent6>
        <a:hlink>
          <a:srgbClr val="7047D7"/>
        </a:hlink>
        <a:folHlink>
          <a:srgbClr val="185A9C"/>
        </a:folHlink>
      </a:clrScheme>
      <a:clrMap bg1="lt2" tx1="dk1" bg2="dk2" tx2="lt1" accent1="accent1" accent2="accent2" accent3="accent3" accent4="accent4" accent5="accent5" accent6="accent6" hlink="hlink" folHlink="folHlink"/>
    </a:extraClrScheme>
    <a:extraClrScheme>
      <a:clrScheme name="应用摸板 3">
        <a:dk1>
          <a:srgbClr val="4D4D4D"/>
        </a:dk1>
        <a:lt1>
          <a:srgbClr val="FFFFFF"/>
        </a:lt1>
        <a:dk2>
          <a:srgbClr val="B2B2B2"/>
        </a:dk2>
        <a:lt2>
          <a:srgbClr val="FFFFFF"/>
        </a:lt2>
        <a:accent1>
          <a:srgbClr val="058089"/>
        </a:accent1>
        <a:accent2>
          <a:srgbClr val="99CC00"/>
        </a:accent2>
        <a:accent3>
          <a:srgbClr val="9BBB59"/>
        </a:accent3>
        <a:accent4>
          <a:srgbClr val="8064A2"/>
        </a:accent4>
        <a:accent5>
          <a:srgbClr val="4BACC6"/>
        </a:accent5>
        <a:accent6>
          <a:srgbClr val="F79646"/>
        </a:accent6>
        <a:hlink>
          <a:srgbClr val="2CA9D0"/>
        </a:hlink>
        <a:folHlink>
          <a:srgbClr val="4841D9"/>
        </a:folHlink>
      </a:clrScheme>
      <a:clrMap bg1="lt2" tx1="dk1" bg2="dk2" tx2="lt1"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Wingdings</vt:lpstr>
      <vt:lpstr>Verdana</vt:lpstr>
      <vt:lpstr>Times New Roman</vt:lpstr>
      <vt:lpstr>华文楷体</vt:lpstr>
      <vt:lpstr>宋体</vt:lpstr>
      <vt:lpstr>楷体_GB2312</vt:lpstr>
      <vt:lpstr>黑体</vt:lpstr>
      <vt:lpstr>Office Theme</vt:lpstr>
      <vt:lpstr>PowerPoint Presentation</vt:lpstr>
      <vt:lpstr>第一章  接触网负载计算</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第三节  接触网的设计单位负载的计算</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第三节 接触网的设计单位负载的计算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2024-09-10T08:22:43.626</cp:lastPrinted>
  <dcterms:created xsi:type="dcterms:W3CDTF">2024-09-10T00:22:43Z</dcterms:created>
  <dcterms:modified xsi:type="dcterms:W3CDTF">2024-09-10T00:22:45Z</dcterms:modified>
</cp:coreProperties>
</file>