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3D8F76E-4BE1-429F-9D6A-C21AE669150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5EB678-8054-4D97-8F9E-C041D18586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9D52FD-842F-471D-A2F8-973C161511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66DDDA-1E56-438E-9053-A70552E8CD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436D59-A61A-4A72-A7DC-7BC53E4AF4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49DDFB-4DE4-4054-A167-4D3A40A8B8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435473-CBA0-4EB0-9AF4-2C90966CF7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461256-5280-4757-B2B3-B2A123ECEB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012AC4-132E-4D4E-80E0-04C3F1CB2D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785B79-D501-408C-B29F-AA96F40D27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E43AEB-466A-41A6-B566-D0C87F7776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378096-867B-4747-A2D0-42D117AFF7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4DBDC21-B1E4-4984-8B34-915A49B85CD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329CD04-BB7E-4CE9-9DC5-C7776804182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020022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销售团队自信与自我激励训练</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介绍销售团队自信与自我激励训练</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建立销售团队自信的培训方案</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销售团队自我激励的实践技巧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销售团队成员的自信与自我激励</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销售团队自信与自我激励的评估与调整</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介绍销售团队自信与自我激励训练</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什么是销售团队自信与自我激励训练</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销售团队自信与自我激励训练是帮助团队成员建立自信和激励自己的训练。自信是成功的基石，自我激励是持续进步的动力。训练旨在提高团队整体素质，激发潜能，达到更好的销售业绩。</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销售团队的特点</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团队合作是实现共同目标的重要保障，促进团队成员之间的协作与信任。</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团队合作的必要性</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销售工作压力大，市场竞争激烈，需要团队成员具备坚韧不拔的意志和自我调节的能力。</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销售团队的挑战</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自信能增强团队成员的执行力和抗压能力，自我激励可以激发个人潜能，提高团队工作效率。</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自信和自我激励的作用</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内部激励机制</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建立奖励制度和晋升机制，激励团队成员认真工作，不断提升自我。</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外界认可和奖励的重要性</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来自领导和客户的认可可以增强团队成员的自信心，激励其更加努力工作。</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销售团队自信的来源</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成功案例的积累</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通过不断积累成功经验，团队成员可以增强自信心，提升工作积极性。</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自我激励的方法</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明确目标并制定可行的计划，持续追踪和调整目标实现进度。</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目标设定与追踪</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面对紧急情况要保持冷静，调动内部资源和能力，迅速有效地解决问题。</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紧急情况下的自我激励技巧</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培养积极乐观的心态，看到困难中的机会，坚定信念达成目标。</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积极心态培养</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销售团队自信与自我激励训练</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销售团队自信与自我激励训练是提升团队整体执行力和业绩的重要途径。通过不断训练，团队成员可以建立自信心，激励自己克服困难，达成销售目标。</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建立销售团队自信的培训方案</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设定明确的目标</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建立销售团队自信的培训方案中，设定明确的目标至关重要。短期目标与长期目标的明确设定可以帮助团队成员更好地了解自己的目标方向，目标的量化和可衡量性可以让团队更容易评估和调整自己的表现。同时，目标达成的重要性也需要被强调，以激励团队成员不断努力。</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提供有效的资源支持</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提供全面的学习资源</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培训课程和资料</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为团队成员提供方向</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战略指导和支持</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通过实践提升团队技能</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实战演练和模拟训练</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建立积极的团队文化</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促进团队合作和共识</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鼓励开放沟通</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激励团队成员表现优秀</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奖励和认可制度</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激发团队凝聚力和积极性</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团队合作与激励机制</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培养团队的领导能力</a:t>
            </a:r>
            <a:endParaRPr lang="en-US" sz="3600" b="0" strike="noStrike" spc="-1">
              <a:solidFill>
                <a:schemeClr val="dk1"/>
              </a:solidFill>
              <a:latin typeface="Arial"/>
            </a:endParaRPr>
          </a:p>
        </p:txBody>
      </p:sp>
      <p:sp>
        <p:nvSpPr>
          <p:cNvPr id="14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成为团队的引领者</a:t>
            </a:r>
            <a:endParaRPr lang="en-US" sz="1500" b="0" strike="noStrike" spc="-1">
              <a:solidFill>
                <a:srgbClr val="000000"/>
              </a:solidFill>
              <a:latin typeface="Arial"/>
            </a:endParaRPr>
          </a:p>
        </p:txBody>
      </p:sp>
      <p:sp>
        <p:nvSpPr>
          <p:cNvPr id="14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领导者的榜样作用</a:t>
            </a:r>
            <a:endParaRPr lang="en-US" sz="2200" b="0" strike="noStrike" spc="-1">
              <a:solidFill>
                <a:srgbClr val="000000"/>
              </a:solidFill>
              <a:latin typeface="Arial"/>
            </a:endParaRPr>
          </a:p>
        </p:txBody>
      </p:sp>
      <p:sp>
        <p:nvSpPr>
          <p:cNvPr id="14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挖掘潜在的领导人才</a:t>
            </a:r>
            <a:endParaRPr lang="en-US" sz="1500" b="0" strike="noStrike" spc="-1">
              <a:solidFill>
                <a:srgbClr val="000000"/>
              </a:solidFill>
              <a:latin typeface="Arial"/>
            </a:endParaRPr>
          </a:p>
        </p:txBody>
      </p:sp>
      <p:sp>
        <p:nvSpPr>
          <p:cNvPr id="14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基层员工的领导潜力</a:t>
            </a:r>
            <a:endParaRPr lang="en-US" sz="2200" b="0" strike="noStrike" spc="-1">
              <a:solidFill>
                <a:srgbClr val="000000"/>
              </a:solidFill>
              <a:latin typeface="Arial"/>
            </a:endParaRPr>
          </a:p>
        </p:txBody>
      </p:sp>
      <p:sp>
        <p:nvSpPr>
          <p:cNvPr id="14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推动团队朝着共同目标前进</a:t>
            </a:r>
            <a:endParaRPr lang="en-US" sz="1500" b="0" strike="noStrike" spc="-1">
              <a:solidFill>
                <a:srgbClr val="000000"/>
              </a:solidFill>
              <a:latin typeface="Arial"/>
            </a:endParaRPr>
          </a:p>
        </p:txBody>
      </p:sp>
      <p:sp>
        <p:nvSpPr>
          <p:cNvPr id="14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建立团队共同目标的能力</a:t>
            </a:r>
            <a:endParaRPr lang="en-US" sz="2200" b="0" strike="noStrike" spc="-1">
              <a:solidFill>
                <a:srgbClr val="000000"/>
              </a:solidFill>
              <a:latin typeface="Arial"/>
            </a:endParaRPr>
          </a:p>
        </p:txBody>
      </p:sp>
      <p:sp>
        <p:nvSpPr>
          <p:cNvPr id="15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销售团队自信与自我激励训练</a:t>
            </a:r>
            <a:endParaRPr lang="en-US" sz="3600" b="0" strike="noStrike" spc="-1">
              <a:solidFill>
                <a:schemeClr val="dk1"/>
              </a:solidFill>
              <a:latin typeface="Arial"/>
            </a:endParaRPr>
          </a:p>
        </p:txBody>
      </p:sp>
      <p:sp>
        <p:nvSpPr>
          <p:cNvPr id="15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明确目标方向，衡量表现</a:t>
            </a:r>
            <a:endParaRPr lang="en-US" sz="2000" b="0" strike="noStrike" spc="-1">
              <a:solidFill>
                <a:srgbClr val="000000"/>
              </a:solidFill>
              <a:latin typeface="Arial"/>
            </a:endParaRPr>
          </a:p>
        </p:txBody>
      </p:sp>
      <p:sp>
        <p:nvSpPr>
          <p:cNvPr id="15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设定明确的目标</a:t>
            </a:r>
            <a:endParaRPr lang="en-US" sz="3000" b="0" strike="noStrike" spc="-1">
              <a:solidFill>
                <a:srgbClr val="000000"/>
              </a:solidFill>
              <a:latin typeface="Arial"/>
            </a:endParaRPr>
          </a:p>
        </p:txBody>
      </p:sp>
      <p:sp>
        <p:nvSpPr>
          <p:cNvPr id="15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鼓励团队合作和奖励制度</a:t>
            </a:r>
            <a:endParaRPr lang="en-US" sz="2000" b="0" strike="noStrike" spc="-1">
              <a:solidFill>
                <a:srgbClr val="000000"/>
              </a:solidFill>
              <a:latin typeface="Arial"/>
            </a:endParaRPr>
          </a:p>
        </p:txBody>
      </p:sp>
      <p:sp>
        <p:nvSpPr>
          <p:cNvPr id="15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建立积极的团队文化</a:t>
            </a:r>
            <a:endParaRPr lang="en-US" sz="3000" b="0" strike="noStrike" spc="-1">
              <a:solidFill>
                <a:srgbClr val="000000"/>
              </a:solidFill>
              <a:latin typeface="Arial"/>
            </a:endParaRPr>
          </a:p>
        </p:txBody>
      </p:sp>
      <p:sp>
        <p:nvSpPr>
          <p:cNvPr id="15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提供培训课程和实战训练</a:t>
            </a:r>
            <a:endParaRPr lang="en-US" sz="2000" b="0" strike="noStrike" spc="-1">
              <a:solidFill>
                <a:srgbClr val="000000"/>
              </a:solidFill>
              <a:latin typeface="Arial"/>
            </a:endParaRPr>
          </a:p>
        </p:txBody>
      </p:sp>
      <p:sp>
        <p:nvSpPr>
          <p:cNvPr id="16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提供有效的资源支持</a:t>
            </a:r>
            <a:endParaRPr lang="en-US" sz="3000" b="0" strike="noStrike" spc="-1">
              <a:solidFill>
                <a:srgbClr val="000000"/>
              </a:solidFill>
              <a:latin typeface="Arial"/>
            </a:endParaRPr>
          </a:p>
        </p:txBody>
      </p:sp>
      <p:sp>
        <p:nvSpPr>
          <p:cNvPr id="16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方案</a:t>
            </a:r>
            <a:r>
              <a:rPr lang="en-US" sz="2200" b="1" strike="noStrike" spc="-1">
                <a:solidFill>
                  <a:schemeClr val="dk1"/>
                </a:solidFill>
                <a:latin typeface="微软雅黑"/>
                <a:ea typeface="微软雅黑"/>
              </a:rPr>
              <a:t>B</a:t>
            </a:r>
            <a:endParaRPr lang="en-US" sz="2200" b="0" strike="noStrike" spc="-1">
              <a:solidFill>
                <a:srgbClr val="000000"/>
              </a:solidFill>
              <a:latin typeface="Arial"/>
            </a:endParaRPr>
          </a:p>
        </p:txBody>
      </p:sp>
      <p:sp>
        <p:nvSpPr>
          <p:cNvPr id="16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领导能力培养突出</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奖励认可机制完善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实战训练丰富</a:t>
            </a:r>
            <a:endParaRPr lang="en-US" sz="1500" b="0" strike="noStrike" spc="-1">
              <a:solidFill>
                <a:srgbClr val="000000"/>
              </a:solidFill>
              <a:latin typeface="Arial"/>
            </a:endParaRPr>
          </a:p>
        </p:txBody>
      </p:sp>
      <p:sp>
        <p:nvSpPr>
          <p:cNvPr id="16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方案</a:t>
            </a:r>
            <a:r>
              <a:rPr lang="en-US" sz="2200" b="1" strike="noStrike" spc="-1">
                <a:solidFill>
                  <a:schemeClr val="dk1"/>
                </a:solidFill>
                <a:latin typeface="微软雅黑"/>
                <a:ea typeface="微软雅黑"/>
              </a:rPr>
              <a:t>C</a:t>
            </a:r>
            <a:endParaRPr lang="en-US" sz="2200" b="0" strike="noStrike" spc="-1">
              <a:solidFill>
                <a:srgbClr val="000000"/>
              </a:solidFill>
              <a:latin typeface="Arial"/>
            </a:endParaRPr>
          </a:p>
        </p:txBody>
      </p:sp>
      <p:sp>
        <p:nvSpPr>
          <p:cNvPr id="16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沟通协作能力提升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目标量化有挑战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领导潜力挖掘</a:t>
            </a:r>
            <a:endParaRPr lang="en-US" sz="1500" b="0" strike="noStrike" spc="-1">
              <a:solidFill>
                <a:srgbClr val="000000"/>
              </a:solidFill>
              <a:latin typeface="Arial"/>
            </a:endParaRPr>
          </a:p>
        </p:txBody>
      </p:sp>
      <p:sp>
        <p:nvSpPr>
          <p:cNvPr id="16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方案</a:t>
            </a:r>
            <a:r>
              <a:rPr lang="en-US" sz="2200" b="1" strike="noStrike" spc="-1">
                <a:solidFill>
                  <a:schemeClr val="dk1"/>
                </a:solidFill>
                <a:latin typeface="微软雅黑"/>
                <a:ea typeface="微软雅黑"/>
              </a:rPr>
              <a:t>D</a:t>
            </a:r>
            <a:endParaRPr lang="en-US" sz="2200" b="0" strike="noStrike" spc="-1">
              <a:solidFill>
                <a:srgbClr val="000000"/>
              </a:solidFill>
              <a:latin typeface="Arial"/>
            </a:endParaRPr>
          </a:p>
        </p:txBody>
      </p:sp>
      <p:sp>
        <p:nvSpPr>
          <p:cNvPr id="17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资源支持全面</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战略指导明确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奖励制度创新</a:t>
            </a:r>
            <a:endParaRPr lang="en-US" sz="1500" b="0" strike="noStrike" spc="-1">
              <a:solidFill>
                <a:srgbClr val="000000"/>
              </a:solidFill>
              <a:latin typeface="Arial"/>
            </a:endParaRPr>
          </a:p>
        </p:txBody>
      </p:sp>
      <p:sp>
        <p:nvSpPr>
          <p:cNvPr id="17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团队培训方案比较</a:t>
            </a:r>
            <a:endParaRPr lang="en-US" sz="3600" b="0" strike="noStrike" spc="-1">
              <a:solidFill>
                <a:schemeClr val="dk1"/>
              </a:solidFill>
              <a:latin typeface="Arial"/>
            </a:endParaRPr>
          </a:p>
        </p:txBody>
      </p:sp>
      <p:sp>
        <p:nvSpPr>
          <p:cNvPr id="17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方案</a:t>
            </a:r>
            <a:r>
              <a:rPr lang="en-US" sz="2200" b="1" strike="noStrike" spc="-1">
                <a:solidFill>
                  <a:schemeClr val="dk1"/>
                </a:solidFill>
                <a:latin typeface="微软雅黑"/>
                <a:ea typeface="微软雅黑"/>
              </a:rPr>
              <a:t>A</a:t>
            </a:r>
            <a:endParaRPr lang="en-US" sz="2200" b="0" strike="noStrike" spc="-1">
              <a:solidFill>
                <a:srgbClr val="000000"/>
              </a:solidFill>
              <a:latin typeface="Arial"/>
            </a:endParaRPr>
          </a:p>
        </p:txBody>
      </p:sp>
      <p:sp>
        <p:nvSpPr>
          <p:cNvPr id="17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目标设定明确</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资源支持充足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团队文化积极</a:t>
            </a:r>
            <a:endParaRPr lang="en-US" sz="1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销售团队自我激励的实践技巧</a:t>
            </a:r>
            <a:endParaRPr lang="en-US" sz="3600" b="0" strike="noStrike" spc="-1">
              <a:solidFill>
                <a:schemeClr val="dk1"/>
              </a:solidFill>
              <a:latin typeface="Arial"/>
            </a:endParaRPr>
          </a:p>
        </p:txBody>
      </p:sp>
      <p:sp>
        <p:nvSpPr>
          <p:cNvPr id="17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设定挑战性的任务</a:t>
            </a:r>
            <a:endParaRPr lang="en-US" sz="3500" b="0" strike="noStrike" spc="-1">
              <a:solidFill>
                <a:srgbClr val="000000"/>
              </a:solidFill>
              <a:latin typeface="Arial"/>
            </a:endParaRPr>
          </a:p>
        </p:txBody>
      </p:sp>
      <p:sp>
        <p:nvSpPr>
          <p:cNvPr id="18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设定挑战性的任务可以激发团队的潜能，让团队成员感到自我成就感。挑战困难可以帮助团队战胜困难，制定明确计划并一步步实现目标能够有效提高团队的工作效率。</a:t>
            </a:r>
            <a:endParaRPr lang="en-US" sz="2500" b="0" strike="noStrike" spc="-1">
              <a:solidFill>
                <a:srgbClr val="000000"/>
              </a:solidFill>
              <a:latin typeface="Arial"/>
            </a:endParaRPr>
          </a:p>
        </p:txBody>
      </p:sp>
      <p:sp>
        <p:nvSpPr>
          <p:cNvPr id="18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激励团队成员</a:t>
            </a:r>
            <a:endParaRPr lang="en-US" sz="3600" b="0" strike="noStrike" spc="-1">
              <a:solidFill>
                <a:schemeClr val="dk1"/>
              </a:solidFill>
              <a:latin typeface="Arial"/>
            </a:endParaRPr>
          </a:p>
        </p:txBody>
      </p:sp>
      <p:sp>
        <p:nvSpPr>
          <p:cNvPr id="1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协调一致</a:t>
            </a:r>
            <a:endParaRPr lang="en-US" sz="1500" b="0" strike="noStrike" spc="-1">
              <a:solidFill>
                <a:srgbClr val="000000"/>
              </a:solidFill>
              <a:latin typeface="Arial"/>
            </a:endParaRPr>
          </a:p>
        </p:txBody>
      </p:sp>
      <p:sp>
        <p:nvSpPr>
          <p:cNvPr id="1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个人目标与团队目标的协调</a:t>
            </a:r>
            <a:endParaRPr lang="en-US" sz="2200" b="0" strike="noStrike" spc="-1">
              <a:solidFill>
                <a:srgbClr val="000000"/>
              </a:solidFill>
              <a:latin typeface="Arial"/>
            </a:endParaRPr>
          </a:p>
        </p:txBody>
      </p:sp>
      <p:sp>
        <p:nvSpPr>
          <p:cNvPr id="1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定制化激励</a:t>
            </a:r>
            <a:endParaRPr lang="en-US" sz="1500" b="0" strike="noStrike" spc="-1">
              <a:solidFill>
                <a:srgbClr val="000000"/>
              </a:solidFill>
              <a:latin typeface="Arial"/>
            </a:endParaRPr>
          </a:p>
        </p:txBody>
      </p:sp>
      <p:sp>
        <p:nvSpPr>
          <p:cNvPr id="1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个性化的激励方式</a:t>
            </a:r>
            <a:endParaRPr lang="en-US" sz="2200" b="0" strike="noStrike" spc="-1">
              <a:solidFill>
                <a:srgbClr val="000000"/>
              </a:solidFill>
              <a:latin typeface="Arial"/>
            </a:endParaRPr>
          </a:p>
        </p:txBody>
      </p:sp>
      <p:sp>
        <p:nvSpPr>
          <p:cNvPr id="1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团结合作</a:t>
            </a:r>
            <a:endParaRPr lang="en-US" sz="1500" b="0" strike="noStrike" spc="-1">
              <a:solidFill>
                <a:srgbClr val="000000"/>
              </a:solidFill>
              <a:latin typeface="Arial"/>
            </a:endParaRPr>
          </a:p>
        </p:txBody>
      </p:sp>
      <p:sp>
        <p:nvSpPr>
          <p:cNvPr id="1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鼓励团队成员互相激励和支持</a:t>
            </a:r>
            <a:endParaRPr lang="en-US" sz="2200" b="0" strike="noStrike" spc="-1">
              <a:solidFill>
                <a:srgbClr val="000000"/>
              </a:solidFill>
              <a:latin typeface="Arial"/>
            </a:endParaRPr>
          </a:p>
        </p:txBody>
      </p:sp>
      <p:sp>
        <p:nvSpPr>
          <p:cNvPr id="1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培养自我意识和自我管理能力</a:t>
            </a:r>
            <a:endParaRPr lang="en-US" sz="2200" b="0" strike="noStrike" spc="-1">
              <a:solidFill>
                <a:srgbClr val="000000"/>
              </a:solidFill>
              <a:latin typeface="Arial"/>
            </a:endParaRPr>
          </a:p>
        </p:txBody>
      </p:sp>
      <p:sp>
        <p:nvSpPr>
          <p:cNvPr id="19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反思自己的行为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学会控制情绪</a:t>
            </a:r>
            <a:endParaRPr lang="en-US" sz="1500" b="0" strike="noStrike" spc="-1">
              <a:solidFill>
                <a:srgbClr val="000000"/>
              </a:solidFill>
              <a:latin typeface="Arial"/>
            </a:endParaRPr>
          </a:p>
        </p:txBody>
      </p:sp>
      <p:sp>
        <p:nvSpPr>
          <p:cNvPr id="19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面对挫折的正确态度</a:t>
            </a:r>
            <a:endParaRPr lang="en-US" sz="2200" b="0" strike="noStrike" spc="-1">
              <a:solidFill>
                <a:srgbClr val="000000"/>
              </a:solidFill>
              <a:latin typeface="Arial"/>
            </a:endParaRPr>
          </a:p>
        </p:txBody>
      </p:sp>
      <p:sp>
        <p:nvSpPr>
          <p:cNvPr id="19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看到挫折中的机会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不放弃自己的梦想</a:t>
            </a:r>
            <a:endParaRPr lang="en-US" sz="1500" b="0" strike="noStrike" spc="-1">
              <a:solidFill>
                <a:srgbClr val="000000"/>
              </a:solidFill>
              <a:latin typeface="Arial"/>
            </a:endParaRPr>
          </a:p>
        </p:txBody>
      </p:sp>
      <p:sp>
        <p:nvSpPr>
          <p:cNvPr id="19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培养积极心态</a:t>
            </a:r>
            <a:endParaRPr lang="en-US" sz="3600" b="0" strike="noStrike" spc="-1">
              <a:solidFill>
                <a:schemeClr val="dk1"/>
              </a:solidFill>
              <a:latin typeface="Arial"/>
            </a:endParaRPr>
          </a:p>
        </p:txBody>
      </p:sp>
      <p:sp>
        <p:nvSpPr>
          <p:cNvPr id="20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克服消极情绪</a:t>
            </a:r>
            <a:endParaRPr lang="en-US" sz="2200" b="0" strike="noStrike" spc="-1">
              <a:solidFill>
                <a:srgbClr val="000000"/>
              </a:solidFill>
              <a:latin typeface="Arial"/>
            </a:endParaRPr>
          </a:p>
        </p:txBody>
      </p:sp>
      <p:sp>
        <p:nvSpPr>
          <p:cNvPr id="20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认识自己的情绪</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寻找解决问题的方法</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https://d.book118.com/805020022014011130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销售团队自信与自我激励训练</vt:lpstr>
      <vt:lpstr>目录</vt:lpstr>
      <vt:lpstr>第一章 介绍销售团队自信与自我激励训练</vt:lpstr>
      <vt:lpstr> </vt:lpstr>
      <vt:lpstr>销售团队的特点</vt:lpstr>
      <vt:lpstr>销售团队自信的来源</vt:lpstr>
      <vt:lpstr>自我激励的方法</vt:lpstr>
      <vt:lpstr>销售团队自信与自我激励训练</vt:lpstr>
      <vt:lpstr>第2章 建立销售团队自信的培训方案</vt:lpstr>
      <vt:lpstr> </vt:lpstr>
      <vt:lpstr>提供有效的资源支持</vt:lpstr>
      <vt:lpstr>建立积极的团队文化</vt:lpstr>
      <vt:lpstr>培养团队的领导能力</vt:lpstr>
      <vt:lpstr>销售团队自信与自我激励训练</vt:lpstr>
      <vt:lpstr>团队培训方案比较</vt:lpstr>
      <vt:lpstr>第3章 销售团队自我激励的实践技巧</vt:lpstr>
      <vt:lpstr> </vt:lpstr>
      <vt:lpstr>激励团队成员</vt:lpstr>
      <vt:lpstr>培养积极心态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2024-09-29T14:51:01.410</cp:lastPrinted>
  <dcterms:created xsi:type="dcterms:W3CDTF">2024-09-29T06:51:01Z</dcterms:created>
  <dcterms:modified xsi:type="dcterms:W3CDTF">2024-09-29T06:51:03Z</dcterms:modified>
</cp:coreProperties>
</file>