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FC30166-9D2E-4274-8697-D8202C2E8F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1F9F5FB-7541-4EB3-A0D8-03D97B57EB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54AB801-DB32-4900-A3C1-F916727196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683BA5B-BD81-4C07-87AD-B54409E119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E7C4908-0D57-4B21-BDA8-2384ED92BF6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FD7E1E9-1CA5-4583-A56A-45E4C51A6D6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244E812-FCAF-4974-A11C-1C71434D3B9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9AD8775-AD2B-4E95-A038-C94434CED3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FDEDDE8-E550-472A-9C2C-D9C1EC88EB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91A56D-B45F-417B-AA44-3732A3F029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CD1745-566B-418F-9464-BC30C3AEFC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标题 1"/>
          <p:cNvSpPr>
            <a:spLocks noGrp="1"/>
          </p:cNvSpPr>
          <p:nvPr>
            <p:ph type="ctrTitle" idx="2147483647" hasCustomPrompt="1"/>
          </p:nvPr>
        </p:nvSpPr>
        <p:spPr>
          <a:xfrm>
            <a:off x="2925900" y="2709267"/>
            <a:ext cx="6340197" cy="1421928"/>
          </a:xfrm>
          <a:effectLst>
            <a:outerShdw blurRad="508000" dist="50800" dir="5400000" algn="ctr" rotWithShape="0">
              <a:schemeClr val="tx2">
                <a:alpha val="20000"/>
              </a:schemeClr>
            </a:outerShdw>
          </a:effectLst>
        </p:spPr>
        <p:txBody>
          <a:bodyPr wrap="none" anchor="t">
            <a:spAutoFit/>
          </a:bodyPr>
          <a:lstStyle>
            <a:lvl1pPr algn="ctr">
              <a:defRPr sz="9600" b="1" i="0" spc="0">
                <a:solidFill>
                  <a:schemeClr val="bg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4" name="文本占位符 17"/>
          <p:cNvSpPr>
            <a:spLocks noGrp="1"/>
          </p:cNvSpPr>
          <p:nvPr>
            <p:ph type="body" sz="quarter" idx="10" hasCustomPrompt="1"/>
          </p:nvPr>
        </p:nvSpPr>
        <p:spPr>
          <a:xfrm>
            <a:off x="4080063" y="1687090"/>
            <a:ext cx="4031873" cy="923330"/>
          </a:xfrm>
          <a:effectLst>
            <a:outerShdw blurRad="508000" dist="50800" dir="5400000" algn="ctr" rotWithShape="0">
              <a:schemeClr val="tx2">
                <a:alpha val="20000"/>
              </a:schemeClr>
            </a:outerShdw>
          </a:effectLst>
        </p:spPr>
        <p:txBody>
          <a:bodyPr wrap="none" anchor="b">
            <a:spAutoFit/>
          </a:bodyPr>
          <a:lstStyle>
            <a:lvl1pPr marL="0" indent="0" algn="ctr">
              <a:buNone/>
              <a:defRPr sz="6000" b="0" i="0" spc="0">
                <a:solidFill>
                  <a:schemeClr val="bg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5" name=""/>
        <p:cNvGrpSpPr/>
        <p:nvPr/>
      </p:nvGrpSpPr>
      <p:grpSpPr>
        <a:xfrm>
          <a:off x="0" y="0"/>
          <a:ext cx="0" cy="0"/>
        </a:xfrm>
      </p:grpSpPr>
      <p:sp>
        <p:nvSpPr>
          <p:cNvPr id="6"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7"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8"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9"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0"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1" name=""/>
        <p:cNvGrpSpPr/>
        <p:nvPr/>
      </p:nvGrpSpPr>
      <p:grpSpPr>
        <a:xfrm>
          <a:off x="0" y="0"/>
          <a:ext cx="0" cy="0"/>
        </a:xfrm>
      </p:grpSpPr>
      <p:pic>
        <p:nvPicPr>
          <p:cNvPr id="12" name="图片 12"/>
          <p:cNvPicPr>
            <a:picLocks noChangeAspect="1"/>
          </p:cNvPicPr>
          <p:nvPr userDrawn="1"/>
        </p:nvPicPr>
        <p:blipFill>
          <a:blip r:embed="rId1"/>
          <a:stretch>
            <a:fillRect/>
          </a:stretch>
        </p:blipFill>
        <p:spPr>
          <a:xfrm>
            <a:off x="0" y="-1"/>
            <a:ext cx="12192000" cy="6858000"/>
          </a:xfrm>
          <a:prstGeom prst="rect">
            <a:avLst/>
          </a:prstGeom>
        </p:spPr>
      </p:pic>
      <p:sp>
        <p:nvSpPr>
          <p:cNvPr id="13"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4"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5"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6" name=""/>
        <p:cNvGrpSpPr/>
        <p:nvPr/>
      </p:nvGrpSpPr>
      <p:grpSpPr>
        <a:xfrm>
          <a:off x="0" y="0"/>
          <a:ext cx="0" cy="0"/>
        </a:xfrm>
      </p:grpSpPr>
      <p:pic>
        <p:nvPicPr>
          <p:cNvPr id="17"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8"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9"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0"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1"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22" name=""/>
        <p:cNvGrpSpPr/>
        <p:nvPr/>
      </p:nvGrpSpPr>
      <p:grpSpPr>
        <a:xfrm>
          <a:off x="0" y="0"/>
          <a:ext cx="0" cy="0"/>
        </a:xfrm>
      </p:grpSpPr>
      <p:sp>
        <p:nvSpPr>
          <p:cNvPr id="23"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4"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5"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26" name=""/>
        <p:cNvGrpSpPr/>
        <p:nvPr/>
      </p:nvGrpSpPr>
      <p:grpSpPr>
        <a:xfrm>
          <a:off x="0" y="0"/>
          <a:ext cx="0" cy="0"/>
        </a:xfrm>
      </p:grpSpPr>
      <p:pic>
        <p:nvPicPr>
          <p:cNvPr id="27" name="图片 5"/>
          <p:cNvPicPr>
            <a:picLocks noChangeAspect="1"/>
          </p:cNvPicPr>
          <p:nvPr userDrawn="1"/>
        </p:nvPicPr>
        <p:blipFill>
          <a:blip r:embed="rId1"/>
          <a:stretch>
            <a:fillRect/>
          </a:stretch>
        </p:blipFill>
        <p:spPr>
          <a:xfrm>
            <a:off x="0" y="-1"/>
            <a:ext cx="12192000" cy="6858000"/>
          </a:xfrm>
          <a:prstGeom prst="rect">
            <a:avLst/>
          </a:prstGeom>
        </p:spPr>
      </p:pic>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cSld name="1_仅标题">
    <p:spTree>
      <p:nvGrpSpPr>
        <p:cNvPr id="28" name=""/>
        <p:cNvGrpSpPr/>
        <p:nvPr/>
      </p:nvGrpSpPr>
      <p:grpSpPr>
        <a:xfrm>
          <a:off x="0" y="0"/>
          <a:ext cx="0" cy="0"/>
        </a:xfrm>
      </p:grpSpPr>
      <p:sp>
        <p:nvSpPr>
          <p:cNvPr id="29" name="标题 1"/>
          <p:cNvSpPr>
            <a:spLocks noGrp="1"/>
          </p:cNvSpPr>
          <p:nvPr>
            <p:ph type="title" idx="2147483647"/>
          </p:nvPr>
        </p:nvSpPr>
        <p:spPr/>
        <p:txBody>
          <a:bodyPr/>
          <a:lstStyle/>
          <a:p>
            <a:r>
              <a:rPr kumimoji="1" lang="zh-CN" altLang="en-US"/>
              <a:t>单击此处编辑母版标题样式</a:t>
            </a:r>
            <a:endParaRPr/>
          </a:p>
        </p:txBody>
      </p:sp>
      <p:sp>
        <p:nvSpPr>
          <p:cNvPr id="30" name="日期占位符 2"/>
          <p:cNvSpPr>
            <a:spLocks noGrp="1"/>
          </p:cNvSpPr>
          <p:nvPr>
            <p:ph type="dt" sz="half" idx="10"/>
          </p:nvPr>
        </p:nvSpPr>
        <p:spPr/>
        <p:txBody>
          <a:bodyPr/>
          <a:lstStyle/>
          <a:p>
            <a:fld id="{6D4D8950-B778-354B-9DD9-533C0A0C7F06}" type="datetimeFigureOut">
              <a:rPr/>
              <a:t>2023/11/21</a:t>
            </a:fld>
            <a:endParaRPr kumimoji="1" lang="zh-CN" altLang="en-US"/>
          </a:p>
        </p:txBody>
      </p:sp>
      <p:sp>
        <p:nvSpPr>
          <p:cNvPr id="31" name="页脚占位符 3"/>
          <p:cNvSpPr>
            <a:spLocks noGrp="1"/>
          </p:cNvSpPr>
          <p:nvPr>
            <p:ph type="ftr" sz="quarter" idx="11"/>
          </p:nvPr>
        </p:nvSpPr>
        <p:spPr/>
        <p:txBody>
          <a:bodyPr/>
          <a:lstStyle/>
          <a:p>
            <a:endParaRPr kumimoji="1" lang="zh-CN" altLang="en-US"/>
          </a:p>
        </p:txBody>
      </p:sp>
      <p:sp>
        <p:nvSpPr>
          <p:cNvPr id="32" name="灯片编号占位符 4"/>
          <p:cNvSpPr>
            <a:spLocks noGrp="1"/>
          </p:cNvSpPr>
          <p:nvPr>
            <p:ph type="sldNum" sz="quarter" idx="12"/>
          </p:nvPr>
        </p:nvSpPr>
        <p:spPr/>
        <p:txBody>
          <a:bodyPr/>
          <a:lstStyle/>
          <a:p>
            <a:fld id="{616F5F5A-ED15-1745-BDEC-B6FFB76270A8}" type="slidenum">
              <a:rPr/>
              <a:t>‹#›</a:t>
            </a:fld>
            <a:endParaRPr kumimoji="1"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05110232322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护理生涯的开始：探索护理职业的奥秘\n## 1.护理职业简介及行业发展趋势\n### 1.1护理职业的定义与重要性\n### 1.2全球护理行业的发展历程\n### 1.3护理行业的未来发展趋势与挑战\n## 2.护理专业课程与技能培训\n### 2.1护理专业课程概述与实践\n### 2.2护理技能培训与认证\n### 2.3护理实践中的伦理与法律问题\n## 3.护理职业生涯规划与发展\n### 3.1护理职业生涯规划的重要性\n### 3.2护理职业晋升与发展的途径\n### 3.3护理行业创新与创业机会\n## 4.护理工作环境与职业满意度\n### 4.1护理工作环境的挑战与优化\n### 4.2护理人员的职业满意度与影响因素\n### 4.3提升护理职业满意度的策略与方法\n## 5.护理行业的社会责任与荣誉\n### 5.1护理行业在社会健康体系中的角色\n### 5.2护理行业的荣誉与价值\n### 5.3护理行业对社会发展的贡献与影响\n&quot;,&quot;templateId&quot;:&quot;ofidqcx4cjbazcx6nnrq4sfx3o&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571499" y="2709267"/>
            <a:ext cx="11055350" cy="1409700"/>
          </a:xfrm>
        </p:spPr>
        <p:txBody>
          <a:bodyPr vert="horz" wrap="square" lIns="91440" tIns="45720" rIns="91440" bIns="45720" anchor="b">
            <a:spAutoFit/>
          </a:bodyPr>
          <a:lstStyle/>
          <a:p>
            <a:pPr>
              <a:buNone/>
            </a:pPr>
            <a:r>
              <a:rPr lang="zh-CN" sz="4800"/>
              <a:t>护理生涯的开始：探索护理职业的奥秘</a:t>
            </a:r>
            <a:endParaRPr/>
          </a:p>
        </p:txBody>
      </p:sp>
      <p:sp>
        <p:nvSpPr>
          <p:cNvPr id="3" name="圆角矩形 3"/>
          <p:cNvSpPr/>
          <p:nvPr/>
        </p:nvSpPr>
        <p:spPr>
          <a:xfrm>
            <a:off x="3819167" y="4205996"/>
            <a:ext cx="4559300" cy="698500"/>
          </a:xfrm>
          <a:prstGeom prst="roundRect">
            <a:avLst>
              <a:gd name="adj" fmla="val 50000"/>
            </a:avLst>
          </a:prstGeom>
          <a:gradFill>
            <a:gsLst>
              <a:gs pos="0">
                <a:schemeClr val="accent1">
                  <a:lumMod val="50000"/>
                  <a:alpha val="90275"/>
                </a:schemeClr>
              </a:gs>
              <a:gs pos="100000">
                <a:schemeClr val="accent1">
                  <a:lumMod val="75000"/>
                  <a:alpha val="90000"/>
                </a:schemeClr>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wrap="none" lIns="360000" tIns="108000" rIns="360000" bIns="108000" rtlCol="0" anchor="ctr">
            <a:sp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0" algn="ctr" defTabSz="914400">
              <a:lnSpc>
                <a:spcPct val="100000"/>
              </a:lnSpc>
              <a:spcBef>
                <a:spcPct val="0"/>
              </a:spcBef>
              <a:spcAft>
                <a:spcPct val="0"/>
              </a:spcAft>
              <a:defRPr sz="1800">
                <a:solidFill>
                  <a:schemeClr val="lt1">
                    <a:alpha val="100000"/>
                  </a:schemeClr>
                </a:solidFill>
                <a:latin typeface="Arial"/>
                <a:ea typeface="黑体"/>
              </a:defRPr>
            </a:pPr>
            <a:r>
              <a:rPr lang="en-US"/>
              <a:t>TENCENT DOCS SMART CREATE</a:t>
            </a:r>
            <a:endParaRPr/>
          </a:p>
        </p:txBody>
      </p:sp>
      <p:sp>
        <p:nvSpPr>
          <p:cNvPr id="4" name="文本占位符 20"/>
          <p:cNvSpPr txBox="1"/>
          <p:nvPr/>
        </p:nvSpPr>
        <p:spPr>
          <a:xfrm>
            <a:off x="571499" y="6171840"/>
            <a:ext cx="1843774" cy="335092"/>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lang="en-US" altLang="zh-CN" spc="80">
                <a:solidFill>
                  <a:schemeClr val="bg1"/>
                </a:solidFill>
                <a:effectLst/>
                <a:latin typeface="+mn-lt"/>
              </a:rPr>
              <a:t>CREATE TOGETHER</a:t>
            </a:r>
            <a:endParaRPr kumimoji="1" lang="en-US" altLang="zh-CN" spc="80">
              <a:solidFill>
                <a:schemeClr val="bg1"/>
              </a:solidFill>
              <a:latin typeface="+mn-lt"/>
            </a:endParaRPr>
          </a:p>
        </p:txBody>
      </p:sp>
      <p:sp>
        <p:nvSpPr>
          <p:cNvPr id="5" name="文本占位符 20"/>
          <p:cNvSpPr txBox="1"/>
          <p:nvPr/>
        </p:nvSpPr>
        <p:spPr>
          <a:xfrm>
            <a:off x="10136120" y="6170237"/>
            <a:ext cx="1484381"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en-US" altLang="zh-CN" spc="80">
                <a:solidFill>
                  <a:schemeClr val="bg1"/>
                </a:solidFill>
                <a:effectLst/>
              </a:rPr>
              <a:t>TENCENT</a:t>
            </a:r>
            <a:r>
              <a:rPr lang="zh-CN" altLang="en-US" spc="80">
                <a:solidFill>
                  <a:schemeClr val="bg1"/>
                </a:solidFill>
                <a:effectLst/>
              </a:rPr>
              <a:t> </a:t>
            </a:r>
            <a:r>
              <a:rPr lang="en-US" altLang="zh-CN" spc="80">
                <a:solidFill>
                  <a:schemeClr val="bg1"/>
                </a:solidFill>
                <a:effectLst/>
              </a:rPr>
              <a:t>DOCS</a:t>
            </a:r>
            <a:endParaRPr kumimoji="1" lang="en-US" altLang="zh-CN" spc="80">
              <a:solidFill>
                <a:schemeClr val="bg1"/>
              </a:solidFil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1" name="" descr="{&quot;isTemplate&quot;:true,&quot;type&quot;:2}"/>
        <p:cNvGrpSpPr/>
        <p:nvPr/>
      </p:nvGrpSpPr>
      <p:grpSpPr>
        <a:xfrm>
          <a:off x="0" y="0"/>
          <a:ext cx="0" cy="0"/>
        </a:xfrm>
      </p:grpSpPr>
      <p:sp>
        <p:nvSpPr>
          <p:cNvPr id="112" name="标题 1" descr="{&quot;isTemplate&quot;:true,&quot;type&quot;:&quot;title&quot;,&quot;canOmit&quot;:false,&quot;range&quot;:0}"/>
          <p:cNvSpPr txBox="1"/>
          <p:nvPr/>
        </p:nvSpPr>
        <p:spPr>
          <a:xfrm>
            <a:off x="792263" y="2998062"/>
            <a:ext cx="10826750" cy="914400"/>
          </a:xfrm>
          <a:prstGeom prst="rect">
            <a:avLst/>
          </a:prstGeom>
          <a:effectLst>
            <a:outerShdw blurRad="254000" dist="50800" dir="5400000" algn="ctr" rotWithShape="0">
              <a:schemeClr val="tx2">
                <a:alpha val="20000"/>
              </a:schemeClr>
            </a:outerShdw>
          </a:effectLst>
        </p:spPr>
        <p:txBody>
          <a:bodyPr vert="horz" wrap="square" lIns="91440" tIns="45720" rIns="91440" bIns="45720" rtlCol="0" anchor="b">
            <a:spAutoFit/>
          </a:bodyPr>
          <a:lstStyle>
            <a:defPPr>
              <a:defRPr lang="zh-CN"/>
            </a:defPPr>
            <a:lvl1pPr marL="0" algn="ctr" defTabSz="914400" rtl="0" eaLnBrk="1" latinLnBrk="0" hangingPunct="1">
              <a:lnSpc>
                <a:spcPct val="90000"/>
              </a:lnSpc>
              <a:spcBef>
                <a:spcPct val="0"/>
              </a:spcBef>
              <a:buNone/>
              <a:defRPr sz="9600" b="1" i="0" kern="1200" spc="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ts val="1000"/>
              </a:spcBef>
              <a:buNone/>
            </a:pPr>
            <a:r>
              <a:rPr lang="zh-CN" sz="5500" b="0">
                <a:latin typeface="Microsoft YaHei Light"/>
                <a:ea typeface="Microsoft YaHei Light"/>
              </a:rPr>
              <a:t>护理职业简介及行业发展趋势</a:t>
            </a:r>
            <a:endParaRPr/>
          </a:p>
        </p:txBody>
      </p:sp>
      <p:sp>
        <p:nvSpPr>
          <p:cNvPr id="113" name="文本占位符 2"/>
          <p:cNvSpPr txBox="1"/>
          <p:nvPr/>
        </p:nvSpPr>
        <p:spPr>
          <a:xfrm>
            <a:off x="5461852" y="1894964"/>
            <a:ext cx="1268296" cy="1089529"/>
          </a:xfrm>
          <a:prstGeom prst="rect">
            <a:avLst/>
          </a:prstGeom>
          <a:effectLst>
            <a:outerShdw blurRad="254000" dist="50800" dir="5400000" algn="ctr" rotWithShape="0">
              <a:schemeClr val="tx2">
                <a:alpha val="20000"/>
              </a:schemeClr>
            </a:outerShdw>
          </a:effectLst>
        </p:spPr>
        <p:txBody>
          <a:bodyPr vert="horz" wrap="none" lIns="91440" tIns="45720" rIns="91440" bIns="45720" rtlCol="0" anchor="b">
            <a:spAutoFit/>
          </a:bodyPr>
          <a:lstStyle>
            <a:defPPr>
              <a:defRPr lang="zh-CN"/>
            </a:defPPr>
            <a:lvl1pPr marL="0" indent="0" algn="ctr" defTabSz="914400" rtl="0" eaLnBrk="1" latinLnBrk="0" hangingPunct="1">
              <a:lnSpc>
                <a:spcPct val="90000"/>
              </a:lnSpc>
              <a:spcBef>
                <a:spcPts val="1000"/>
              </a:spcBef>
              <a:buFont typeface="Arial" pitchFamily="34" charset="0"/>
              <a:buNone/>
              <a:defRPr sz="6000" b="0" i="0" kern="1200" spc="0">
                <a:solidFill>
                  <a:schemeClr val="bg1"/>
                </a:solidFill>
                <a:latin typeface="Microsoft YaHei Light" panose="020b0503020204020204" pitchFamily="34" charset="-122"/>
                <a:ea typeface="Microsoft YaHei Light"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spcBef>
                <a:spcPct val="0"/>
              </a:spcBef>
            </a:pPr>
            <a:r>
              <a:rPr kumimoji="1" lang="en-US" altLang="zh-CN" sz="7200">
                <a:latin typeface="Microsoft YaHei" panose="020b0503020204020204" pitchFamily="34" charset="-122"/>
                <a:ea typeface="Microsoft YaHei" panose="020b0503020204020204" pitchFamily="34" charset="-122"/>
                <a:cs typeface="+mj-cs"/>
              </a:rPr>
              <a:t>01</a:t>
            </a:r>
            <a:endParaRPr kumimoji="1" lang="zh-CN" altLang="en-US" sz="7200">
              <a:latin typeface="Microsoft YaHei" panose="020b0503020204020204" pitchFamily="34" charset="-122"/>
              <a:ea typeface="Microsoft YaHei" panose="020b0503020204020204" pitchFamily="34" charset="-122"/>
              <a:cs typeface="+mj-cs"/>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4" name="" descr="{&quot;isTemplate&quot;:true,&quot;type&quot;:3}"/>
        <p:cNvGrpSpPr/>
        <p:nvPr/>
      </p:nvGrpSpPr>
      <p:grpSpPr>
        <a:xfrm>
          <a:off x="0" y="0"/>
          <a:ext cx="0" cy="0"/>
        </a:xfrm>
      </p:grpSpPr>
      <p:pic>
        <p:nvPicPr>
          <p:cNvPr id="145"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46"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47" name="Group 598"/>
            <p:cNvGrpSpPr/>
            <p:nvPr/>
          </p:nvGrpSpPr>
          <p:grpSpPr>
            <a:xfrm>
              <a:off x="763829" y="1414808"/>
              <a:ext cx="6972294" cy="2337649"/>
              <a:chOff x="763829" y="1414808"/>
              <a:chExt cx="6972294" cy="2337649"/>
            </a:xfrm>
          </p:grpSpPr>
          <p:sp>
            <p:nvSpPr>
              <p:cNvPr id="148"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护理职业的定义</a:t>
                </a:r>
                <a:endParaRPr/>
              </a:p>
            </p:txBody>
          </p:sp>
          <p:sp>
            <p:nvSpPr>
              <p:cNvPr id="149"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护理职业是照顾和治疗患者身心健康的专业人员</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护理工作包括患者评估、护理计划、实施护理措施、监测患者状况和提供健康教育</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护理职业涉及多个专业领域，如临床护理、社区护理、护理教育、护理管理等</a:t>
                </a:r>
                <a:endParaRPr/>
              </a:p>
            </p:txBody>
          </p:sp>
          <p:sp>
            <p:nvSpPr>
              <p:cNvPr id="150"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1"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2"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53"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154" name="Group 591"/>
            <p:cNvGrpSpPr/>
            <p:nvPr/>
          </p:nvGrpSpPr>
          <p:grpSpPr>
            <a:xfrm>
              <a:off x="689593" y="3949139"/>
              <a:ext cx="7078256" cy="2128975"/>
              <a:chOff x="689593" y="3949139"/>
              <a:chExt cx="7078256" cy="2128975"/>
            </a:xfrm>
          </p:grpSpPr>
          <p:sp>
            <p:nvSpPr>
              <p:cNvPr id="155"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护理职业的重要性</a:t>
                </a:r>
                <a:endParaRPr/>
              </a:p>
            </p:txBody>
          </p:sp>
          <p:sp>
            <p:nvSpPr>
              <p:cNvPr id="156"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护理工作是医疗卫生事业的重要组成部分，关系到患者的健康和生活质量</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护理人员是患者安全的守护者，通过专业的护理工作降低患者并发症和死亡率</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护理职业对于提高医疗卫生服务水平、促进社会和谐发展具有重要意义</a:t>
                </a:r>
                <a:endParaRPr/>
              </a:p>
            </p:txBody>
          </p:sp>
          <p:sp>
            <p:nvSpPr>
              <p:cNvPr id="157"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8"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9"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60"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61"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护理职业的定义与重要性</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2" name="" descr="{&quot;isTemplate&quot;:true,&quot;type&quot;:3}"/>
        <p:cNvGrpSpPr/>
        <p:nvPr/>
      </p:nvGrpSpPr>
      <p:grpSpPr>
        <a:xfrm>
          <a:off x="0" y="0"/>
          <a:ext cx="0" cy="0"/>
        </a:xfrm>
      </p:grpSpPr>
      <p:grpSp>
        <p:nvGrpSpPr>
          <p:cNvPr id="163" name="Group 627" descr="{&quot;isTemplate&quot;:true,&quot;type&quot;:&quot;list&quot;,&quot;alignment&quot;:&quot;left&quot;,&quot;alignmentVertical&quot;:&quot;top&quot;,&quot;canOmit&quot;:false,&quot;scalable&quot;:false,&quot;minItemsCount&quot;:-1}"/>
          <p:cNvGrpSpPr/>
          <p:nvPr/>
        </p:nvGrpSpPr>
        <p:grpSpPr>
          <a:xfrm>
            <a:off x="1197254" y="1423099"/>
            <a:ext cx="13310622" cy="4655015"/>
            <a:chOff x="1197254" y="1423099"/>
            <a:chExt cx="13310622" cy="4655015"/>
          </a:xfrm>
        </p:grpSpPr>
        <p:grpSp>
          <p:nvGrpSpPr>
            <p:cNvPr id="164" name="Group 628"/>
            <p:cNvGrpSpPr/>
            <p:nvPr/>
          </p:nvGrpSpPr>
          <p:grpSpPr>
            <a:xfrm>
              <a:off x="1197254" y="3971227"/>
              <a:ext cx="11008530" cy="2106887"/>
              <a:chOff x="1197254" y="3971227"/>
              <a:chExt cx="11008530" cy="2106887"/>
            </a:xfrm>
          </p:grpSpPr>
          <p:sp>
            <p:nvSpPr>
              <p:cNvPr id="165" name="AutoShape 3"/>
              <p:cNvSpPr/>
              <p:nvPr/>
            </p:nvSpPr>
            <p:spPr>
              <a:xfrm>
                <a:off x="125016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6" name="AutoShape 4"/>
              <p:cNvSpPr/>
              <p:nvPr/>
            </p:nvSpPr>
            <p:spPr>
              <a:xfrm>
                <a:off x="119725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7" name="AutoShape 5"/>
              <p:cNvSpPr/>
              <p:nvPr/>
            </p:nvSpPr>
            <p:spPr>
              <a:xfrm>
                <a:off x="188000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68"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69" name="TextBox 8" descr="{&quot;isTemplate&quot;:true,&quot;type&quot;:&quot;title&quot;,&quot;canOmit&quot;:false,&quot;range&quot;:0}"/>
              <p:cNvSpPr txBox="1"/>
              <p:nvPr/>
            </p:nvSpPr>
            <p:spPr>
              <a:xfrm>
                <a:off x="1197254" y="3971227"/>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护理行业的起源</a:t>
                </a:r>
                <a:endParaRPr/>
              </a:p>
            </p:txBody>
          </p:sp>
          <p:sp>
            <p:nvSpPr>
              <p:cNvPr id="170" name="TextBox 9" descr="{&quot;isTemplate&quot;:true,&quot;type&quot;:&quot;content&quot;,&quot;canOmit&quot;:false,&quot;range&quot;:0}"/>
              <p:cNvSpPr txBox="1"/>
              <p:nvPr/>
            </p:nvSpPr>
            <p:spPr>
              <a:xfrm>
                <a:off x="1197254" y="4461419"/>
                <a:ext cx="781050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护理职业起源于公元前的古埃及和古希腊，最早的护理工作主要由家庭成员和宗教人员承担</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随着医疗技术的发展，护理职业逐渐专业化，出现了一批专门为患者提供护理服务的人员</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19世纪后期，南丁格尔创立了现代护理教育体系，护理职业逐渐走向规范化和科学化</a:t>
                </a:r>
                <a:endParaRPr/>
              </a:p>
            </p:txBody>
          </p:sp>
        </p:grpSp>
        <p:grpSp>
          <p:nvGrpSpPr>
            <p:cNvPr id="171" name="Group 635"/>
            <p:cNvGrpSpPr/>
            <p:nvPr/>
          </p:nvGrpSpPr>
          <p:grpSpPr>
            <a:xfrm>
              <a:off x="3499345" y="1423099"/>
              <a:ext cx="11008530" cy="2005901"/>
              <a:chOff x="3499345" y="1423099"/>
              <a:chExt cx="11008530" cy="2005901"/>
            </a:xfrm>
          </p:grpSpPr>
          <p:sp>
            <p:nvSpPr>
              <p:cNvPr id="172" name="TextBox 2" descr="{&quot;isTemplate&quot;:true,&quot;type&quot;:&quot;title&quot;,&quot;canOmit&quot;:false,&quot;range&quot;:0}"/>
              <p:cNvSpPr txBox="1"/>
              <p:nvPr/>
            </p:nvSpPr>
            <p:spPr>
              <a:xfrm>
                <a:off x="3574694" y="1423099"/>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全球护理行业的发展</a:t>
                </a:r>
                <a:endParaRPr/>
              </a:p>
            </p:txBody>
          </p:sp>
          <p:sp>
            <p:nvSpPr>
              <p:cNvPr id="173" name="TextBox 7" descr="{&quot;isTemplate&quot;:true,&quot;type&quot;:&quot;content&quot;,&quot;canOmit&quot;:false,&quot;range&quot;:0}"/>
              <p:cNvSpPr txBox="1"/>
              <p:nvPr/>
            </p:nvSpPr>
            <p:spPr>
              <a:xfrm>
                <a:off x="3574694" y="1913291"/>
                <a:ext cx="777875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20世纪初，护理职业在全球范围内得到快速发展，护理教育体系不断完善</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二战后，护理职业在全球范围内进一步扩大，护理服务水平不断提高</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近年来，护理职业更加注重专业化、规范化和国际化发展，护理领域不断创新和拓展</a:t>
                </a:r>
                <a:endParaRPr/>
              </a:p>
            </p:txBody>
          </p:sp>
          <p:sp>
            <p:nvSpPr>
              <p:cNvPr id="174" name="AutoShape 10"/>
              <p:cNvSpPr/>
              <p:nvPr/>
            </p:nvSpPr>
            <p:spPr>
              <a:xfrm>
                <a:off x="3552256" y="3306002"/>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5" name="AutoShape 11"/>
              <p:cNvSpPr/>
              <p:nvPr/>
            </p:nvSpPr>
            <p:spPr>
              <a:xfrm>
                <a:off x="3499345"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6" name="AutoShape 12"/>
              <p:cNvSpPr/>
              <p:nvPr/>
            </p:nvSpPr>
            <p:spPr>
              <a:xfrm>
                <a:off x="4182096"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77"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78"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全球护理行业的发展历程</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9" name="" descr="{&quot;isTemplate&quot;:true,&quot;type&quot;:3}"/>
        <p:cNvGrpSpPr/>
        <p:nvPr/>
      </p:nvGrpSpPr>
      <p:grpSpPr>
        <a:xfrm>
          <a:off x="0" y="0"/>
          <a:ext cx="0" cy="0"/>
        </a:xfrm>
      </p:grpSpPr>
      <p:pic>
        <p:nvPicPr>
          <p:cNvPr id="180"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81"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82" name="Group 598"/>
            <p:cNvGrpSpPr/>
            <p:nvPr/>
          </p:nvGrpSpPr>
          <p:grpSpPr>
            <a:xfrm>
              <a:off x="763829" y="1414808"/>
              <a:ext cx="6972294" cy="2337649"/>
              <a:chOff x="763829" y="1414808"/>
              <a:chExt cx="6972294" cy="2337649"/>
            </a:xfrm>
          </p:grpSpPr>
          <p:sp>
            <p:nvSpPr>
              <p:cNvPr id="183"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护理行业的发展趋势</a:t>
                </a:r>
                <a:endParaRPr/>
              </a:p>
            </p:txBody>
          </p:sp>
          <p:sp>
            <p:nvSpPr>
              <p:cNvPr id="184"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护理职业将继续专业化发展，护理人员将具备更高的专业素养和技能</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护理行业将更加注重信息化建设，利用大数据、人工智能等技术提高护理服务质量</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护理行业将更加注重国际化发展，护理人员将具备跨文化交流和合作的能力</a:t>
                </a:r>
                <a:endParaRPr/>
              </a:p>
            </p:txBody>
          </p:sp>
          <p:sp>
            <p:nvSpPr>
              <p:cNvPr id="185"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6"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7"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88"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189" name="Group 591"/>
            <p:cNvGrpSpPr/>
            <p:nvPr/>
          </p:nvGrpSpPr>
          <p:grpSpPr>
            <a:xfrm>
              <a:off x="689593" y="3949139"/>
              <a:ext cx="7078256" cy="2128975"/>
              <a:chOff x="689593" y="3949139"/>
              <a:chExt cx="7078256" cy="2128975"/>
            </a:xfrm>
          </p:grpSpPr>
          <p:sp>
            <p:nvSpPr>
              <p:cNvPr id="190"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护理行业面临的挑战</a:t>
                </a:r>
                <a:endParaRPr/>
              </a:p>
            </p:txBody>
          </p:sp>
          <p:sp>
            <p:nvSpPr>
              <p:cNvPr id="191"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护理人力资源短缺，难以满足日益增长的护理需求</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护理行业内部发展不平衡，部分地区和领域的护理服务水平相对较低</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护理职业地位和待遇有待提高，护理人员的工作压力和职业倦怠问题较为严重</a:t>
                </a:r>
                <a:endParaRPr/>
              </a:p>
            </p:txBody>
          </p:sp>
          <p:sp>
            <p:nvSpPr>
              <p:cNvPr id="192"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3"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4"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95"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96"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护理行业的未来发展趋势与挑战</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7" name="" descr="{&quot;isTemplate&quot;:true,&quot;type&quot;:2}"/>
        <p:cNvGrpSpPr/>
        <p:nvPr/>
      </p:nvGrpSpPr>
      <p:grpSpPr>
        <a:xfrm>
          <a:off x="0" y="0"/>
          <a:ext cx="0" cy="0"/>
        </a:xfrm>
      </p:grpSpPr>
      <p:sp>
        <p:nvSpPr>
          <p:cNvPr id="198" name="标题 1" descr="{&quot;isTemplate&quot;:true,&quot;type&quot;:&quot;title&quot;,&quot;canOmit&quot;:false,&quot;range&quot;:0}"/>
          <p:cNvSpPr txBox="1"/>
          <p:nvPr/>
        </p:nvSpPr>
        <p:spPr>
          <a:xfrm>
            <a:off x="792263" y="2998062"/>
            <a:ext cx="10826750" cy="914400"/>
          </a:xfrm>
          <a:prstGeom prst="rect">
            <a:avLst/>
          </a:prstGeom>
          <a:effectLst>
            <a:outerShdw blurRad="254000" dist="50800" dir="5400000" algn="ctr" rotWithShape="0">
              <a:schemeClr val="tx2">
                <a:alpha val="20000"/>
              </a:schemeClr>
            </a:outerShdw>
          </a:effectLst>
        </p:spPr>
        <p:txBody>
          <a:bodyPr vert="horz" wrap="square" lIns="91440" tIns="45720" rIns="91440" bIns="45720" rtlCol="0" anchor="b">
            <a:spAutoFit/>
          </a:bodyPr>
          <a:lstStyle>
            <a:defPPr>
              <a:defRPr lang="zh-CN"/>
            </a:defPPr>
            <a:lvl1pPr marL="0" algn="ctr" defTabSz="914400" rtl="0" eaLnBrk="1" latinLnBrk="0" hangingPunct="1">
              <a:lnSpc>
                <a:spcPct val="90000"/>
              </a:lnSpc>
              <a:spcBef>
                <a:spcPct val="0"/>
              </a:spcBef>
              <a:buNone/>
              <a:defRPr sz="9600" b="1" i="0" kern="1200" spc="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ts val="1000"/>
              </a:spcBef>
              <a:buNone/>
            </a:pPr>
            <a:r>
              <a:rPr lang="zh-CN" sz="6000" b="0">
                <a:latin typeface="Microsoft YaHei Light"/>
                <a:ea typeface="Microsoft YaHei Light"/>
              </a:rPr>
              <a:t>护理专业课程与技能培训</a:t>
            </a:r>
            <a:endParaRPr/>
          </a:p>
        </p:txBody>
      </p:sp>
      <p:sp>
        <p:nvSpPr>
          <p:cNvPr id="199" name="文本占位符 2"/>
          <p:cNvSpPr txBox="1"/>
          <p:nvPr/>
        </p:nvSpPr>
        <p:spPr>
          <a:xfrm>
            <a:off x="5461852" y="1894964"/>
            <a:ext cx="1268296" cy="1089529"/>
          </a:xfrm>
          <a:prstGeom prst="rect">
            <a:avLst/>
          </a:prstGeom>
          <a:effectLst>
            <a:outerShdw blurRad="254000" dist="50800" dir="5400000" algn="ctr" rotWithShape="0">
              <a:schemeClr val="tx2">
                <a:alpha val="20000"/>
              </a:schemeClr>
            </a:outerShdw>
          </a:effectLst>
        </p:spPr>
        <p:txBody>
          <a:bodyPr vert="horz" wrap="none" lIns="91440" tIns="45720" rIns="91440" bIns="45720" rtlCol="0" anchor="b">
            <a:spAutoFit/>
          </a:bodyPr>
          <a:lstStyle>
            <a:defPPr>
              <a:defRPr lang="zh-CN"/>
            </a:defPPr>
            <a:lvl1pPr marL="0" indent="0" algn="ctr" defTabSz="914400" rtl="0" eaLnBrk="1" latinLnBrk="0" hangingPunct="1">
              <a:lnSpc>
                <a:spcPct val="90000"/>
              </a:lnSpc>
              <a:spcBef>
                <a:spcPts val="1000"/>
              </a:spcBef>
              <a:buFont typeface="Arial" pitchFamily="34" charset="0"/>
              <a:buNone/>
              <a:defRPr sz="6000" b="0" i="0" kern="1200" spc="0">
                <a:solidFill>
                  <a:schemeClr val="bg1"/>
                </a:solidFill>
                <a:latin typeface="Microsoft YaHei Light" panose="020b0503020204020204" pitchFamily="34" charset="-122"/>
                <a:ea typeface="Microsoft YaHei Light"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spcBef>
                <a:spcPct val="0"/>
              </a:spcBef>
            </a:pPr>
            <a:r>
              <a:rPr kumimoji="1" lang="en-US" altLang="zh-CN" sz="7200">
                <a:latin typeface="Microsoft YaHei" panose="020b0503020204020204" pitchFamily="34" charset="-122"/>
                <a:ea typeface="Microsoft YaHei" panose="020b0503020204020204" pitchFamily="34" charset="-122"/>
                <a:cs typeface="+mj-cs"/>
              </a:rPr>
              <a:t>02</a:t>
            </a:r>
            <a:endParaRPr kumimoji="1" lang="zh-CN" altLang="en-US" sz="7200">
              <a:latin typeface="Microsoft YaHei" panose="020b0503020204020204" pitchFamily="34" charset="-122"/>
              <a:ea typeface="Microsoft YaHei" panose="020b0503020204020204" pitchFamily="34" charset="-122"/>
              <a:cs typeface="+mj-cs"/>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0" name="" descr="{&quot;isTemplate&quot;:true,&quot;type&quot;:3}"/>
        <p:cNvGrpSpPr/>
        <p:nvPr/>
      </p:nvGrpSpPr>
      <p:grpSpPr>
        <a:xfrm>
          <a:off x="0" y="0"/>
          <a:ext cx="0" cy="0"/>
        </a:xfrm>
      </p:grpSpPr>
      <p:pic>
        <p:nvPicPr>
          <p:cNvPr id="201"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02"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03" name="Group 598"/>
            <p:cNvGrpSpPr/>
            <p:nvPr/>
          </p:nvGrpSpPr>
          <p:grpSpPr>
            <a:xfrm>
              <a:off x="763829" y="1414808"/>
              <a:ext cx="6972294" cy="2337649"/>
              <a:chOff x="763829" y="1414808"/>
              <a:chExt cx="6972294" cy="2337649"/>
            </a:xfrm>
          </p:grpSpPr>
          <p:sp>
            <p:nvSpPr>
              <p:cNvPr id="204"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护理专业课程概述</a:t>
                </a:r>
                <a:endParaRPr/>
              </a:p>
            </p:txBody>
          </p:sp>
          <p:sp>
            <p:nvSpPr>
              <p:cNvPr id="205"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护理专业课程主要包括基础医学、临床医学、护理理论和护理实践等课程</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护理专业课程旨在培养具备扎实的医学理论基础和临床护理技能的护理人才</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护理专业课程注重实践教学，培养学生的临床思维能力和解决问题的能力</a:t>
                </a:r>
                <a:endParaRPr/>
              </a:p>
            </p:txBody>
          </p:sp>
          <p:sp>
            <p:nvSpPr>
              <p:cNvPr id="206"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7"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8"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09"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10" name="Group 591"/>
            <p:cNvGrpSpPr/>
            <p:nvPr/>
          </p:nvGrpSpPr>
          <p:grpSpPr>
            <a:xfrm>
              <a:off x="689593" y="3949139"/>
              <a:ext cx="7078256" cy="2128975"/>
              <a:chOff x="689593" y="3949139"/>
              <a:chExt cx="7078256" cy="2128975"/>
            </a:xfrm>
          </p:grpSpPr>
          <p:sp>
            <p:nvSpPr>
              <p:cNvPr id="211"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护理专业课程实践</a:t>
                </a:r>
                <a:endParaRPr/>
              </a:p>
            </p:txBody>
          </p:sp>
          <p:sp>
            <p:nvSpPr>
              <p:cNvPr id="212"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护理专业课程实践包括临床实习、社区实习和科研实习等多种形式</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护理专业课程实践旨在培养学生的实际操作能力和团队协作能力</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护理专业课程实践注重培养学生的综合素质，提高学生的职业素养和职业道德水平</a:t>
                </a:r>
                <a:endParaRPr/>
              </a:p>
            </p:txBody>
          </p:sp>
          <p:sp>
            <p:nvSpPr>
              <p:cNvPr id="213"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4"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5"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16"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1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护理专业课程概述与实践</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8" name="" descr="{&quot;isTemplate&quot;:true,&quot;type&quot;:3}"/>
        <p:cNvGrpSpPr/>
        <p:nvPr/>
      </p:nvGrpSpPr>
      <p:grpSpPr>
        <a:xfrm>
          <a:off x="0" y="0"/>
          <a:ext cx="0" cy="0"/>
        </a:xfrm>
      </p:grpSpPr>
      <p:pic>
        <p:nvPicPr>
          <p:cNvPr id="219"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20"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21" name="Group 598"/>
            <p:cNvGrpSpPr/>
            <p:nvPr/>
          </p:nvGrpSpPr>
          <p:grpSpPr>
            <a:xfrm>
              <a:off x="763829" y="1414808"/>
              <a:ext cx="6972294" cy="2337649"/>
              <a:chOff x="763829" y="1414808"/>
              <a:chExt cx="6972294" cy="2337649"/>
            </a:xfrm>
          </p:grpSpPr>
          <p:sp>
            <p:nvSpPr>
              <p:cNvPr id="222"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护理技能培训</a:t>
                </a:r>
                <a:endParaRPr/>
              </a:p>
            </p:txBody>
          </p:sp>
          <p:sp>
            <p:nvSpPr>
              <p:cNvPr id="223"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护理技能培训包括基础护理技能、临床护理技能和护理管理技能等方面的培训</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护理技能培训旨在提高护理人员的操作技能和临床决策能力</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护理技能培训注重实践教学，培养学生的实际操作能力和解决问题的能力</a:t>
                </a:r>
                <a:endParaRPr/>
              </a:p>
            </p:txBody>
          </p:sp>
          <p:sp>
            <p:nvSpPr>
              <p:cNvPr id="224"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5"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6"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27"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28" name="Group 591"/>
            <p:cNvGrpSpPr/>
            <p:nvPr/>
          </p:nvGrpSpPr>
          <p:grpSpPr>
            <a:xfrm>
              <a:off x="689593" y="3949139"/>
              <a:ext cx="7078256" cy="2128975"/>
              <a:chOff x="689593" y="3949139"/>
              <a:chExt cx="7078256" cy="2128975"/>
            </a:xfrm>
          </p:grpSpPr>
          <p:sp>
            <p:nvSpPr>
              <p:cNvPr id="229"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护理认证</a:t>
                </a:r>
                <a:endParaRPr/>
              </a:p>
            </p:txBody>
          </p:sp>
          <p:sp>
            <p:nvSpPr>
              <p:cNvPr id="230"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护理认证包括护士执业资格考试、护理专科认证和护理管理认证等多种认证</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护理认证旨在提高护理人员的职业素养和职业道德水平</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护理认证注重实践能力和综合素质的评估，确保护理人员具备专业的护理服务能力和管理水平</a:t>
                </a:r>
                <a:endParaRPr/>
              </a:p>
            </p:txBody>
          </p:sp>
          <p:sp>
            <p:nvSpPr>
              <p:cNvPr id="231"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2"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3"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34"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35"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护理技能培训与认证</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36" name="" descr="{&quot;isTemplate&quot;:true,&quot;type&quot;:3}"/>
        <p:cNvGrpSpPr/>
        <p:nvPr/>
      </p:nvGrpSpPr>
      <p:grpSpPr>
        <a:xfrm>
          <a:off x="0" y="0"/>
          <a:ext cx="0" cy="0"/>
        </a:xfrm>
      </p:grpSpPr>
      <p:grpSp>
        <p:nvGrpSpPr>
          <p:cNvPr id="237" name="Group 685" descr="{&quot;isTemplate&quot;:true,&quot;type&quot;:&quot;list&quot;,&quot;alignment&quot;:&quot;left&quot;,&quot;alignmentVertical&quot;:&quot;top&quot;,&quot;canOmit&quot;:false,&quot;scalable&quot;:false,&quot;minItemsCount&quot;:-1}"/>
          <p:cNvGrpSpPr/>
          <p:nvPr/>
        </p:nvGrpSpPr>
        <p:grpSpPr>
          <a:xfrm>
            <a:off x="1075314" y="1520189"/>
            <a:ext cx="9868911" cy="4434111"/>
            <a:chOff x="1075314" y="1520189"/>
            <a:chExt cx="9868911" cy="4434111"/>
          </a:xfrm>
        </p:grpSpPr>
        <p:grpSp>
          <p:nvGrpSpPr>
            <p:cNvPr id="238" name="Group 686"/>
            <p:cNvGrpSpPr/>
            <p:nvPr/>
          </p:nvGrpSpPr>
          <p:grpSpPr>
            <a:xfrm>
              <a:off x="1075314" y="1520189"/>
              <a:ext cx="9868911" cy="2072418"/>
              <a:chOff x="1075314" y="1520189"/>
              <a:chExt cx="9868911" cy="2072418"/>
            </a:xfrm>
          </p:grpSpPr>
          <p:sp>
            <p:nvSpPr>
              <p:cNvPr id="239" name="TextBox 25" descr="{&quot;isTemplate&quot;:true,&quot;type&quot;:&quot;content&quot;,&quot;canOmit&quot;:false,&quot;range&quot;:0}"/>
              <p:cNvSpPr txBox="1"/>
              <p:nvPr/>
            </p:nvSpPr>
            <p:spPr>
              <a:xfrm>
                <a:off x="3561535" y="2061200"/>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护理实践中的伦理问题包括患者隐私保护、护理人员道德素养和护理伦理决策等方面的问题</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护理实践中的伦理问题要求护理人员具备良好的职业道德和伦理素养</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护理实践中的伦理问题需要通过加强护理伦理教育和实践，提高护理人员的伦理素养和道德水平</a:t>
                </a:r>
                <a:endParaRPr/>
              </a:p>
            </p:txBody>
          </p:sp>
          <p:sp>
            <p:nvSpPr>
              <p:cNvPr id="240" name="TextBox 27" descr="{&quot;isTemplate&quot;:true,&quot;type&quot;:&quot;title&quot;,&quot;canOmit&quot;:false,&quot;range&quot;:0}"/>
              <p:cNvSpPr txBox="1"/>
              <p:nvPr/>
            </p:nvSpPr>
            <p:spPr>
              <a:xfrm>
                <a:off x="3561535" y="1520189"/>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护理实践中的伦理问题</a:t>
                </a:r>
                <a:endParaRPr/>
              </a:p>
            </p:txBody>
          </p:sp>
          <p:sp>
            <p:nvSpPr>
              <p:cNvPr id="241" name="AutoShape 33"/>
              <p:cNvSpPr/>
              <p:nvPr/>
            </p:nvSpPr>
            <p:spPr>
              <a:xfrm>
                <a:off x="1075314" y="1789318"/>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2"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43" name="Group 691"/>
            <p:cNvGrpSpPr/>
            <p:nvPr/>
          </p:nvGrpSpPr>
          <p:grpSpPr>
            <a:xfrm>
              <a:off x="1075314" y="3881882"/>
              <a:ext cx="9868911" cy="2072418"/>
              <a:chOff x="1075314" y="3881882"/>
              <a:chExt cx="9868911" cy="2072418"/>
            </a:xfrm>
          </p:grpSpPr>
          <p:sp>
            <p:nvSpPr>
              <p:cNvPr id="244" name="TextBox 29" descr="{&quot;isTemplate&quot;:true,&quot;type&quot;:&quot;content&quot;,&quot;canOmit&quot;:false,&quot;range&quot;:0}"/>
              <p:cNvSpPr txBox="1"/>
              <p:nvPr/>
            </p:nvSpPr>
            <p:spPr>
              <a:xfrm>
                <a:off x="3561535" y="4422893"/>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护理实践中的法律问题包括医疗事故责任、护理人员法律责任和护理合同等方面的问题</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护理实践中的法律问题要求护理人员具备一定的法律知识和风险防范意识</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护理实践中的法律问题需要通过加强护理法律教育和实践，提高护理人员的法律素养和风险防范能力</a:t>
                </a:r>
                <a:endParaRPr/>
              </a:p>
            </p:txBody>
          </p:sp>
          <p:sp>
            <p:nvSpPr>
              <p:cNvPr id="245" name="TextBox 31" descr="{&quot;isTemplate&quot;:true,&quot;type&quot;:&quot;title&quot;,&quot;canOmit&quot;:false,&quot;range&quot;:0}"/>
              <p:cNvSpPr txBox="1"/>
              <p:nvPr/>
            </p:nvSpPr>
            <p:spPr>
              <a:xfrm>
                <a:off x="3561535" y="3881882"/>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护理实践中的法律问题</a:t>
                </a:r>
                <a:endParaRPr/>
              </a:p>
            </p:txBody>
          </p:sp>
          <p:sp>
            <p:nvSpPr>
              <p:cNvPr id="246" name="AutoShape 32"/>
              <p:cNvSpPr/>
              <p:nvPr/>
            </p:nvSpPr>
            <p:spPr>
              <a:xfrm>
                <a:off x="1075314" y="4179055"/>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7"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248"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护理实践中的伦理与法律问题</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 name="" descr="{&quot;isTemplate&quot;:true,&quot;type&quot;:2}"/>
        <p:cNvGrpSpPr/>
        <p:nvPr/>
      </p:nvGrpSpPr>
      <p:grpSpPr>
        <a:xfrm>
          <a:off x="0" y="0"/>
          <a:ext cx="0" cy="0"/>
        </a:xfrm>
      </p:grpSpPr>
      <p:sp>
        <p:nvSpPr>
          <p:cNvPr id="7" name="标题 1" descr="{&quot;isTemplate&quot;:true,&quot;type&quot;:&quot;title&quot;,&quot;canOmit&quot;:false,&quot;range&quot;:0}"/>
          <p:cNvSpPr txBox="1"/>
          <p:nvPr/>
        </p:nvSpPr>
        <p:spPr>
          <a:xfrm>
            <a:off x="792263" y="2998062"/>
            <a:ext cx="10826750" cy="914400"/>
          </a:xfrm>
          <a:prstGeom prst="rect">
            <a:avLst/>
          </a:prstGeom>
          <a:effectLst>
            <a:outerShdw blurRad="254000" dist="50800" dir="5400000" algn="ctr" rotWithShape="0">
              <a:schemeClr val="tx2">
                <a:alpha val="20000"/>
              </a:schemeClr>
            </a:outerShdw>
          </a:effectLst>
        </p:spPr>
        <p:txBody>
          <a:bodyPr vert="horz" wrap="square" lIns="91440" tIns="45720" rIns="91440" bIns="45720" rtlCol="0" anchor="b">
            <a:spAutoFit/>
          </a:bodyPr>
          <a:lstStyle>
            <a:defPPr>
              <a:defRPr lang="zh-CN"/>
            </a:defPPr>
            <a:lvl1pPr marL="0" algn="ctr" defTabSz="914400" rtl="0" eaLnBrk="1" latinLnBrk="0" hangingPunct="1">
              <a:lnSpc>
                <a:spcPct val="90000"/>
              </a:lnSpc>
              <a:spcBef>
                <a:spcPct val="0"/>
              </a:spcBef>
              <a:buNone/>
              <a:defRPr sz="9600" b="1" i="0" kern="1200" spc="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ts val="1000"/>
              </a:spcBef>
              <a:buNone/>
            </a:pPr>
            <a:r>
              <a:rPr lang="zh-CN" sz="6000" b="0">
                <a:latin typeface="Microsoft YaHei Light"/>
                <a:ea typeface="Microsoft YaHei Light"/>
              </a:rPr>
              <a:t>护理职业生涯规划与发展</a:t>
            </a:r>
            <a:endParaRPr/>
          </a:p>
        </p:txBody>
      </p:sp>
      <p:sp>
        <p:nvSpPr>
          <p:cNvPr id="8" name="文本占位符 2"/>
          <p:cNvSpPr txBox="1"/>
          <p:nvPr/>
        </p:nvSpPr>
        <p:spPr>
          <a:xfrm>
            <a:off x="5461852" y="1894964"/>
            <a:ext cx="1268296" cy="1089529"/>
          </a:xfrm>
          <a:prstGeom prst="rect">
            <a:avLst/>
          </a:prstGeom>
          <a:effectLst>
            <a:outerShdw blurRad="254000" dist="50800" dir="5400000" algn="ctr" rotWithShape="0">
              <a:schemeClr val="tx2">
                <a:alpha val="20000"/>
              </a:schemeClr>
            </a:outerShdw>
          </a:effectLst>
        </p:spPr>
        <p:txBody>
          <a:bodyPr vert="horz" wrap="none" lIns="91440" tIns="45720" rIns="91440" bIns="45720" rtlCol="0" anchor="b">
            <a:spAutoFit/>
          </a:bodyPr>
          <a:lstStyle>
            <a:defPPr>
              <a:defRPr lang="zh-CN"/>
            </a:defPPr>
            <a:lvl1pPr marL="0" indent="0" algn="ctr" defTabSz="914400" rtl="0" eaLnBrk="1" latinLnBrk="0" hangingPunct="1">
              <a:lnSpc>
                <a:spcPct val="90000"/>
              </a:lnSpc>
              <a:spcBef>
                <a:spcPts val="1000"/>
              </a:spcBef>
              <a:buFont typeface="Arial" pitchFamily="34" charset="0"/>
              <a:buNone/>
              <a:defRPr sz="6000" b="0" i="0" kern="1200" spc="0">
                <a:solidFill>
                  <a:schemeClr val="bg1"/>
                </a:solidFill>
                <a:latin typeface="Microsoft YaHei Light" panose="020b0503020204020204" pitchFamily="34" charset="-122"/>
                <a:ea typeface="Microsoft YaHei Light"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spcBef>
                <a:spcPct val="0"/>
              </a:spcBef>
            </a:pPr>
            <a:r>
              <a:rPr kumimoji="1" lang="en-US" altLang="zh-CN" sz="7200">
                <a:latin typeface="Microsoft YaHei" panose="020b0503020204020204" pitchFamily="34" charset="-122"/>
                <a:ea typeface="Microsoft YaHei" panose="020b0503020204020204" pitchFamily="34" charset="-122"/>
                <a:cs typeface="+mj-cs"/>
              </a:rPr>
              <a:t>03</a:t>
            </a:r>
            <a:endParaRPr kumimoji="1" lang="zh-CN" altLang="en-US" sz="7200">
              <a:latin typeface="Microsoft YaHei" panose="020b0503020204020204" pitchFamily="34" charset="-122"/>
              <a:ea typeface="Microsoft YaHei" panose="020b0503020204020204" pitchFamily="34" charset="-122"/>
              <a:cs typeface="+mj-cs"/>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 name="" descr="{&quot;isTemplate&quot;:true,&quot;type&quot;:3}"/>
        <p:cNvGrpSpPr/>
        <p:nvPr/>
      </p:nvGrpSpPr>
      <p:grpSpPr>
        <a:xfrm>
          <a:off x="0" y="0"/>
          <a:ext cx="0" cy="0"/>
        </a:xfrm>
      </p:grpSpPr>
      <p:grpSp>
        <p:nvGrpSpPr>
          <p:cNvPr id="10" name="Group 685" descr="{&quot;isTemplate&quot;:true,&quot;type&quot;:&quot;list&quot;,&quot;alignment&quot;:&quot;left&quot;,&quot;alignmentVertical&quot;:&quot;top&quot;,&quot;canOmit&quot;:false,&quot;scalable&quot;:false,&quot;minItemsCount&quot;:-1}"/>
          <p:cNvGrpSpPr/>
          <p:nvPr/>
        </p:nvGrpSpPr>
        <p:grpSpPr>
          <a:xfrm>
            <a:off x="1075314" y="1520189"/>
            <a:ext cx="9868911" cy="4434111"/>
            <a:chOff x="1075314" y="1520189"/>
            <a:chExt cx="9868911" cy="4434111"/>
          </a:xfrm>
        </p:grpSpPr>
        <p:grpSp>
          <p:nvGrpSpPr>
            <p:cNvPr id="11" name="Group 686"/>
            <p:cNvGrpSpPr/>
            <p:nvPr/>
          </p:nvGrpSpPr>
          <p:grpSpPr>
            <a:xfrm>
              <a:off x="1075314" y="1520189"/>
              <a:ext cx="9868911" cy="2072418"/>
              <a:chOff x="1075314" y="1520189"/>
              <a:chExt cx="9868911" cy="2072418"/>
            </a:xfrm>
          </p:grpSpPr>
          <p:sp>
            <p:nvSpPr>
              <p:cNvPr id="12" name="TextBox 25" descr="{&quot;isTemplate&quot;:true,&quot;type&quot;:&quot;content&quot;,&quot;canOmit&quot;:false,&quot;range&quot;:0}"/>
              <p:cNvSpPr txBox="1"/>
              <p:nvPr/>
            </p:nvSpPr>
            <p:spPr>
              <a:xfrm>
                <a:off x="3561535" y="2061200"/>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护理职业生涯规划是指护理人员在职业生涯发展过程中，通过对自身职业兴趣、能力和价值观的分析，制定个人职业目标和发展策略的过程</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护理职业生涯规划旨在帮助护理人员实现职业成功和个人成长</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护理职业生涯规划注重实践性和操作性，要求护理人员具备一定的自我认知和职业规划能力</a:t>
                </a:r>
                <a:endParaRPr/>
              </a:p>
            </p:txBody>
          </p:sp>
          <p:sp>
            <p:nvSpPr>
              <p:cNvPr id="13" name="TextBox 27" descr="{&quot;isTemplate&quot;:true,&quot;type&quot;:&quot;title&quot;,&quot;canOmit&quot;:false,&quot;range&quot;:0}"/>
              <p:cNvSpPr txBox="1"/>
              <p:nvPr/>
            </p:nvSpPr>
            <p:spPr>
              <a:xfrm>
                <a:off x="3561535" y="1520189"/>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护理职业生涯规划的定义</a:t>
                </a:r>
                <a:endParaRPr/>
              </a:p>
            </p:txBody>
          </p:sp>
          <p:sp>
            <p:nvSpPr>
              <p:cNvPr id="14" name="AutoShape 33"/>
              <p:cNvSpPr/>
              <p:nvPr/>
            </p:nvSpPr>
            <p:spPr>
              <a:xfrm>
                <a:off x="1075314" y="1789318"/>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Group 691"/>
            <p:cNvGrpSpPr/>
            <p:nvPr/>
          </p:nvGrpSpPr>
          <p:grpSpPr>
            <a:xfrm>
              <a:off x="1075314" y="3881882"/>
              <a:ext cx="9868911" cy="2072418"/>
              <a:chOff x="1075314" y="3881882"/>
              <a:chExt cx="9868911" cy="2072418"/>
            </a:xfrm>
          </p:grpSpPr>
          <p:sp>
            <p:nvSpPr>
              <p:cNvPr id="17" name="TextBox 29" descr="{&quot;isTemplate&quot;:true,&quot;type&quot;:&quot;content&quot;,&quot;canOmit&quot;:false,&quot;range&quot;:0}"/>
              <p:cNvSpPr txBox="1"/>
              <p:nvPr/>
            </p:nvSpPr>
            <p:spPr>
              <a:xfrm>
                <a:off x="3561535" y="4422893"/>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护理职业生涯规划有助于护理人员明确职业目标和发展方向，提高职业满意度和稳定性</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护理职业生涯规划有助于护理人员提高自身综合素质和竞争力，实现职业发展和个人价值</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护理职业生涯规划有助于护理人员适应医疗卫生行业的发展变化，提高护理服务质量和社会地位</a:t>
                </a:r>
                <a:endParaRPr/>
              </a:p>
            </p:txBody>
          </p:sp>
          <p:sp>
            <p:nvSpPr>
              <p:cNvPr id="18" name="TextBox 31" descr="{&quot;isTemplate&quot;:true,&quot;type&quot;:&quot;title&quot;,&quot;canOmit&quot;:false,&quot;range&quot;:0}"/>
              <p:cNvSpPr txBox="1"/>
              <p:nvPr/>
            </p:nvSpPr>
            <p:spPr>
              <a:xfrm>
                <a:off x="3561535" y="3881882"/>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护理职业生涯规划的重要性</a:t>
                </a:r>
                <a:endParaRPr/>
              </a:p>
            </p:txBody>
          </p:sp>
          <p:sp>
            <p:nvSpPr>
              <p:cNvPr id="19" name="AutoShape 32"/>
              <p:cNvSpPr/>
              <p:nvPr/>
            </p:nvSpPr>
            <p:spPr>
              <a:xfrm>
                <a:off x="1075314" y="4179055"/>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21"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护理职业生涯规划的重要性</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https://d.book118.com/805110232322011111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geometry_green">
      <a:dk1>
        <a:srgbClr val="000000"/>
      </a:dk1>
      <a:lt1>
        <a:srgbClr val="FFFFFF"/>
      </a:lt1>
      <a:dk2>
        <a:srgbClr val="273B3A"/>
      </a:dk2>
      <a:lt2>
        <a:srgbClr val="E6E2DF"/>
      </a:lt2>
      <a:accent1>
        <a:srgbClr val="377B5C"/>
      </a:accent1>
      <a:accent2>
        <a:srgbClr val="315246"/>
      </a:accent2>
      <a:accent3>
        <a:srgbClr val="3A8C9D"/>
      </a:accent3>
      <a:accent4>
        <a:srgbClr val="245565"/>
      </a:accent4>
      <a:accent5>
        <a:srgbClr val="A48B6E"/>
      </a:accent5>
      <a:accent6>
        <a:srgbClr val="796B58"/>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护理生涯的开始：探索护理职业的奥秘</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2024-09-17T21:33:22.304</cp:lastPrinted>
  <dcterms:created xsi:type="dcterms:W3CDTF">2024-09-17T13:33:22Z</dcterms:created>
  <dcterms:modified xsi:type="dcterms:W3CDTF">2024-09-17T13:33:24Z</dcterms:modified>
</cp:coreProperties>
</file>