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9525000" cy="53467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799D9A-0DAB-42A6-BC11-97D4100CF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ADAD85-3E21-4978-A734-8D5786D9B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C47E6E-9524-4EEF-8E2B-1345B5EEE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81CA86-1F23-4655-AA2E-434754AAA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E23D50-ADC6-4F03-9DA0-1C5474963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38F5C1-C6DB-479A-BA4B-8C5895DF7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AE844C-21B2-4156-A16B-867BD6219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3FD50B-8137-42B2-BF01-21147DB57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ED13FC-65E4-4ECE-9957-2DC15939D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7A3C0C-80D4-4C32-9B9B-748FBB372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E30B43-9867-4655-B9BA-3FC2832ED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jpeg" /><Relationship Id="rId4" Type="http://schemas.openxmlformats.org/officeDocument/2006/relationships/image" Target="../media/image5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8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1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18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11304334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 title="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 title=""/>
          <p:cNvSpPr txBox="1"/>
          <p:nvPr/>
        </p:nvSpPr>
        <p:spPr>
          <a:xfrm>
            <a:off x="952500" y="952500"/>
            <a:ext cx="952500" cy="3333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5" name="AutoShape 5" title=""/>
          <p:cNvSpPr/>
          <p:nvPr/>
        </p:nvSpPr>
        <p:spPr>
          <a:xfrm>
            <a:off x="6345478" y="2490290"/>
            <a:ext cx="4305017" cy="4305017"/>
          </a:xfrm>
          <a:prstGeom prst="ellipse">
            <a:avLst/>
          </a:prstGeom>
          <a:solidFill>
            <a:schemeClr val="accent1">
              <a:lumMod val="40000"/>
              <a:lumOff val="60000"/>
              <a:alpha val="3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 title=""/>
          <p:cNvSpPr/>
          <p:nvPr/>
        </p:nvSpPr>
        <p:spPr>
          <a:xfrm>
            <a:off x="7220871" y="3351609"/>
            <a:ext cx="2554230" cy="255423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 title=""/>
          <p:cNvSpPr/>
          <p:nvPr/>
        </p:nvSpPr>
        <p:spPr>
          <a:xfrm>
            <a:off x="-826938" y="-984734"/>
            <a:ext cx="1969468" cy="1969468"/>
          </a:xfrm>
          <a:prstGeom prst="ellipse">
            <a:avLst/>
          </a:prstGeom>
          <a:solidFill>
            <a:schemeClr val="accent1">
              <a:alpha val="26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 title=""/>
          <p:cNvSpPr txBox="1"/>
          <p:nvPr/>
        </p:nvSpPr>
        <p:spPr>
          <a:xfrm>
            <a:off x="419100" y="1334684"/>
            <a:ext cx="6286233" cy="14763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000" b="1" smtClean="0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鉴   赏   家</a:t>
            </a:r>
            <a:endParaRPr lang="en-US" sz="6000" b="1">
              <a:solidFill>
                <a:schemeClr val="accent1"/>
              </a:solidFill>
              <a:latin typeface="黑体" panose="02010609060101010101" pitchFamily="49" charset="-122"/>
              <a:ea typeface="黑体" panose="02010609060101010101" pitchFamily="49" charset="-122"/>
              <a:cs typeface="Microsoft Yahei"/>
            </a:endParaRPr>
          </a:p>
        </p:txBody>
      </p:sp>
      <p:sp>
        <p:nvSpPr>
          <p:cNvPr id="11" name="TextBox 11" title=""/>
          <p:cNvSpPr txBox="1"/>
          <p:nvPr/>
        </p:nvSpPr>
        <p:spPr>
          <a:xfrm>
            <a:off x="1905000" y="2620898"/>
            <a:ext cx="6273013" cy="655439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375"/>
              </a:spcBef>
            </a:pPr>
            <a:r>
              <a:rPr lang="en-US" altLang="zh-CN" sz="3600" b="1" smtClean="0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——汪曾祺</a:t>
            </a:r>
            <a:endParaRPr lang="en-US" sz="3200">
              <a:solidFill>
                <a:schemeClr val="accent1"/>
              </a:solidFill>
              <a:latin typeface="黑体" panose="02010609060101010101" pitchFamily="49" charset="-122"/>
              <a:ea typeface="黑体" panose="02010609060101010101" pitchFamily="49" charset="-122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 title=""/>
          <p:cNvSpPr/>
          <p:nvPr/>
        </p:nvSpPr>
        <p:spPr>
          <a:xfrm>
            <a:off x="744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 title=""/>
          <p:cNvSpPr/>
          <p:nvPr/>
        </p:nvSpPr>
        <p:spPr>
          <a:xfrm>
            <a:off x="891219" y="0"/>
            <a:ext cx="2194638" cy="2672828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 title=""/>
          <p:cNvSpPr/>
          <p:nvPr/>
        </p:nvSpPr>
        <p:spPr>
          <a:xfrm>
            <a:off x="859944" y="1562870"/>
            <a:ext cx="2194638" cy="2194638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  <a:lumMod val="60000"/>
                  <a:lumOff val="4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 title=""/>
          <p:cNvSpPr txBox="1"/>
          <p:nvPr/>
        </p:nvSpPr>
        <p:spPr>
          <a:xfrm>
            <a:off x="1520088" y="1682750"/>
            <a:ext cx="1566012" cy="480417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zh-CN" altLang="en-US">
                <a:solidFill>
                  <a:srgbClr val="FFFFFF">
                    <a:alpha val="40000"/>
                  </a:srgbClr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鉴赏家</a:t>
            </a:r>
            <a:endParaRPr lang="en-US">
              <a:solidFill>
                <a:srgbClr val="FFFFFF">
                  <a:alpha val="40000"/>
                </a:srgbClr>
              </a:solidFill>
              <a:latin typeface="黑体" panose="02010609060101010101" pitchFamily="49" charset="-122"/>
              <a:ea typeface="黑体" panose="02010609060101010101" pitchFamily="49" charset="-122"/>
              <a:cs typeface="Microsoft Yahei"/>
            </a:endParaRPr>
          </a:p>
        </p:txBody>
      </p:sp>
      <p:sp>
        <p:nvSpPr>
          <p:cNvPr id="7" name="TextBox 7" title=""/>
          <p:cNvSpPr txBox="1"/>
          <p:nvPr/>
        </p:nvSpPr>
        <p:spPr>
          <a:xfrm>
            <a:off x="1248486" y="2063750"/>
            <a:ext cx="1380414" cy="143351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</a:t>
            </a:r>
            <a:endParaRPr lang="en-US" altLang="zh-CN" sz="3200" b="1" smtClean="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  <a:p>
            <a:pPr algn="ctr"/>
            <a:r>
              <a:rPr lang="zh-CN" altLang="en-US" sz="3200" b="1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3200" b="1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TextBox 8" title=""/>
          <p:cNvSpPr txBox="1"/>
          <p:nvPr/>
        </p:nvSpPr>
        <p:spPr>
          <a:xfrm>
            <a:off x="4175611" y="1336414"/>
            <a:ext cx="4674587" cy="244078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altLang="zh-CN" sz="2400" b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1.</a:t>
            </a:r>
            <a:r>
              <a:rPr lang="zh-CN" altLang="en-US" sz="2400" b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</a:t>
            </a:r>
            <a:r>
              <a:rPr lang="zh-CN" alt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读文本，把握小说故事情节。    </a:t>
            </a:r>
            <a:endParaRPr lang="en-US" altLang="zh-CN" sz="2400" b="1" smtClean="0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altLang="zh-CN" sz="2400" b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2.</a:t>
            </a:r>
            <a:r>
              <a:rPr lang="zh-CN" altLang="en-US" sz="2400" b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细</a:t>
            </a:r>
            <a:r>
              <a:rPr lang="zh-CN" alt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读文本，通过语言、动作、环境等，把握叶三这一人物形象，并了解“鉴赏家”的真正含义</a:t>
            </a:r>
            <a:r>
              <a:rPr lang="zh-CN" altLang="en-US" sz="2400" b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en-US" altLang="zh-CN" sz="2400" b="1" smtClean="0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  <a:p>
            <a:pPr lvl="0">
              <a:lnSpc>
                <a:spcPct val="150000"/>
              </a:lnSpc>
            </a:pPr>
            <a:r>
              <a:rPr lang="en-US" altLang="zh-CN" sz="2400" b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  3.</a:t>
            </a:r>
            <a:r>
              <a:rPr lang="zh-CN" altLang="en-US" sz="2400" b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赏析</a:t>
            </a:r>
            <a:r>
              <a:rPr lang="zh-CN" alt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汪曾祺小说中的“味”。</a:t>
            </a:r>
            <a:endParaRPr lang="en-US" sz="24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cxnSp>
        <p:nvCxnSpPr>
          <p:cNvPr id="9" name="Connector 9" title=""/>
          <p:cNvCxnSpPr/>
          <p:nvPr/>
        </p:nvCxnSpPr>
        <p:spPr>
          <a:xfrm flipH="1">
            <a:off x="2498828" y="2263629"/>
            <a:ext cx="0" cy="102306"/>
          </a:xfrm>
          <a:prstGeom prst="line">
            <a:avLst/>
          </a:prstGeom>
          <a:ln w="9525">
            <a:solidFill>
              <a:srgbClr val="FFFFFF"/>
            </a:solidFill>
          </a:ln>
        </p:spPr>
      </p:cxnSp>
      <p:cxnSp>
        <p:nvCxnSpPr>
          <p:cNvPr id="10" name="Connector 10" title=""/>
          <p:cNvCxnSpPr/>
          <p:nvPr/>
        </p:nvCxnSpPr>
        <p:spPr>
          <a:xfrm flipH="1">
            <a:off x="1424607" y="2263629"/>
            <a:ext cx="0" cy="102306"/>
          </a:xfrm>
          <a:prstGeom prst="line">
            <a:avLst/>
          </a:prstGeom>
          <a:ln w="9525">
            <a:solidFill>
              <a:srgbClr val="FFFFFF"/>
            </a:solidFill>
          </a:ln>
        </p:spPr>
      </p:cxnSp>
      <p:sp>
        <p:nvSpPr>
          <p:cNvPr id="11" name="AutoShape 11" title=""/>
          <p:cNvSpPr/>
          <p:nvPr/>
        </p:nvSpPr>
        <p:spPr>
          <a:xfrm>
            <a:off x="477770" y="1939037"/>
            <a:ext cx="202786" cy="1100579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 title=""/>
          <p:cNvSpPr/>
          <p:nvPr/>
        </p:nvSpPr>
        <p:spPr>
          <a:xfrm>
            <a:off x="477770" y="1837644"/>
            <a:ext cx="202786" cy="202786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 title=""/>
          <p:cNvSpPr/>
          <p:nvPr/>
        </p:nvSpPr>
        <p:spPr>
          <a:xfrm>
            <a:off x="-798610" y="3804262"/>
            <a:ext cx="1416414" cy="1416414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  <a:lumMod val="40000"/>
                  <a:lumOff val="60000"/>
                </a:schemeClr>
              </a:gs>
              <a:gs pos="100000">
                <a:schemeClr val="accent2">
                  <a:alpha val="27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 title=""/>
          <p:cNvSpPr/>
          <p:nvPr/>
        </p:nvSpPr>
        <p:spPr>
          <a:xfrm>
            <a:off x="3358185" y="0"/>
            <a:ext cx="522528" cy="1496375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 title=""/>
          <p:cNvSpPr/>
          <p:nvPr/>
        </p:nvSpPr>
        <p:spPr>
          <a:xfrm>
            <a:off x="3358185" y="1235111"/>
            <a:ext cx="522528" cy="522528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 title=""/>
          <p:cNvSpPr/>
          <p:nvPr/>
        </p:nvSpPr>
        <p:spPr>
          <a:xfrm>
            <a:off x="7864600" y="4619275"/>
            <a:ext cx="415038" cy="415038"/>
          </a:xfrm>
          <a:prstGeom prst="ellipse">
            <a:avLst/>
          </a:prstGeom>
          <a:gradFill>
            <a:gsLst>
              <a:gs pos="0">
                <a:schemeClr val="accent2">
                  <a:alpha val="58999"/>
                  <a:lumMod val="40000"/>
                  <a:lumOff val="60000"/>
                </a:schemeClr>
              </a:gs>
              <a:gs pos="100000">
                <a:schemeClr val="accent2">
                  <a:alpha val="58999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 title=""/>
          <p:cNvSpPr/>
          <p:nvPr/>
        </p:nvSpPr>
        <p:spPr>
          <a:xfrm>
            <a:off x="8421544" y="-397096"/>
            <a:ext cx="1893471" cy="1893471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  <a:lumMod val="40000"/>
                  <a:lumOff val="60000"/>
                </a:schemeClr>
              </a:gs>
              <a:gs pos="100000">
                <a:schemeClr val="accent2">
                  <a:alpha val="27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9" name="图片 18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3520" y="3990749"/>
            <a:ext cx="1421480" cy="136706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10998200" y="107569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 title="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 title=""/>
          <p:cNvSpPr txBox="1"/>
          <p:nvPr/>
        </p:nvSpPr>
        <p:spPr>
          <a:xfrm>
            <a:off x="2154372" y="2050256"/>
            <a:ext cx="6350602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3000" b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作者作品</a:t>
            </a:r>
            <a:endParaRPr lang="en-US" sz="30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 title=""/>
          <p:cNvSpPr txBox="1"/>
          <p:nvPr/>
        </p:nvSpPr>
        <p:spPr>
          <a:xfrm>
            <a:off x="2154372" y="891875"/>
            <a:ext cx="6783844" cy="13335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6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 title="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 title="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 title="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 title="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 title="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 title="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 title="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 title="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 title="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 title=""/>
          <p:cNvSpPr/>
          <p:nvPr/>
        </p:nvSpPr>
        <p:spPr>
          <a:xfrm>
            <a:off x="303308" y="262258"/>
            <a:ext cx="77086" cy="77086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 title=""/>
          <p:cNvSpPr/>
          <p:nvPr/>
        </p:nvSpPr>
        <p:spPr>
          <a:xfrm>
            <a:off x="413317" y="259556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 title=""/>
          <p:cNvSpPr/>
          <p:nvPr/>
        </p:nvSpPr>
        <p:spPr>
          <a:xfrm>
            <a:off x="517820" y="26112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 title=""/>
          <p:cNvSpPr/>
          <p:nvPr/>
        </p:nvSpPr>
        <p:spPr>
          <a:xfrm>
            <a:off x="619177" y="269346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 title=""/>
          <p:cNvSpPr/>
          <p:nvPr/>
        </p:nvSpPr>
        <p:spPr>
          <a:xfrm>
            <a:off x="715528" y="26556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 title=""/>
          <p:cNvSpPr/>
          <p:nvPr/>
        </p:nvSpPr>
        <p:spPr>
          <a:xfrm>
            <a:off x="303308" y="370149"/>
            <a:ext cx="77086" cy="77086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 title=""/>
          <p:cNvSpPr/>
          <p:nvPr/>
        </p:nvSpPr>
        <p:spPr>
          <a:xfrm>
            <a:off x="413317" y="36744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 title=""/>
          <p:cNvSpPr/>
          <p:nvPr/>
        </p:nvSpPr>
        <p:spPr>
          <a:xfrm>
            <a:off x="517820" y="36901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 title=""/>
          <p:cNvSpPr/>
          <p:nvPr/>
        </p:nvSpPr>
        <p:spPr>
          <a:xfrm>
            <a:off x="619177" y="377236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 title=""/>
          <p:cNvSpPr/>
          <p:nvPr/>
        </p:nvSpPr>
        <p:spPr>
          <a:xfrm>
            <a:off x="715528" y="37345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 title=""/>
          <p:cNvSpPr/>
          <p:nvPr/>
        </p:nvSpPr>
        <p:spPr>
          <a:xfrm>
            <a:off x="303308" y="478039"/>
            <a:ext cx="77086" cy="77086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 title=""/>
          <p:cNvSpPr/>
          <p:nvPr/>
        </p:nvSpPr>
        <p:spPr>
          <a:xfrm>
            <a:off x="413317" y="47533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 title=""/>
          <p:cNvSpPr/>
          <p:nvPr/>
        </p:nvSpPr>
        <p:spPr>
          <a:xfrm>
            <a:off x="517820" y="47690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 title=""/>
          <p:cNvSpPr/>
          <p:nvPr/>
        </p:nvSpPr>
        <p:spPr>
          <a:xfrm>
            <a:off x="619177" y="485127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 title=""/>
          <p:cNvSpPr/>
          <p:nvPr/>
        </p:nvSpPr>
        <p:spPr>
          <a:xfrm>
            <a:off x="715528" y="48134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 title=""/>
          <p:cNvSpPr/>
          <p:nvPr/>
        </p:nvSpPr>
        <p:spPr>
          <a:xfrm>
            <a:off x="303308" y="585929"/>
            <a:ext cx="77086" cy="77086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 title=""/>
          <p:cNvSpPr/>
          <p:nvPr/>
        </p:nvSpPr>
        <p:spPr>
          <a:xfrm>
            <a:off x="413317" y="58322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 title=""/>
          <p:cNvSpPr/>
          <p:nvPr/>
        </p:nvSpPr>
        <p:spPr>
          <a:xfrm>
            <a:off x="517820" y="584800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 title=""/>
          <p:cNvSpPr/>
          <p:nvPr/>
        </p:nvSpPr>
        <p:spPr>
          <a:xfrm>
            <a:off x="619177" y="593017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 title=""/>
          <p:cNvSpPr/>
          <p:nvPr/>
        </p:nvSpPr>
        <p:spPr>
          <a:xfrm>
            <a:off x="715528" y="589231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 title=""/>
          <p:cNvSpPr/>
          <p:nvPr/>
        </p:nvSpPr>
        <p:spPr>
          <a:xfrm>
            <a:off x="285750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 title=""/>
          <p:cNvSpPr/>
          <p:nvPr/>
        </p:nvSpPr>
        <p:spPr>
          <a:xfrm>
            <a:off x="497417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 title=""/>
          <p:cNvSpPr/>
          <p:nvPr/>
        </p:nvSpPr>
        <p:spPr>
          <a:xfrm>
            <a:off x="718039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 title=""/>
          <p:cNvCxnSpPr/>
          <p:nvPr/>
        </p:nvCxnSpPr>
        <p:spPr>
          <a:xfrm flipH="1">
            <a:off x="1555549" y="-2137872"/>
            <a:ext cx="989330" cy="314257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9" name="Connector 39" title=""/>
          <p:cNvCxnSpPr/>
          <p:nvPr/>
        </p:nvCxnSpPr>
        <p:spPr>
          <a:xfrm flipH="1">
            <a:off x="1163637" y="-149812"/>
            <a:ext cx="574716" cy="1767245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0" name="Connector 40" title=""/>
          <p:cNvCxnSpPr/>
          <p:nvPr/>
        </p:nvCxnSpPr>
        <p:spPr>
          <a:xfrm flipH="1">
            <a:off x="8246854" y="4438008"/>
            <a:ext cx="390744" cy="113897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1" name="Connector 41" title=""/>
          <p:cNvCxnSpPr/>
          <p:nvPr/>
        </p:nvCxnSpPr>
        <p:spPr>
          <a:xfrm flipH="1">
            <a:off x="8464559" y="3887374"/>
            <a:ext cx="515449" cy="1504779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2" name="Connector 42" title=""/>
          <p:cNvCxnSpPr/>
          <p:nvPr/>
        </p:nvCxnSpPr>
        <p:spPr>
          <a:xfrm flipH="1">
            <a:off x="8212395" y="-47037"/>
            <a:ext cx="266038" cy="748233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 title="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 title=""/>
          <p:cNvSpPr/>
          <p:nvPr/>
        </p:nvSpPr>
        <p:spPr>
          <a:xfrm>
            <a:off x="3182208" y="912874"/>
            <a:ext cx="355788" cy="16165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 title=""/>
          <p:cNvSpPr/>
          <p:nvPr/>
        </p:nvSpPr>
        <p:spPr>
          <a:xfrm>
            <a:off x="355440" y="1191399"/>
            <a:ext cx="8786868" cy="3671492"/>
          </a:xfrm>
          <a:prstGeom prst="rect">
            <a:avLst/>
          </a:prstGeom>
          <a:gradFill>
            <a:gsLst>
              <a:gs pos="0">
                <a:schemeClr val="accent2">
                  <a:lumMod val="75000"/>
                  <a:alpha val="80000"/>
                </a:schemeClr>
              </a:gs>
              <a:gs pos="100000">
                <a:schemeClr val="accent2">
                  <a:alpha val="8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 title=""/>
          <p:cNvPicPr>
            <a:picLocks noChangeAspect="1"/>
          </p:cNvPicPr>
          <p:nvPr/>
        </p:nvPicPr>
        <p:blipFill>
          <a:blip r:embed="rId3">
            <a:alphaModFix amt="70000"/>
          </a:blip>
          <a:srcRect t="5556" b="5556"/>
          <a:stretch>
            <a:fillRect/>
          </a:stretch>
        </p:blipFill>
        <p:spPr>
          <a:xfrm>
            <a:off x="578662" y="912874"/>
            <a:ext cx="2874862" cy="3833150"/>
          </a:xfrm>
          <a:prstGeom prst="parallelogram">
            <a:avLst/>
          </a:prstGeom>
        </p:spPr>
      </p:pic>
      <p:sp>
        <p:nvSpPr>
          <p:cNvPr id="7" name="AutoShape 7" title=""/>
          <p:cNvSpPr/>
          <p:nvPr/>
        </p:nvSpPr>
        <p:spPr>
          <a:xfrm>
            <a:off x="1952680" y="4872106"/>
            <a:ext cx="7203254" cy="5261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 title=""/>
          <p:cNvSpPr/>
          <p:nvPr/>
        </p:nvSpPr>
        <p:spPr>
          <a:xfrm>
            <a:off x="377976" y="4872106"/>
            <a:ext cx="578171" cy="5261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 title=""/>
          <p:cNvSpPr/>
          <p:nvPr/>
        </p:nvSpPr>
        <p:spPr>
          <a:xfrm>
            <a:off x="1074903" y="4844251"/>
            <a:ext cx="124000" cy="124000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 title=""/>
          <p:cNvSpPr/>
          <p:nvPr/>
        </p:nvSpPr>
        <p:spPr>
          <a:xfrm>
            <a:off x="1255625" y="4849416"/>
            <a:ext cx="115142" cy="11514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 title=""/>
          <p:cNvSpPr/>
          <p:nvPr/>
        </p:nvSpPr>
        <p:spPr>
          <a:xfrm>
            <a:off x="1427489" y="4854581"/>
            <a:ext cx="106285" cy="10628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 title=""/>
          <p:cNvSpPr/>
          <p:nvPr/>
        </p:nvSpPr>
        <p:spPr>
          <a:xfrm>
            <a:off x="1583846" y="4859746"/>
            <a:ext cx="97428" cy="97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 title=""/>
          <p:cNvSpPr/>
          <p:nvPr/>
        </p:nvSpPr>
        <p:spPr>
          <a:xfrm>
            <a:off x="1737996" y="4855387"/>
            <a:ext cx="88571" cy="885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 title=""/>
          <p:cNvSpPr txBox="1"/>
          <p:nvPr/>
        </p:nvSpPr>
        <p:spPr>
          <a:xfrm>
            <a:off x="3714750" y="1242219"/>
            <a:ext cx="4875483" cy="44053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200" b="1" smtClean="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创作背景</a:t>
            </a:r>
            <a:endParaRPr lang="en-US" sz="3200" b="1">
              <a:solidFill>
                <a:srgbClr val="FFFFFF"/>
              </a:solidFill>
              <a:latin typeface="黑体" panose="02010609060101010101" pitchFamily="49" charset="-122"/>
              <a:ea typeface="黑体" panose="02010609060101010101" pitchFamily="49" charset="-122"/>
              <a:cs typeface="Microsoft Yahei"/>
            </a:endParaRPr>
          </a:p>
        </p:txBody>
      </p:sp>
      <p:sp>
        <p:nvSpPr>
          <p:cNvPr id="15" name="TextBox 15" title=""/>
          <p:cNvSpPr txBox="1"/>
          <p:nvPr/>
        </p:nvSpPr>
        <p:spPr>
          <a:xfrm>
            <a:off x="3714750" y="2292350"/>
            <a:ext cx="5086350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该作品创作于</a:t>
            </a:r>
            <a:r>
              <a:rPr lang="en-US" altLang="zh-CN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1982</a:t>
            </a:r>
            <a:r>
              <a:rPr lang="zh-CN" altLang="en-US" sz="240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年，是汪曾祺在改革开放之后重新回到文坛之后的作品之一，也是他的代表作之一。</a:t>
            </a:r>
          </a:p>
        </p:txBody>
      </p:sp>
      <p:sp>
        <p:nvSpPr>
          <p:cNvPr id="16" name="AutoShape 16" title="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 title="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 title="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 title="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 title="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 title="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 title="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 title="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 title="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 title="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 title="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 title="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 title="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 title="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 title="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 title="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 title="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 title="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 title="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 title="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 title=""/>
          <p:cNvSpPr txBox="1"/>
          <p:nvPr/>
        </p:nvSpPr>
        <p:spPr>
          <a:xfrm>
            <a:off x="855345" y="6350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800" b="1" err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作品名称与作者介绍</a:t>
            </a:r>
            <a:endParaRPr lang="en-US" sz="2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 title="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 title=""/>
          <p:cNvSpPr txBox="1"/>
          <p:nvPr/>
        </p:nvSpPr>
        <p:spPr>
          <a:xfrm>
            <a:off x="596740" y="1068387"/>
            <a:ext cx="5447105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汪曾祺（</a:t>
            </a:r>
            <a:r>
              <a:rPr lang="en-US" altLang="zh-CN" sz="2000" b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1920</a:t>
            </a:r>
            <a:r>
              <a:rPr lang="zh-CN" altLang="en-US" sz="2000" b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年</a:t>
            </a:r>
            <a:r>
              <a:rPr lang="en-US" altLang="zh-CN" sz="2000" b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3</a:t>
            </a:r>
            <a:r>
              <a:rPr lang="zh-CN" altLang="en-US" sz="2000" b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月</a:t>
            </a:r>
            <a:r>
              <a:rPr lang="en-US" altLang="zh-CN" sz="2000" b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5</a:t>
            </a:r>
            <a:r>
              <a:rPr lang="zh-CN" altLang="en-US" sz="2000" b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日</a:t>
            </a:r>
            <a:r>
              <a:rPr lang="en-US" altLang="zh-CN" sz="2000" b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—1997</a:t>
            </a:r>
            <a:r>
              <a:rPr lang="zh-CN" altLang="en-US" sz="2000" b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年</a:t>
            </a:r>
            <a:r>
              <a:rPr lang="en-US" altLang="zh-CN" sz="2000" b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5</a:t>
            </a:r>
            <a:r>
              <a:rPr lang="zh-CN" altLang="en-US" sz="2000" b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月</a:t>
            </a:r>
            <a:r>
              <a:rPr lang="en-US" altLang="zh-CN" sz="2000" b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16</a:t>
            </a:r>
            <a:r>
              <a:rPr lang="zh-CN" altLang="en-US" sz="2000" b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日），江苏高邮人，中国当代小说家、散文家、戏剧家。被誉为京派作家的代表人物。</a:t>
            </a:r>
            <a:endParaRPr lang="en-US" sz="2000" b="1">
              <a:solidFill>
                <a:schemeClr val="accent1"/>
              </a:solidFill>
              <a:latin typeface="黑体" panose="02010609060101010101" pitchFamily="49" charset="-122"/>
              <a:ea typeface="黑体" panose="02010609060101010101" pitchFamily="49" charset="-122"/>
              <a:cs typeface="Microsoft Yahei"/>
            </a:endParaRPr>
          </a:p>
        </p:txBody>
      </p:sp>
      <p:sp>
        <p:nvSpPr>
          <p:cNvPr id="6" name="TextBox 6" title=""/>
          <p:cNvSpPr txBox="1"/>
          <p:nvPr/>
        </p:nvSpPr>
        <p:spPr>
          <a:xfrm>
            <a:off x="538744" y="2673350"/>
            <a:ext cx="5686968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著有小说集</a:t>
            </a:r>
            <a:r>
              <a:rPr lang="en-US" altLang="zh-CN" sz="2000" b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《</a:t>
            </a:r>
            <a:r>
              <a:rPr lang="zh-CN" altLang="en-US" sz="2000" b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邂逅集</a:t>
            </a:r>
            <a:r>
              <a:rPr lang="en-US" altLang="zh-CN" sz="2000" b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》</a:t>
            </a:r>
            <a:r>
              <a:rPr lang="zh-CN" altLang="en-US" sz="2000" b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，小说</a:t>
            </a:r>
            <a:r>
              <a:rPr lang="en-US" altLang="zh-CN" sz="2000" b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《</a:t>
            </a:r>
            <a:r>
              <a:rPr lang="zh-CN" altLang="en-US" sz="2000" b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受戒</a:t>
            </a:r>
            <a:r>
              <a:rPr lang="en-US" altLang="zh-CN" sz="2000" b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》《</a:t>
            </a:r>
            <a:r>
              <a:rPr lang="zh-CN" altLang="en-US" sz="2000" b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大淖记事</a:t>
            </a:r>
            <a:r>
              <a:rPr lang="en-US" altLang="zh-CN" sz="2000" b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》</a:t>
            </a:r>
            <a:r>
              <a:rPr lang="zh-CN" altLang="en-US" sz="2000" b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，散文集</a:t>
            </a:r>
            <a:r>
              <a:rPr lang="en-US" altLang="zh-CN" sz="2000" b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《</a:t>
            </a:r>
            <a:r>
              <a:rPr lang="zh-CN" altLang="en-US" sz="2000" b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蒲桥集</a:t>
            </a:r>
            <a:r>
              <a:rPr lang="en-US" altLang="zh-CN" sz="2000" b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》</a:t>
            </a:r>
            <a:r>
              <a:rPr lang="zh-CN" altLang="en-US" sz="2000" b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，大部分作品收录在</a:t>
            </a:r>
            <a:r>
              <a:rPr lang="en-US" altLang="zh-CN" sz="2000" b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《</a:t>
            </a:r>
            <a:r>
              <a:rPr lang="zh-CN" altLang="en-US" sz="2000" b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汪曾祺全集</a:t>
            </a:r>
            <a:r>
              <a:rPr lang="en-US" altLang="zh-CN" sz="2000" b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》</a:t>
            </a:r>
            <a:r>
              <a:rPr lang="zh-CN" altLang="en-US" sz="2000" b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中。被誉为“抒情的人道主义者，中国最后一个纯粹的文人，中国最后一个士大夫</a:t>
            </a:r>
            <a:r>
              <a:rPr lang="zh-CN" altLang="en-US" sz="2000" b="1" smtClean="0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”。“文革”</a:t>
            </a:r>
            <a:r>
              <a:rPr lang="zh-CN" altLang="en-US" sz="2000" b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中参与样板戏</a:t>
            </a:r>
            <a:r>
              <a:rPr lang="en-US" altLang="zh-CN" sz="2000" b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《</a:t>
            </a:r>
            <a:r>
              <a:rPr lang="zh-CN" altLang="en-US" sz="2000" b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沙家浜</a:t>
            </a:r>
            <a:r>
              <a:rPr lang="en-US" altLang="zh-CN" sz="2000" b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》</a:t>
            </a:r>
            <a:r>
              <a:rPr lang="zh-CN" altLang="en-US" sz="2000" b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的</a:t>
            </a:r>
            <a:r>
              <a:rPr lang="zh-CN" altLang="en-US" sz="2000" b="1" smtClean="0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定稿。</a:t>
            </a:r>
            <a:endParaRPr lang="en-US" sz="2000" b="1">
              <a:solidFill>
                <a:schemeClr val="accent1"/>
              </a:solidFill>
              <a:latin typeface="黑体" panose="02010609060101010101" pitchFamily="49" charset="-122"/>
              <a:ea typeface="黑体" panose="02010609060101010101" pitchFamily="49" charset="-122"/>
              <a:cs typeface="Microsoft Yahei"/>
            </a:endParaRPr>
          </a:p>
        </p:txBody>
      </p:sp>
      <p:sp>
        <p:nvSpPr>
          <p:cNvPr id="8" name="AutoShape 8" title="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 title="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 title="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 title="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 title="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 title="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 title="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 title="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 title="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 title="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 title="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 title="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 title="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 title="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 title="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 title="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 title="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 title="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 title="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 title="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 title=""/>
          <p:cNvSpPr txBox="1"/>
          <p:nvPr/>
        </p:nvSpPr>
        <p:spPr>
          <a:xfrm>
            <a:off x="854864" y="-69850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zh-CN" altLang="en-US" sz="2800" b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作者介绍</a:t>
            </a:r>
            <a:endParaRPr lang="en-US" sz="2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29" name="AutoShape 29" title=""/>
          <p:cNvSpPr/>
          <p:nvPr/>
        </p:nvSpPr>
        <p:spPr>
          <a:xfrm>
            <a:off x="690942" y="4652434"/>
            <a:ext cx="548022" cy="96092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 title=""/>
          <p:cNvSpPr/>
          <p:nvPr/>
        </p:nvSpPr>
        <p:spPr>
          <a:xfrm>
            <a:off x="649605" y="4652434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 title=""/>
          <p:cNvSpPr/>
          <p:nvPr/>
        </p:nvSpPr>
        <p:spPr>
          <a:xfrm>
            <a:off x="1183005" y="4652434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 title=""/>
          <p:cNvCxnSpPr/>
          <p:nvPr/>
        </p:nvCxnSpPr>
        <p:spPr>
          <a:xfrm>
            <a:off x="1238964" y="4710426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3" name="Picture 33" title=""/>
          <p:cNvPicPr>
            <a:picLocks noChangeAspect="1"/>
          </p:cNvPicPr>
          <p:nvPr/>
        </p:nvPicPr>
        <p:blipFill>
          <a:blip r:embed="rId3">
            <a:alphaModFix amt="70000"/>
          </a:blip>
          <a:srcRect t="11111" b="11111"/>
          <a:stretch>
            <a:fillRect/>
          </a:stretch>
        </p:blipFill>
        <p:spPr>
          <a:xfrm>
            <a:off x="6226456" y="1018811"/>
            <a:ext cx="2874862" cy="3833150"/>
          </a:xfrm>
          <a:prstGeom prst="rect">
            <a:avLst/>
          </a:prstGeom>
        </p:spPr>
      </p:pic>
      <p:sp>
        <p:nvSpPr>
          <p:cNvPr id="34" name="AutoShape 34" title=""/>
          <p:cNvSpPr/>
          <p:nvPr/>
        </p:nvSpPr>
        <p:spPr>
          <a:xfrm>
            <a:off x="7978616" y="-1006838"/>
            <a:ext cx="1695299" cy="1695299"/>
          </a:xfrm>
          <a:prstGeom prst="ellipse">
            <a:avLst/>
          </a:prstGeom>
          <a:solidFill>
            <a:schemeClr val="accent1">
              <a:alpha val="2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 title=""/>
          <p:cNvSpPr/>
          <p:nvPr/>
        </p:nvSpPr>
        <p:spPr>
          <a:xfrm>
            <a:off x="666156" y="2444750"/>
            <a:ext cx="548022" cy="96092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 title=""/>
          <p:cNvSpPr/>
          <p:nvPr/>
        </p:nvSpPr>
        <p:spPr>
          <a:xfrm>
            <a:off x="624819" y="2444750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 title=""/>
          <p:cNvSpPr/>
          <p:nvPr/>
        </p:nvSpPr>
        <p:spPr>
          <a:xfrm>
            <a:off x="1158219" y="2444750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 title=""/>
          <p:cNvCxnSpPr/>
          <p:nvPr/>
        </p:nvCxnSpPr>
        <p:spPr>
          <a:xfrm>
            <a:off x="1228232" y="2520950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 title="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 title=""/>
          <p:cNvSpPr txBox="1"/>
          <p:nvPr/>
        </p:nvSpPr>
        <p:spPr>
          <a:xfrm>
            <a:off x="596740" y="1068387"/>
            <a:ext cx="6028582" cy="31289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mtClean="0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    他</a:t>
            </a:r>
            <a:r>
              <a:rPr lang="zh-CN" altLang="en-US" sz="2400" b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以散文笔调写小说，写出了家乡五行八作的见闻和风物人情、习俗民风，富于地方特色。作品在疏放中透出凝重，于平淡中显现奇崛，情韵灵动淡远，风致清新秀异。</a:t>
            </a:r>
          </a:p>
          <a:p>
            <a:endParaRPr lang="zh-CN" altLang="en-US" sz="2400" b="1">
              <a:solidFill>
                <a:schemeClr val="accent1"/>
              </a:solidFill>
              <a:latin typeface="黑体" panose="02010609060101010101" pitchFamily="49" charset="-122"/>
              <a:ea typeface="黑体" panose="02010609060101010101" pitchFamily="49" charset="-122"/>
              <a:cs typeface="Microsoft Yahei"/>
            </a:endParaRPr>
          </a:p>
          <a:p>
            <a:r>
              <a:rPr lang="zh-CN" altLang="en-US" sz="2400" b="1" smtClean="0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    他</a:t>
            </a:r>
            <a:r>
              <a:rPr lang="zh-CN" altLang="en-US" sz="2400" b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力求淡泊，脱离外界的喧哗和干扰，精心营构自己的艺术世界。自觉吸收传统文化，具有浓郁的乡土气息，显示出沈从文的师承。在小说散文化方面，开风气之先。</a:t>
            </a:r>
          </a:p>
        </p:txBody>
      </p:sp>
      <p:sp>
        <p:nvSpPr>
          <p:cNvPr id="8" name="AutoShape 8" title="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 title="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 title="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 title="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 title="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 title="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 title="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 title="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 title="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 title="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 title="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 title="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 title="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 title="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 title="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 title="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 title="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 title="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 title="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 title="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 title=""/>
          <p:cNvSpPr txBox="1"/>
          <p:nvPr/>
        </p:nvSpPr>
        <p:spPr>
          <a:xfrm>
            <a:off x="854864" y="-69850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zh-CN" altLang="en-US" sz="2800" b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写作风格</a:t>
            </a:r>
            <a:endParaRPr lang="en-US" sz="2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4" name="AutoShape 34" title=""/>
          <p:cNvSpPr/>
          <p:nvPr/>
        </p:nvSpPr>
        <p:spPr>
          <a:xfrm>
            <a:off x="7978616" y="-1006838"/>
            <a:ext cx="1695299" cy="1695299"/>
          </a:xfrm>
          <a:prstGeom prst="ellipse">
            <a:avLst/>
          </a:prstGeom>
          <a:solidFill>
            <a:schemeClr val="accent1">
              <a:alpha val="2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图片 4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6066" y="1225550"/>
            <a:ext cx="2705100" cy="27051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222971402"/>
      </p:ext>
    </p:ext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 title=""/>
          <p:cNvSpPr/>
          <p:nvPr/>
        </p:nvSpPr>
        <p:spPr>
          <a:xfrm>
            <a:off x="-15233" y="13644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 title=""/>
          <p:cNvSpPr txBox="1"/>
          <p:nvPr/>
        </p:nvSpPr>
        <p:spPr>
          <a:xfrm>
            <a:off x="2154372" y="2050256"/>
            <a:ext cx="6350602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初读感知</a:t>
            </a:r>
            <a:endParaRPr lang="en-US" sz="30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 title=""/>
          <p:cNvSpPr txBox="1"/>
          <p:nvPr/>
        </p:nvSpPr>
        <p:spPr>
          <a:xfrm>
            <a:off x="2154372" y="891875"/>
            <a:ext cx="6783844" cy="13335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6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AutoShape 6" title="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 title="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 title="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 title="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 title="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 title="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 title="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 title="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 title="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 title=""/>
          <p:cNvSpPr/>
          <p:nvPr/>
        </p:nvSpPr>
        <p:spPr>
          <a:xfrm>
            <a:off x="303308" y="262258"/>
            <a:ext cx="77086" cy="77086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 title=""/>
          <p:cNvSpPr/>
          <p:nvPr/>
        </p:nvSpPr>
        <p:spPr>
          <a:xfrm>
            <a:off x="413317" y="259556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 title=""/>
          <p:cNvSpPr/>
          <p:nvPr/>
        </p:nvSpPr>
        <p:spPr>
          <a:xfrm>
            <a:off x="517820" y="26112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 title=""/>
          <p:cNvSpPr/>
          <p:nvPr/>
        </p:nvSpPr>
        <p:spPr>
          <a:xfrm>
            <a:off x="619177" y="269346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 title=""/>
          <p:cNvSpPr/>
          <p:nvPr/>
        </p:nvSpPr>
        <p:spPr>
          <a:xfrm>
            <a:off x="715528" y="26556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 title=""/>
          <p:cNvSpPr/>
          <p:nvPr/>
        </p:nvSpPr>
        <p:spPr>
          <a:xfrm>
            <a:off x="303308" y="370149"/>
            <a:ext cx="77086" cy="77086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 title=""/>
          <p:cNvSpPr/>
          <p:nvPr/>
        </p:nvSpPr>
        <p:spPr>
          <a:xfrm>
            <a:off x="413317" y="36744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 title=""/>
          <p:cNvSpPr/>
          <p:nvPr/>
        </p:nvSpPr>
        <p:spPr>
          <a:xfrm>
            <a:off x="517820" y="36901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 title=""/>
          <p:cNvSpPr/>
          <p:nvPr/>
        </p:nvSpPr>
        <p:spPr>
          <a:xfrm>
            <a:off x="619177" y="377236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 title=""/>
          <p:cNvSpPr/>
          <p:nvPr/>
        </p:nvSpPr>
        <p:spPr>
          <a:xfrm>
            <a:off x="715528" y="37345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 title=""/>
          <p:cNvSpPr/>
          <p:nvPr/>
        </p:nvSpPr>
        <p:spPr>
          <a:xfrm>
            <a:off x="303308" y="478039"/>
            <a:ext cx="77086" cy="77086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 title=""/>
          <p:cNvSpPr/>
          <p:nvPr/>
        </p:nvSpPr>
        <p:spPr>
          <a:xfrm>
            <a:off x="413317" y="47533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 title=""/>
          <p:cNvSpPr/>
          <p:nvPr/>
        </p:nvSpPr>
        <p:spPr>
          <a:xfrm>
            <a:off x="517820" y="47690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 title=""/>
          <p:cNvSpPr/>
          <p:nvPr/>
        </p:nvSpPr>
        <p:spPr>
          <a:xfrm>
            <a:off x="619177" y="485127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 title=""/>
          <p:cNvSpPr/>
          <p:nvPr/>
        </p:nvSpPr>
        <p:spPr>
          <a:xfrm>
            <a:off x="715528" y="48134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 title=""/>
          <p:cNvSpPr/>
          <p:nvPr/>
        </p:nvSpPr>
        <p:spPr>
          <a:xfrm>
            <a:off x="303308" y="585929"/>
            <a:ext cx="77086" cy="77086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 title=""/>
          <p:cNvSpPr/>
          <p:nvPr/>
        </p:nvSpPr>
        <p:spPr>
          <a:xfrm>
            <a:off x="413317" y="58322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 title=""/>
          <p:cNvSpPr/>
          <p:nvPr/>
        </p:nvSpPr>
        <p:spPr>
          <a:xfrm>
            <a:off x="517820" y="584800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 title=""/>
          <p:cNvSpPr/>
          <p:nvPr/>
        </p:nvSpPr>
        <p:spPr>
          <a:xfrm>
            <a:off x="619177" y="593017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 title=""/>
          <p:cNvSpPr/>
          <p:nvPr/>
        </p:nvSpPr>
        <p:spPr>
          <a:xfrm>
            <a:off x="715528" y="589231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 title=""/>
          <p:cNvSpPr/>
          <p:nvPr/>
        </p:nvSpPr>
        <p:spPr>
          <a:xfrm>
            <a:off x="285750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 title=""/>
          <p:cNvSpPr/>
          <p:nvPr/>
        </p:nvSpPr>
        <p:spPr>
          <a:xfrm>
            <a:off x="497417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 title=""/>
          <p:cNvSpPr/>
          <p:nvPr/>
        </p:nvSpPr>
        <p:spPr>
          <a:xfrm>
            <a:off x="718039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 title=""/>
          <p:cNvCxnSpPr/>
          <p:nvPr/>
        </p:nvCxnSpPr>
        <p:spPr>
          <a:xfrm flipH="1">
            <a:off x="1555549" y="-2137872"/>
            <a:ext cx="989330" cy="314257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9" name="Connector 39" title=""/>
          <p:cNvCxnSpPr/>
          <p:nvPr/>
        </p:nvCxnSpPr>
        <p:spPr>
          <a:xfrm flipH="1">
            <a:off x="1163637" y="-149812"/>
            <a:ext cx="574716" cy="1767245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0" name="Connector 40" title=""/>
          <p:cNvCxnSpPr/>
          <p:nvPr/>
        </p:nvCxnSpPr>
        <p:spPr>
          <a:xfrm flipH="1">
            <a:off x="8246854" y="4438008"/>
            <a:ext cx="390744" cy="113897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1" name="Connector 41" title=""/>
          <p:cNvCxnSpPr/>
          <p:nvPr/>
        </p:nvCxnSpPr>
        <p:spPr>
          <a:xfrm flipH="1">
            <a:off x="8464559" y="3887374"/>
            <a:ext cx="515449" cy="1504779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2" name="Connector 42" title=""/>
          <p:cNvCxnSpPr/>
          <p:nvPr/>
        </p:nvCxnSpPr>
        <p:spPr>
          <a:xfrm flipH="1">
            <a:off x="8212395" y="-47037"/>
            <a:ext cx="266038" cy="748233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 title="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 title=""/>
          <p:cNvSpPr txBox="1"/>
          <p:nvPr/>
        </p:nvSpPr>
        <p:spPr>
          <a:xfrm>
            <a:off x="596740" y="1068387"/>
            <a:ext cx="8661560" cy="31289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抻（</a:t>
            </a:r>
            <a:r>
              <a:rPr lang="en-US" altLang="zh-CN" sz="3200" b="1" err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chēn</a:t>
            </a:r>
            <a:r>
              <a:rPr lang="zh-CN" altLang="en-US" sz="3200" b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）纸      谄（</a:t>
            </a:r>
            <a:r>
              <a:rPr lang="en-US" altLang="zh-CN" sz="3200" b="1" err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chǎn</a:t>
            </a:r>
            <a:r>
              <a:rPr lang="zh-CN" altLang="en-US" sz="3200" b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）媚      </a:t>
            </a:r>
            <a:endParaRPr lang="en-US" altLang="zh-CN" sz="3200" b="1" smtClean="0">
              <a:solidFill>
                <a:schemeClr val="accent1"/>
              </a:solidFill>
              <a:latin typeface="黑体" panose="02010609060101010101" pitchFamily="49" charset="-122"/>
              <a:ea typeface="黑体" panose="02010609060101010101" pitchFamily="49" charset="-122"/>
              <a:cs typeface="Microsoft Yahei"/>
            </a:endParaRPr>
          </a:p>
          <a:p>
            <a:r>
              <a:rPr lang="zh-CN" altLang="en-US" sz="3200" b="1" smtClean="0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辻</a:t>
            </a:r>
            <a:r>
              <a:rPr lang="zh-CN" altLang="en-US" sz="3200" b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（</a:t>
            </a:r>
            <a:r>
              <a:rPr lang="en-US" altLang="zh-CN" sz="3200" b="1" err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shì</a:t>
            </a:r>
            <a:r>
              <a:rPr lang="zh-CN" altLang="en-US" sz="3200" b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）听涛     </a:t>
            </a:r>
            <a:r>
              <a:rPr lang="zh-CN" altLang="en-US" sz="3200" b="1" smtClean="0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三</a:t>
            </a:r>
            <a:r>
              <a:rPr lang="zh-CN" altLang="en-US" sz="3200" b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垛（</a:t>
            </a:r>
            <a:r>
              <a:rPr lang="en-US" altLang="zh-CN" sz="3200" b="1" err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duò</a:t>
            </a:r>
            <a:r>
              <a:rPr lang="zh-CN" altLang="en-US" sz="3200" b="1" smtClean="0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）       </a:t>
            </a:r>
            <a:endParaRPr lang="en-US" altLang="zh-CN" sz="3200" b="1" smtClean="0">
              <a:solidFill>
                <a:schemeClr val="accent1"/>
              </a:solidFill>
              <a:latin typeface="黑体" panose="02010609060101010101" pitchFamily="49" charset="-122"/>
              <a:ea typeface="黑体" panose="02010609060101010101" pitchFamily="49" charset="-122"/>
              <a:cs typeface="Microsoft Yahei"/>
            </a:endParaRPr>
          </a:p>
          <a:p>
            <a:r>
              <a:rPr lang="zh-CN" altLang="en-US" sz="3200" b="1" smtClean="0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季</a:t>
            </a:r>
            <a:r>
              <a:rPr lang="zh-CN" altLang="en-US" sz="3200" b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匋（</a:t>
            </a:r>
            <a:r>
              <a:rPr lang="en-US" altLang="zh-CN" sz="3200" b="1" err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yáo</a:t>
            </a:r>
            <a:r>
              <a:rPr lang="zh-CN" altLang="en-US" sz="3200" b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）</a:t>
            </a:r>
            <a:r>
              <a:rPr lang="zh-CN" altLang="en-US" sz="3200" b="1" smtClean="0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民     恣</a:t>
            </a:r>
            <a:r>
              <a:rPr lang="zh-CN" altLang="en-US" sz="3200" b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（</a:t>
            </a:r>
            <a:r>
              <a:rPr lang="en-US" altLang="zh-CN" sz="3200" b="1" err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zì</a:t>
            </a:r>
            <a:r>
              <a:rPr lang="zh-CN" altLang="en-US" sz="3200" b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）</a:t>
            </a:r>
            <a:r>
              <a:rPr lang="zh-CN" altLang="en-US" sz="3200" b="1" smtClean="0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悍</a:t>
            </a:r>
            <a:endParaRPr lang="en-US" altLang="zh-CN" sz="3200" b="1" smtClean="0">
              <a:solidFill>
                <a:schemeClr val="accent1"/>
              </a:solidFill>
              <a:latin typeface="黑体" panose="02010609060101010101" pitchFamily="49" charset="-122"/>
              <a:ea typeface="黑体" panose="02010609060101010101" pitchFamily="49" charset="-122"/>
              <a:cs typeface="Microsoft Yahei"/>
            </a:endParaRPr>
          </a:p>
          <a:p>
            <a:r>
              <a:rPr lang="zh-CN" altLang="en-US" sz="3200" b="1" smtClean="0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漂</a:t>
            </a:r>
            <a:r>
              <a:rPr lang="zh-CN" altLang="en-US" sz="3200" b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（</a:t>
            </a:r>
            <a:r>
              <a:rPr lang="en-US" altLang="zh-CN" sz="3200" b="1" err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piǎo</a:t>
            </a:r>
            <a:r>
              <a:rPr lang="zh-CN" altLang="en-US" sz="3200" b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）朱膘（</a:t>
            </a:r>
            <a:r>
              <a:rPr lang="en-US" altLang="zh-CN" sz="3200" b="1" err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biāo</a:t>
            </a:r>
            <a:r>
              <a:rPr lang="zh-CN" altLang="en-US" sz="3200" b="1" smtClean="0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）</a:t>
            </a:r>
            <a:endParaRPr lang="zh-CN" altLang="en-US" sz="3200" b="1">
              <a:solidFill>
                <a:schemeClr val="accent1"/>
              </a:solidFill>
              <a:latin typeface="黑体" panose="02010609060101010101" pitchFamily="49" charset="-122"/>
              <a:ea typeface="黑体" panose="02010609060101010101" pitchFamily="49" charset="-122"/>
              <a:cs typeface="Microsoft Yahei"/>
            </a:endParaRPr>
          </a:p>
        </p:txBody>
      </p:sp>
      <p:sp>
        <p:nvSpPr>
          <p:cNvPr id="8" name="AutoShape 8" title="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 title="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 title="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 title="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 title="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 title="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 title="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 title="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 title="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 title="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 title="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 title="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 title="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 title="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 title="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 title="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 title="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 title="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 title="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 title="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 title=""/>
          <p:cNvSpPr txBox="1"/>
          <p:nvPr/>
        </p:nvSpPr>
        <p:spPr>
          <a:xfrm>
            <a:off x="854864" y="6712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zh-CN" altLang="en-US" sz="2800" b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生字词</a:t>
            </a:r>
            <a:endParaRPr lang="en-US" sz="2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4" name="AutoShape 34" title=""/>
          <p:cNvSpPr/>
          <p:nvPr/>
        </p:nvSpPr>
        <p:spPr>
          <a:xfrm>
            <a:off x="7978616" y="-1006838"/>
            <a:ext cx="1695299" cy="1695299"/>
          </a:xfrm>
          <a:prstGeom prst="ellipse">
            <a:avLst/>
          </a:prstGeom>
          <a:solidFill>
            <a:schemeClr val="accent1">
              <a:alpha val="2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图片 5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8579" y="3054350"/>
            <a:ext cx="2880108" cy="233864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922137240"/>
      </p:ext>
    </p:ext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 title="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 title=""/>
          <p:cNvSpPr/>
          <p:nvPr/>
        </p:nvSpPr>
        <p:spPr>
          <a:xfrm>
            <a:off x="3182208" y="912874"/>
            <a:ext cx="355788" cy="16165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 title=""/>
          <p:cNvSpPr/>
          <p:nvPr/>
        </p:nvSpPr>
        <p:spPr>
          <a:xfrm>
            <a:off x="369066" y="1074531"/>
            <a:ext cx="8786868" cy="3671492"/>
          </a:xfrm>
          <a:prstGeom prst="rect">
            <a:avLst/>
          </a:prstGeom>
          <a:gradFill>
            <a:gsLst>
              <a:gs pos="0">
                <a:schemeClr val="accent2">
                  <a:lumMod val="75000"/>
                  <a:alpha val="80000"/>
                </a:schemeClr>
              </a:gs>
              <a:gs pos="100000">
                <a:schemeClr val="accent2">
                  <a:alpha val="8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 title=""/>
          <p:cNvPicPr>
            <a:picLocks noChangeAspect="1"/>
          </p:cNvPicPr>
          <p:nvPr/>
        </p:nvPicPr>
        <p:blipFill>
          <a:blip r:embed="rId3">
            <a:alphaModFix/>
          </a:blip>
          <a:srcRect t="10286" b="10286"/>
          <a:stretch>
            <a:fillRect/>
          </a:stretch>
        </p:blipFill>
        <p:spPr>
          <a:xfrm>
            <a:off x="578662" y="912874"/>
            <a:ext cx="2874862" cy="3833149"/>
          </a:xfrm>
          <a:prstGeom prst="parallelogram">
            <a:avLst/>
          </a:prstGeom>
        </p:spPr>
      </p:pic>
      <p:sp>
        <p:nvSpPr>
          <p:cNvPr id="7" name="AutoShape 7" title=""/>
          <p:cNvSpPr/>
          <p:nvPr/>
        </p:nvSpPr>
        <p:spPr>
          <a:xfrm>
            <a:off x="1952680" y="4872106"/>
            <a:ext cx="7203254" cy="5261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 title=""/>
          <p:cNvSpPr/>
          <p:nvPr/>
        </p:nvSpPr>
        <p:spPr>
          <a:xfrm>
            <a:off x="377976" y="4872106"/>
            <a:ext cx="578171" cy="5261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 title=""/>
          <p:cNvSpPr/>
          <p:nvPr/>
        </p:nvSpPr>
        <p:spPr>
          <a:xfrm>
            <a:off x="1074903" y="4844251"/>
            <a:ext cx="124000" cy="124000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 title=""/>
          <p:cNvSpPr/>
          <p:nvPr/>
        </p:nvSpPr>
        <p:spPr>
          <a:xfrm>
            <a:off x="1255625" y="4849416"/>
            <a:ext cx="115142" cy="11514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 title=""/>
          <p:cNvSpPr/>
          <p:nvPr/>
        </p:nvSpPr>
        <p:spPr>
          <a:xfrm>
            <a:off x="1427489" y="4854581"/>
            <a:ext cx="106285" cy="10628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 title=""/>
          <p:cNvSpPr/>
          <p:nvPr/>
        </p:nvSpPr>
        <p:spPr>
          <a:xfrm>
            <a:off x="1583846" y="4859746"/>
            <a:ext cx="97428" cy="97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 title=""/>
          <p:cNvSpPr/>
          <p:nvPr/>
        </p:nvSpPr>
        <p:spPr>
          <a:xfrm>
            <a:off x="1737996" y="4855387"/>
            <a:ext cx="88571" cy="885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 title=""/>
          <p:cNvSpPr txBox="1"/>
          <p:nvPr/>
        </p:nvSpPr>
        <p:spPr>
          <a:xfrm>
            <a:off x="3714750" y="1349692"/>
            <a:ext cx="5052767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b="1" smtClean="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一、（开头至“才想起现在是什么时令了”）：写叶三与众不同的卖果子特点。</a:t>
            </a:r>
            <a:endParaRPr lang="en-US" altLang="zh-CN" sz="2000" b="1" smtClean="0">
              <a:solidFill>
                <a:srgbClr val="FFFFFF"/>
              </a:solidFill>
              <a:latin typeface="黑体" panose="02010609060101010101" pitchFamily="49" charset="-122"/>
              <a:ea typeface="黑体" panose="02010609060101010101" pitchFamily="49" charset="-122"/>
              <a:cs typeface="Microsoft Yahei"/>
            </a:endParaRPr>
          </a:p>
          <a:p>
            <a:pPr>
              <a:lnSpc>
                <a:spcPct val="140000"/>
              </a:lnSpc>
            </a:pPr>
            <a:r>
              <a:rPr lang="zh-CN" altLang="en-US" sz="2000" b="1" smtClean="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二、（“叶三卖了三十多年果子”至“于是就依了他”）：叶三的儿子深受父亲的影响。</a:t>
            </a:r>
            <a:endParaRPr lang="en-US" altLang="zh-CN" sz="2000" b="1" smtClean="0">
              <a:solidFill>
                <a:srgbClr val="FFFFFF"/>
              </a:solidFill>
              <a:latin typeface="黑体" panose="02010609060101010101" pitchFamily="49" charset="-122"/>
              <a:ea typeface="黑体" panose="02010609060101010101" pitchFamily="49" charset="-122"/>
              <a:cs typeface="Microsoft Yahei"/>
            </a:endParaRPr>
          </a:p>
          <a:p>
            <a:pPr>
              <a:lnSpc>
                <a:spcPct val="140000"/>
              </a:lnSpc>
            </a:pPr>
            <a:r>
              <a:rPr lang="zh-CN" altLang="en-US" sz="2000" b="1" smtClean="0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三、（“叶三还是卖果子”至结尾）：写叶三与画家季匋民的相知相惜之情。</a:t>
            </a:r>
            <a:endParaRPr lang="en-US" sz="2000" b="1">
              <a:solidFill>
                <a:srgbClr val="FFFFFF"/>
              </a:solidFill>
              <a:latin typeface="黑体" panose="02010609060101010101" pitchFamily="49" charset="-122"/>
              <a:ea typeface="黑体" panose="02010609060101010101" pitchFamily="49" charset="-122"/>
              <a:cs typeface="Microsoft Yahei"/>
            </a:endParaRPr>
          </a:p>
        </p:txBody>
      </p:sp>
      <p:sp>
        <p:nvSpPr>
          <p:cNvPr id="18" name="AutoShape 18" title="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 title="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 title="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 title="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 title="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 title="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 title="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 title="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 title="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 title="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 title="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 title="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 title="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 title="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 title="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 title="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 title="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 title="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 title="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 title="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 title="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400" b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层次划分</a:t>
            </a:r>
            <a:endParaRPr lang="en-US" sz="24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 title=""/>
          <p:cNvSpPr/>
          <p:nvPr/>
        </p:nvSpPr>
        <p:spPr>
          <a:xfrm>
            <a:off x="-15233" y="13644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 title=""/>
          <p:cNvSpPr txBox="1"/>
          <p:nvPr/>
        </p:nvSpPr>
        <p:spPr>
          <a:xfrm>
            <a:off x="2154372" y="2050256"/>
            <a:ext cx="6350602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3000" b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文本研读</a:t>
            </a:r>
            <a:endParaRPr lang="en-US" sz="30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 title=""/>
          <p:cNvSpPr txBox="1"/>
          <p:nvPr/>
        </p:nvSpPr>
        <p:spPr>
          <a:xfrm>
            <a:off x="2154372" y="891875"/>
            <a:ext cx="6783844" cy="13335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6000" b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60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 title="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 title="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 title="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 title="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 title="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 title="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 title="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 title="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 title="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 title=""/>
          <p:cNvSpPr/>
          <p:nvPr/>
        </p:nvSpPr>
        <p:spPr>
          <a:xfrm>
            <a:off x="303308" y="262258"/>
            <a:ext cx="77086" cy="77086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 title=""/>
          <p:cNvSpPr/>
          <p:nvPr/>
        </p:nvSpPr>
        <p:spPr>
          <a:xfrm>
            <a:off x="413317" y="259556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 title=""/>
          <p:cNvSpPr/>
          <p:nvPr/>
        </p:nvSpPr>
        <p:spPr>
          <a:xfrm>
            <a:off x="517820" y="26112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 title=""/>
          <p:cNvSpPr/>
          <p:nvPr/>
        </p:nvSpPr>
        <p:spPr>
          <a:xfrm>
            <a:off x="619177" y="269346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 title=""/>
          <p:cNvSpPr/>
          <p:nvPr/>
        </p:nvSpPr>
        <p:spPr>
          <a:xfrm>
            <a:off x="715528" y="26556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 title=""/>
          <p:cNvSpPr/>
          <p:nvPr/>
        </p:nvSpPr>
        <p:spPr>
          <a:xfrm>
            <a:off x="303308" y="370149"/>
            <a:ext cx="77086" cy="77086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 title=""/>
          <p:cNvSpPr/>
          <p:nvPr/>
        </p:nvSpPr>
        <p:spPr>
          <a:xfrm>
            <a:off x="413317" y="36744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 title=""/>
          <p:cNvSpPr/>
          <p:nvPr/>
        </p:nvSpPr>
        <p:spPr>
          <a:xfrm>
            <a:off x="517820" y="36901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 title=""/>
          <p:cNvSpPr/>
          <p:nvPr/>
        </p:nvSpPr>
        <p:spPr>
          <a:xfrm>
            <a:off x="619177" y="377236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 title=""/>
          <p:cNvSpPr/>
          <p:nvPr/>
        </p:nvSpPr>
        <p:spPr>
          <a:xfrm>
            <a:off x="715528" y="37345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 title=""/>
          <p:cNvSpPr/>
          <p:nvPr/>
        </p:nvSpPr>
        <p:spPr>
          <a:xfrm>
            <a:off x="303308" y="478039"/>
            <a:ext cx="77086" cy="77086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 title=""/>
          <p:cNvSpPr/>
          <p:nvPr/>
        </p:nvSpPr>
        <p:spPr>
          <a:xfrm>
            <a:off x="413317" y="47533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 title=""/>
          <p:cNvSpPr/>
          <p:nvPr/>
        </p:nvSpPr>
        <p:spPr>
          <a:xfrm>
            <a:off x="517820" y="47690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 title=""/>
          <p:cNvSpPr/>
          <p:nvPr/>
        </p:nvSpPr>
        <p:spPr>
          <a:xfrm>
            <a:off x="619177" y="485127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 title=""/>
          <p:cNvSpPr/>
          <p:nvPr/>
        </p:nvSpPr>
        <p:spPr>
          <a:xfrm>
            <a:off x="715528" y="48134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 title=""/>
          <p:cNvSpPr/>
          <p:nvPr/>
        </p:nvSpPr>
        <p:spPr>
          <a:xfrm>
            <a:off x="303308" y="585929"/>
            <a:ext cx="77086" cy="77086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 title=""/>
          <p:cNvSpPr/>
          <p:nvPr/>
        </p:nvSpPr>
        <p:spPr>
          <a:xfrm>
            <a:off x="413317" y="58322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 title=""/>
          <p:cNvSpPr/>
          <p:nvPr/>
        </p:nvSpPr>
        <p:spPr>
          <a:xfrm>
            <a:off x="517820" y="584800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 title=""/>
          <p:cNvSpPr/>
          <p:nvPr/>
        </p:nvSpPr>
        <p:spPr>
          <a:xfrm>
            <a:off x="619177" y="593017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 title=""/>
          <p:cNvSpPr/>
          <p:nvPr/>
        </p:nvSpPr>
        <p:spPr>
          <a:xfrm>
            <a:off x="715528" y="589231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 title=""/>
          <p:cNvSpPr/>
          <p:nvPr/>
        </p:nvSpPr>
        <p:spPr>
          <a:xfrm>
            <a:off x="285750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 title=""/>
          <p:cNvSpPr/>
          <p:nvPr/>
        </p:nvSpPr>
        <p:spPr>
          <a:xfrm>
            <a:off x="497417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 title=""/>
          <p:cNvSpPr/>
          <p:nvPr/>
        </p:nvSpPr>
        <p:spPr>
          <a:xfrm>
            <a:off x="718039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 title=""/>
          <p:cNvCxnSpPr/>
          <p:nvPr/>
        </p:nvCxnSpPr>
        <p:spPr>
          <a:xfrm flipH="1">
            <a:off x="1555549" y="-2137872"/>
            <a:ext cx="989330" cy="314257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9" name="Connector 39" title=""/>
          <p:cNvCxnSpPr/>
          <p:nvPr/>
        </p:nvCxnSpPr>
        <p:spPr>
          <a:xfrm flipH="1">
            <a:off x="1163637" y="-149812"/>
            <a:ext cx="574716" cy="1767245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0" name="Connector 40" title=""/>
          <p:cNvCxnSpPr/>
          <p:nvPr/>
        </p:nvCxnSpPr>
        <p:spPr>
          <a:xfrm flipH="1">
            <a:off x="8246854" y="4438008"/>
            <a:ext cx="390744" cy="113897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1" name="Connector 41" title=""/>
          <p:cNvCxnSpPr/>
          <p:nvPr/>
        </p:nvCxnSpPr>
        <p:spPr>
          <a:xfrm flipH="1">
            <a:off x="8464559" y="3887374"/>
            <a:ext cx="515449" cy="1504779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2" name="Connector 42" title=""/>
          <p:cNvCxnSpPr/>
          <p:nvPr/>
        </p:nvCxnSpPr>
        <p:spPr>
          <a:xfrm flipH="1">
            <a:off x="8212395" y="-47037"/>
            <a:ext cx="266038" cy="748233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  <p:extLst>
      <p:ext uri="{BB962C8B-B14F-4D97-AF65-F5344CB8AC3E}">
        <p14:creationId xmlns:p14="http://schemas.microsoft.com/office/powerpoint/2010/main" val="3322941518"/>
      </p:ext>
    </p:ext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 title="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 title=""/>
          <p:cNvPicPr>
            <a:picLocks noChangeAspect="1"/>
          </p:cNvPicPr>
          <p:nvPr/>
        </p:nvPicPr>
        <p:blipFill>
          <a:blip r:embed="rId3">
            <a:alphaModFix amt="70000"/>
          </a:blip>
          <a:srcRect t="417" b="417"/>
          <a:stretch>
            <a:fillRect/>
          </a:stretch>
        </p:blipFill>
        <p:spPr>
          <a:xfrm>
            <a:off x="733971" y="1105724"/>
            <a:ext cx="3783825" cy="3783824"/>
          </a:xfrm>
          <a:prstGeom prst="roundRect">
            <a:avLst/>
          </a:prstGeom>
        </p:spPr>
      </p:pic>
      <p:sp>
        <p:nvSpPr>
          <p:cNvPr id="5" name="TextBox 5" title=""/>
          <p:cNvSpPr txBox="1"/>
          <p:nvPr/>
        </p:nvSpPr>
        <p:spPr>
          <a:xfrm>
            <a:off x="4762500" y="1567100"/>
            <a:ext cx="4761756" cy="81379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err="1">
                <a:solidFill>
                  <a:schemeClr val="dk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鉴赏家是对艺术品、文物、自然风景等进行鉴别、欣赏、研究的专家。</a:t>
            </a:r>
          </a:p>
        </p:txBody>
      </p:sp>
      <p:sp>
        <p:nvSpPr>
          <p:cNvPr id="6" name="TextBox 6" title=""/>
          <p:cNvSpPr txBox="1"/>
          <p:nvPr/>
        </p:nvSpPr>
        <p:spPr>
          <a:xfrm>
            <a:off x="4891990" y="996950"/>
            <a:ext cx="3626635" cy="784027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400" b="1" err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24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 title=""/>
          <p:cNvSpPr txBox="1"/>
          <p:nvPr/>
        </p:nvSpPr>
        <p:spPr>
          <a:xfrm>
            <a:off x="4762500" y="3515137"/>
            <a:ext cx="4761756" cy="81379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>
                <a:solidFill>
                  <a:schemeClr val="dk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鉴赏家应具备敏锐的观察力、深厚的艺术素养、独特的审美眼光和丰富的知识储备，能够对作品进行深入分析、评价。</a:t>
            </a:r>
          </a:p>
        </p:txBody>
      </p:sp>
      <p:sp>
        <p:nvSpPr>
          <p:cNvPr id="8" name="TextBox 8" title=""/>
          <p:cNvSpPr txBox="1"/>
          <p:nvPr/>
        </p:nvSpPr>
        <p:spPr>
          <a:xfrm>
            <a:off x="4891990" y="2825750"/>
            <a:ext cx="4003302" cy="784027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400" b="1" err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24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9" name="AutoShape 9" title="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 title="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 title="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 title="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 title="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 title="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 title="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 title="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 title="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 title="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 title="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 title="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 title="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 title="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 title="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 title="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 title="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 title="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 title="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 title="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 title=""/>
          <p:cNvSpPr txBox="1"/>
          <p:nvPr/>
        </p:nvSpPr>
        <p:spPr>
          <a:xfrm>
            <a:off x="855345" y="-69850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800" b="1" err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鉴赏家的定义与特点</a:t>
            </a:r>
            <a:endParaRPr lang="en-US" sz="2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0" name="AutoShape 30" title=""/>
          <p:cNvSpPr/>
          <p:nvPr/>
        </p:nvSpPr>
        <p:spPr>
          <a:xfrm>
            <a:off x="7941969" y="-729230"/>
            <a:ext cx="1348588" cy="1348588"/>
          </a:xfrm>
          <a:prstGeom prst="ellipse">
            <a:avLst/>
          </a:prstGeom>
          <a:gradFill>
            <a:gsLst>
              <a:gs pos="0">
                <a:schemeClr val="accent2">
                  <a:alpha val="19000"/>
                </a:schemeClr>
              </a:gs>
              <a:gs pos="100000">
                <a:schemeClr val="accent1">
                  <a:alpha val="19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 title=""/>
          <p:cNvSpPr/>
          <p:nvPr/>
        </p:nvSpPr>
        <p:spPr>
          <a:xfrm>
            <a:off x="-275288" y="3718958"/>
            <a:ext cx="550576" cy="550576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  <a:alpha val="20000"/>
                  <a:lumMod val="75000"/>
                </a:schemeClr>
              </a:gs>
              <a:gs pos="100000">
                <a:schemeClr val="accent4">
                  <a:alpha val="2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 title="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 title=""/>
          <p:cNvSpPr txBox="1"/>
          <p:nvPr/>
        </p:nvSpPr>
        <p:spPr>
          <a:xfrm>
            <a:off x="596740" y="1068387"/>
            <a:ext cx="8661560" cy="12239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季匋民是谁？叶三是谁</a:t>
            </a:r>
            <a:r>
              <a:rPr lang="zh-CN" altLang="en-US" sz="3200" b="1" smtClean="0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？与题目</a:t>
            </a:r>
            <a:r>
              <a:rPr lang="en-US" altLang="zh-CN" sz="3200" b="1" smtClean="0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《</a:t>
            </a:r>
            <a:r>
              <a:rPr lang="zh-CN" altLang="en-US" sz="3200" b="1" smtClean="0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鉴赏家</a:t>
            </a:r>
            <a:r>
              <a:rPr lang="en-US" altLang="zh-CN" sz="3200" b="1" smtClean="0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》</a:t>
            </a:r>
            <a:r>
              <a:rPr lang="zh-CN" altLang="en-US" sz="3200" b="1" smtClean="0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有什么关系</a:t>
            </a:r>
            <a:r>
              <a:rPr lang="zh-CN" altLang="en-US" sz="3200" b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？</a:t>
            </a:r>
            <a:endParaRPr lang="zh-CN" altLang="en-US" sz="3200" b="1">
              <a:solidFill>
                <a:schemeClr val="accent1"/>
              </a:solidFill>
              <a:latin typeface="黑体" panose="02010609060101010101" pitchFamily="49" charset="-122"/>
              <a:ea typeface="黑体" panose="02010609060101010101" pitchFamily="49" charset="-122"/>
              <a:cs typeface="Microsoft Yahei"/>
            </a:endParaRPr>
          </a:p>
        </p:txBody>
      </p:sp>
      <p:sp>
        <p:nvSpPr>
          <p:cNvPr id="8" name="AutoShape 8" title="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 title="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 title="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 title="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 title="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 title="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 title="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 title="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 title="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 title="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 title="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 title="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 title="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 title="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 title="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 title="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 title="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 title="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 title="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 title="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 title=""/>
          <p:cNvSpPr txBox="1"/>
          <p:nvPr/>
        </p:nvSpPr>
        <p:spPr>
          <a:xfrm>
            <a:off x="854864" y="6712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zh-CN" altLang="en-US" sz="2800" b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文本分析</a:t>
            </a:r>
            <a:endParaRPr lang="en-US" sz="2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4" name="AutoShape 34" title=""/>
          <p:cNvSpPr/>
          <p:nvPr/>
        </p:nvSpPr>
        <p:spPr>
          <a:xfrm>
            <a:off x="7978616" y="-1006838"/>
            <a:ext cx="1695299" cy="1695299"/>
          </a:xfrm>
          <a:prstGeom prst="ellipse">
            <a:avLst/>
          </a:prstGeom>
          <a:solidFill>
            <a:schemeClr val="accent1">
              <a:alpha val="2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图片 5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51894" y="3044517"/>
            <a:ext cx="2880108" cy="233864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9" name="TextBox 4" title=""/>
          <p:cNvSpPr txBox="1"/>
          <p:nvPr/>
        </p:nvSpPr>
        <p:spPr>
          <a:xfrm>
            <a:off x="571563" y="2216150"/>
            <a:ext cx="5791137" cy="12239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全县第一个大画家是季匋民，第一个果贩是叶三。</a:t>
            </a:r>
          </a:p>
          <a:p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全县第一个大画家是季匋民，鉴赏家是叶三。</a:t>
            </a:r>
          </a:p>
          <a:p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全县第一个鉴赏家是叶三。</a:t>
            </a:r>
            <a:endParaRPr lang="zh-CN" altLang="en-US" sz="32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cs typeface="Microsoft Yahei"/>
            </a:endParaRPr>
          </a:p>
        </p:txBody>
      </p:sp>
    </p:spTree>
    <p:extLst>
      <p:ext uri="{BB962C8B-B14F-4D97-AF65-F5344CB8AC3E}">
        <p14:creationId xmlns:p14="http://schemas.microsoft.com/office/powerpoint/2010/main" val="327705020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 title="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 title=""/>
          <p:cNvSpPr txBox="1"/>
          <p:nvPr/>
        </p:nvSpPr>
        <p:spPr>
          <a:xfrm>
            <a:off x="596740" y="844550"/>
            <a:ext cx="8661560" cy="12239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小说写了叶三是鉴赏家，写了四层，按照下面的示例，对其他三层进行概括</a:t>
            </a:r>
            <a:r>
              <a:rPr lang="zh-CN" altLang="en-US" sz="3200" b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。</a:t>
            </a:r>
            <a:endParaRPr lang="zh-CN" altLang="en-US" sz="3200" b="1">
              <a:solidFill>
                <a:schemeClr val="accent1"/>
              </a:solidFill>
              <a:latin typeface="黑体" panose="02010609060101010101" pitchFamily="49" charset="-122"/>
              <a:ea typeface="黑体" panose="02010609060101010101" pitchFamily="49" charset="-122"/>
              <a:cs typeface="Microsoft Yahei"/>
            </a:endParaRPr>
          </a:p>
        </p:txBody>
      </p:sp>
      <p:sp>
        <p:nvSpPr>
          <p:cNvPr id="8" name="AutoShape 8" title="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 title="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 title="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 title="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 title="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 title="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 title="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 title="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 title="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 title="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 title="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 title="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 title="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 title="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 title="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 title="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 title="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 title="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 title="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 title="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 title=""/>
          <p:cNvSpPr txBox="1"/>
          <p:nvPr/>
        </p:nvSpPr>
        <p:spPr>
          <a:xfrm>
            <a:off x="854864" y="-69850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zh-CN" altLang="en-US" sz="2800" b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文本分析</a:t>
            </a:r>
            <a:endParaRPr lang="en-US" sz="2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4" name="AutoShape 34" title=""/>
          <p:cNvSpPr/>
          <p:nvPr/>
        </p:nvSpPr>
        <p:spPr>
          <a:xfrm>
            <a:off x="7978616" y="-1006838"/>
            <a:ext cx="1695299" cy="1695299"/>
          </a:xfrm>
          <a:prstGeom prst="ellipse">
            <a:avLst/>
          </a:prstGeom>
          <a:solidFill>
            <a:schemeClr val="accent1">
              <a:alpha val="2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4" title=""/>
          <p:cNvSpPr txBox="1"/>
          <p:nvPr/>
        </p:nvSpPr>
        <p:spPr>
          <a:xfrm>
            <a:off x="504156" y="1987550"/>
            <a:ext cx="8534337" cy="12239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示例：①叶三看</a:t>
            </a:r>
            <a:r>
              <a:rPr lang="zh-CN" altLang="en-US" sz="2400" b="1" smtClea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画</a:t>
            </a:r>
            <a:endParaRPr lang="en-US" altLang="zh-CN" sz="2400" b="1" smtClean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cs typeface="Microsoft Yahei"/>
            </a:endParaRPr>
          </a:p>
          <a:p>
            <a:r>
              <a:rPr lang="en-US" altLang="zh-CN" sz="2400" b="1" smtClea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 “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凡是叶三吸气、惊呼的地方，也正是季匋民的得意之笔。”</a:t>
            </a:r>
            <a:r>
              <a:rPr lang="zh-CN" altLang="en-US" sz="2400" b="1" smtClea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（神态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、动作描写：能看懂季匋民的得意之笔。外行看热闹，内行看门道，叶三能看明白季匋民的得意之笔，刻画了一个有朴素生活经验的、不谄媚、不奉承、不卖弄、不假充内行（不像季匋民在家看见的那些假名士，写假名士是为将季对那些人的态度和对叶三的态度进行对比）真心爱画、真正懂画的叶三）</a:t>
            </a:r>
          </a:p>
          <a:p>
            <a:r>
              <a:rPr lang="zh-CN" altLang="en-US" sz="2400" b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（刻画了一个平易近人、从善如流的画家季匋民）</a:t>
            </a:r>
            <a:endParaRPr lang="zh-CN" altLang="en-US" sz="2400" b="1">
              <a:solidFill>
                <a:schemeClr val="accent1"/>
              </a:solidFill>
              <a:latin typeface="黑体" panose="02010609060101010101" pitchFamily="49" charset="-122"/>
              <a:ea typeface="黑体" panose="02010609060101010101" pitchFamily="49" charset="-122"/>
              <a:cs typeface="Microsoft Yahei"/>
            </a:endParaRPr>
          </a:p>
        </p:txBody>
      </p:sp>
    </p:spTree>
    <p:extLst>
      <p:ext uri="{BB962C8B-B14F-4D97-AF65-F5344CB8AC3E}">
        <p14:creationId xmlns:p14="http://schemas.microsoft.com/office/powerpoint/2010/main" val="186132342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 title="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 title=""/>
          <p:cNvSpPr txBox="1"/>
          <p:nvPr/>
        </p:nvSpPr>
        <p:spPr>
          <a:xfrm>
            <a:off x="596740" y="1068388"/>
            <a:ext cx="8661560" cy="62691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叶三懂画</a:t>
            </a:r>
            <a:endParaRPr lang="zh-CN" altLang="en-US" sz="3200" b="1">
              <a:solidFill>
                <a:schemeClr val="accent1"/>
              </a:solidFill>
              <a:latin typeface="黑体" panose="02010609060101010101" pitchFamily="49" charset="-122"/>
              <a:ea typeface="黑体" panose="02010609060101010101" pitchFamily="49" charset="-122"/>
              <a:cs typeface="Microsoft Yahei"/>
            </a:endParaRPr>
          </a:p>
        </p:txBody>
      </p:sp>
      <p:sp>
        <p:nvSpPr>
          <p:cNvPr id="8" name="AutoShape 8" title="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 title="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 title="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 title="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 title="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 title="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 title="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 title="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 title="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 title="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 title="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 title="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 title="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 title="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 title="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 title="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 title="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 title="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 title="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 title="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 title=""/>
          <p:cNvSpPr txBox="1"/>
          <p:nvPr/>
        </p:nvSpPr>
        <p:spPr>
          <a:xfrm>
            <a:off x="854864" y="-69850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zh-CN" altLang="en-US" sz="2800" b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文本分析</a:t>
            </a:r>
            <a:endParaRPr lang="en-US" sz="2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4" name="AutoShape 34" title=""/>
          <p:cNvSpPr/>
          <p:nvPr/>
        </p:nvSpPr>
        <p:spPr>
          <a:xfrm>
            <a:off x="7978616" y="-1006838"/>
            <a:ext cx="1695299" cy="1695299"/>
          </a:xfrm>
          <a:prstGeom prst="ellipse">
            <a:avLst/>
          </a:prstGeom>
          <a:solidFill>
            <a:schemeClr val="accent1">
              <a:alpha val="2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4" title=""/>
          <p:cNvSpPr txBox="1"/>
          <p:nvPr/>
        </p:nvSpPr>
        <p:spPr>
          <a:xfrm>
            <a:off x="495331" y="1682450"/>
            <a:ext cx="8534337" cy="12239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叶三能够辩认李复堂的画，具有一双慧眼。</a:t>
            </a:r>
            <a:endParaRPr lang="zh-CN" altLang="en-US" sz="2400" b="1">
              <a:solidFill>
                <a:schemeClr val="accent1"/>
              </a:solidFill>
              <a:latin typeface="黑体" panose="02010609060101010101" pitchFamily="49" charset="-122"/>
              <a:ea typeface="黑体" panose="02010609060101010101" pitchFamily="49" charset="-122"/>
              <a:cs typeface="Microsoft Yahei"/>
            </a:endParaRPr>
          </a:p>
        </p:txBody>
      </p:sp>
      <p:pic>
        <p:nvPicPr>
          <p:cNvPr id="5" name="图片 4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18588" y="0"/>
            <a:ext cx="2480869" cy="53467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图片 5" title="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5929" y="2397005"/>
            <a:ext cx="1807445" cy="28768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0" name="图片 29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06935" y="2702138"/>
            <a:ext cx="1938764" cy="236508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33046009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 title="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 title=""/>
          <p:cNvSpPr txBox="1"/>
          <p:nvPr/>
        </p:nvSpPr>
        <p:spPr>
          <a:xfrm>
            <a:off x="596740" y="1068388"/>
            <a:ext cx="8661560" cy="62691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mtClean="0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叶三评画</a:t>
            </a:r>
            <a:endParaRPr lang="zh-CN" altLang="en-US" sz="3200" b="1">
              <a:solidFill>
                <a:schemeClr val="accent1"/>
              </a:solidFill>
              <a:latin typeface="黑体" panose="02010609060101010101" pitchFamily="49" charset="-122"/>
              <a:ea typeface="黑体" panose="02010609060101010101" pitchFamily="49" charset="-122"/>
              <a:cs typeface="Microsoft Yahei"/>
            </a:endParaRPr>
          </a:p>
        </p:txBody>
      </p:sp>
      <p:sp>
        <p:nvSpPr>
          <p:cNvPr id="8" name="AutoShape 8" title="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 title="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 title="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 title="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 title="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 title="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 title="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 title="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 title="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 title="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 title="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 title="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 title="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 title="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 title="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 title="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 title="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 title="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 title="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 title="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 title=""/>
          <p:cNvSpPr txBox="1"/>
          <p:nvPr/>
        </p:nvSpPr>
        <p:spPr>
          <a:xfrm>
            <a:off x="854864" y="6712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zh-CN" altLang="en-US" sz="2800" b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文本分析</a:t>
            </a:r>
            <a:endParaRPr lang="en-US" sz="2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4" name="AutoShape 34" title=""/>
          <p:cNvSpPr/>
          <p:nvPr/>
        </p:nvSpPr>
        <p:spPr>
          <a:xfrm>
            <a:off x="7978616" y="-1006838"/>
            <a:ext cx="1695299" cy="1695299"/>
          </a:xfrm>
          <a:prstGeom prst="ellipse">
            <a:avLst/>
          </a:prstGeom>
          <a:solidFill>
            <a:schemeClr val="accent1">
              <a:alpha val="2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4" title=""/>
          <p:cNvSpPr txBox="1"/>
          <p:nvPr/>
        </p:nvSpPr>
        <p:spPr>
          <a:xfrm>
            <a:off x="495331" y="1682450"/>
            <a:ext cx="8534337" cy="12239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“紫藤有风”“判定灯台上的老鼠是”“小老鼠”（语言描写</a:t>
            </a:r>
            <a:r>
              <a:rPr lang="zh-CN" altLang="en-US" sz="2400" b="1" smtClea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：叶三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能从细节中准确地判定画家的画，并且话语极少，但是字字是金，击中要害。）</a:t>
            </a:r>
          </a:p>
          <a:p>
            <a:r>
              <a:rPr lang="zh-CN" altLang="en-US" sz="2400" b="1" smtClea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（</a:t>
            </a:r>
            <a:r>
              <a:rPr lang="en-US" altLang="zh-CN" sz="2400" b="1" smtClea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 </a:t>
            </a:r>
            <a:r>
              <a:rPr lang="zh-CN" altLang="en-US" sz="2400" b="1" smtClea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“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红花莲子白花藕”：指出季匋民绘画错误。能够挑选出画家画中的不足，看来他真的是一个鉴赏家。） </a:t>
            </a:r>
            <a:endParaRPr lang="zh-CN" altLang="en-US" sz="2400" b="1">
              <a:solidFill>
                <a:schemeClr val="accent1"/>
              </a:solidFill>
              <a:latin typeface="黑体" panose="02010609060101010101" pitchFamily="49" charset="-122"/>
              <a:ea typeface="黑体" panose="02010609060101010101" pitchFamily="49" charset="-122"/>
              <a:cs typeface="Microsoft Yahei"/>
            </a:endParaRPr>
          </a:p>
        </p:txBody>
      </p:sp>
      <p:pic>
        <p:nvPicPr>
          <p:cNvPr id="5" name="图片 4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2525" y="3641725"/>
            <a:ext cx="3038475" cy="170497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03499079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 title="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 title=""/>
          <p:cNvSpPr txBox="1"/>
          <p:nvPr/>
        </p:nvSpPr>
        <p:spPr>
          <a:xfrm>
            <a:off x="596740" y="1068388"/>
            <a:ext cx="8661560" cy="62691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mtClean="0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叶三藏画</a:t>
            </a:r>
            <a:endParaRPr lang="zh-CN" altLang="en-US" sz="3200" b="1">
              <a:solidFill>
                <a:schemeClr val="accent1"/>
              </a:solidFill>
              <a:latin typeface="黑体" panose="02010609060101010101" pitchFamily="49" charset="-122"/>
              <a:ea typeface="黑体" panose="02010609060101010101" pitchFamily="49" charset="-122"/>
              <a:cs typeface="Microsoft Yahei"/>
            </a:endParaRPr>
          </a:p>
        </p:txBody>
      </p:sp>
      <p:sp>
        <p:nvSpPr>
          <p:cNvPr id="8" name="AutoShape 8" title="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 title="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 title="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 title="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 title="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 title="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 title="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 title="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 title="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 title="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 title="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 title="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 title="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 title="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 title="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 title="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 title="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 title="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 title="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 title="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 title=""/>
          <p:cNvSpPr txBox="1"/>
          <p:nvPr/>
        </p:nvSpPr>
        <p:spPr>
          <a:xfrm>
            <a:off x="854864" y="6712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zh-CN" altLang="en-US" sz="2800" b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文本分析</a:t>
            </a:r>
            <a:endParaRPr lang="en-US" sz="2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4" name="AutoShape 34" title=""/>
          <p:cNvSpPr/>
          <p:nvPr/>
        </p:nvSpPr>
        <p:spPr>
          <a:xfrm>
            <a:off x="7978616" y="-1006838"/>
            <a:ext cx="1695299" cy="1695299"/>
          </a:xfrm>
          <a:prstGeom prst="ellipse">
            <a:avLst/>
          </a:prstGeom>
          <a:solidFill>
            <a:schemeClr val="accent1">
              <a:alpha val="2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4" title=""/>
          <p:cNvSpPr txBox="1"/>
          <p:nvPr/>
        </p:nvSpPr>
        <p:spPr>
          <a:xfrm>
            <a:off x="495331" y="1530350"/>
            <a:ext cx="8534337" cy="12239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mtClea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（画家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死后，他不卖果子了，但四季八节，还四处寻觅鲜果，到坟上供一供；画家送给他的画，他一张不卖，最后这些画陪着他安眠于黄土中，真可谓“生死相随”。）</a:t>
            </a:r>
          </a:p>
          <a:p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（他对画的爱是不涉及功利的，就是因为爱，所以爱。“季匋民死后叶三就不买果了，但四季八节，他还四处寻觅鲜果到季匋民的坟上供一供，并且对季给他的画一幅也不卖而是装在自己的棺材里埋了，生死相随，死了都要爱）。</a:t>
            </a:r>
            <a:endParaRPr lang="zh-CN" altLang="en-US" sz="2400" b="1">
              <a:solidFill>
                <a:schemeClr val="accent1"/>
              </a:solidFill>
              <a:latin typeface="黑体" panose="02010609060101010101" pitchFamily="49" charset="-122"/>
              <a:ea typeface="黑体" panose="02010609060101010101" pitchFamily="49" charset="-122"/>
              <a:cs typeface="Microsoft Yahei"/>
            </a:endParaRPr>
          </a:p>
        </p:txBody>
      </p:sp>
      <p:sp>
        <p:nvSpPr>
          <p:cNvPr id="5" name="矩形 4" title=""/>
          <p:cNvSpPr/>
          <p:nvPr/>
        </p:nvSpPr>
        <p:spPr>
          <a:xfrm>
            <a:off x="425488" y="4197350"/>
            <a:ext cx="9008331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FF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叶三看画、懂画、评画、藏画的情节写出了二人彼此欣赏和朴素情谊。</a:t>
            </a:r>
            <a:endParaRPr lang="zh-CN" altLang="en-US" sz="2800" b="1" cap="none" spc="0">
              <a:solidFill>
                <a:srgbClr val="FFFF00"/>
              </a:solidFill>
              <a:effectLst/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2569828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 title=""/>
          <p:cNvSpPr/>
          <p:nvPr/>
        </p:nvSpPr>
        <p:spPr>
          <a:xfrm>
            <a:off x="-15233" y="13644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 title=""/>
          <p:cNvSpPr txBox="1"/>
          <p:nvPr/>
        </p:nvSpPr>
        <p:spPr>
          <a:xfrm>
            <a:off x="2154372" y="2050256"/>
            <a:ext cx="6350602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3000" b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素养提升</a:t>
            </a:r>
            <a:endParaRPr lang="en-US" sz="30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 title=""/>
          <p:cNvSpPr txBox="1"/>
          <p:nvPr/>
        </p:nvSpPr>
        <p:spPr>
          <a:xfrm>
            <a:off x="2154372" y="891875"/>
            <a:ext cx="6783844" cy="13335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6000" b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60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 title="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 title="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 title="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 title="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 title="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 title="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 title="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 title="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 title="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 title=""/>
          <p:cNvSpPr/>
          <p:nvPr/>
        </p:nvSpPr>
        <p:spPr>
          <a:xfrm>
            <a:off x="303308" y="262258"/>
            <a:ext cx="77086" cy="77086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 title=""/>
          <p:cNvSpPr/>
          <p:nvPr/>
        </p:nvSpPr>
        <p:spPr>
          <a:xfrm>
            <a:off x="413317" y="259556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 title=""/>
          <p:cNvSpPr/>
          <p:nvPr/>
        </p:nvSpPr>
        <p:spPr>
          <a:xfrm>
            <a:off x="517820" y="26112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 title=""/>
          <p:cNvSpPr/>
          <p:nvPr/>
        </p:nvSpPr>
        <p:spPr>
          <a:xfrm>
            <a:off x="619177" y="269346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 title=""/>
          <p:cNvSpPr/>
          <p:nvPr/>
        </p:nvSpPr>
        <p:spPr>
          <a:xfrm>
            <a:off x="715528" y="26556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 title=""/>
          <p:cNvSpPr/>
          <p:nvPr/>
        </p:nvSpPr>
        <p:spPr>
          <a:xfrm>
            <a:off x="303308" y="370149"/>
            <a:ext cx="77086" cy="77086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 title=""/>
          <p:cNvSpPr/>
          <p:nvPr/>
        </p:nvSpPr>
        <p:spPr>
          <a:xfrm>
            <a:off x="413317" y="36744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 title=""/>
          <p:cNvSpPr/>
          <p:nvPr/>
        </p:nvSpPr>
        <p:spPr>
          <a:xfrm>
            <a:off x="517820" y="36901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 title=""/>
          <p:cNvSpPr/>
          <p:nvPr/>
        </p:nvSpPr>
        <p:spPr>
          <a:xfrm>
            <a:off x="619177" y="377236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 title=""/>
          <p:cNvSpPr/>
          <p:nvPr/>
        </p:nvSpPr>
        <p:spPr>
          <a:xfrm>
            <a:off x="715528" y="37345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 title=""/>
          <p:cNvSpPr/>
          <p:nvPr/>
        </p:nvSpPr>
        <p:spPr>
          <a:xfrm>
            <a:off x="303308" y="478039"/>
            <a:ext cx="77086" cy="77086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 title=""/>
          <p:cNvSpPr/>
          <p:nvPr/>
        </p:nvSpPr>
        <p:spPr>
          <a:xfrm>
            <a:off x="413317" y="47533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 title=""/>
          <p:cNvSpPr/>
          <p:nvPr/>
        </p:nvSpPr>
        <p:spPr>
          <a:xfrm>
            <a:off x="517820" y="47690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 title=""/>
          <p:cNvSpPr/>
          <p:nvPr/>
        </p:nvSpPr>
        <p:spPr>
          <a:xfrm>
            <a:off x="619177" y="485127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 title=""/>
          <p:cNvSpPr/>
          <p:nvPr/>
        </p:nvSpPr>
        <p:spPr>
          <a:xfrm>
            <a:off x="715528" y="48134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 title=""/>
          <p:cNvSpPr/>
          <p:nvPr/>
        </p:nvSpPr>
        <p:spPr>
          <a:xfrm>
            <a:off x="303308" y="585929"/>
            <a:ext cx="77086" cy="77086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 title=""/>
          <p:cNvSpPr/>
          <p:nvPr/>
        </p:nvSpPr>
        <p:spPr>
          <a:xfrm>
            <a:off x="413317" y="58322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 title=""/>
          <p:cNvSpPr/>
          <p:nvPr/>
        </p:nvSpPr>
        <p:spPr>
          <a:xfrm>
            <a:off x="517820" y="584800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 title=""/>
          <p:cNvSpPr/>
          <p:nvPr/>
        </p:nvSpPr>
        <p:spPr>
          <a:xfrm>
            <a:off x="619177" y="593017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 title=""/>
          <p:cNvSpPr/>
          <p:nvPr/>
        </p:nvSpPr>
        <p:spPr>
          <a:xfrm>
            <a:off x="715528" y="589231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 title=""/>
          <p:cNvSpPr/>
          <p:nvPr/>
        </p:nvSpPr>
        <p:spPr>
          <a:xfrm>
            <a:off x="285750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 title=""/>
          <p:cNvSpPr/>
          <p:nvPr/>
        </p:nvSpPr>
        <p:spPr>
          <a:xfrm>
            <a:off x="497417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 title=""/>
          <p:cNvSpPr/>
          <p:nvPr/>
        </p:nvSpPr>
        <p:spPr>
          <a:xfrm>
            <a:off x="718039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 title=""/>
          <p:cNvCxnSpPr/>
          <p:nvPr/>
        </p:nvCxnSpPr>
        <p:spPr>
          <a:xfrm flipH="1">
            <a:off x="1555549" y="-2137872"/>
            <a:ext cx="989330" cy="314257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9" name="Connector 39" title=""/>
          <p:cNvCxnSpPr/>
          <p:nvPr/>
        </p:nvCxnSpPr>
        <p:spPr>
          <a:xfrm flipH="1">
            <a:off x="1163637" y="-149812"/>
            <a:ext cx="574716" cy="1767245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0" name="Connector 40" title=""/>
          <p:cNvCxnSpPr/>
          <p:nvPr/>
        </p:nvCxnSpPr>
        <p:spPr>
          <a:xfrm flipH="1">
            <a:off x="8246854" y="4438008"/>
            <a:ext cx="390744" cy="113897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1" name="Connector 41" title=""/>
          <p:cNvCxnSpPr/>
          <p:nvPr/>
        </p:nvCxnSpPr>
        <p:spPr>
          <a:xfrm flipH="1">
            <a:off x="8464559" y="3887374"/>
            <a:ext cx="515449" cy="1504779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2" name="Connector 42" title=""/>
          <p:cNvCxnSpPr/>
          <p:nvPr/>
        </p:nvCxnSpPr>
        <p:spPr>
          <a:xfrm flipH="1">
            <a:off x="8212395" y="-47037"/>
            <a:ext cx="266038" cy="748233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  <p:extLst>
      <p:ext uri="{BB962C8B-B14F-4D97-AF65-F5344CB8AC3E}">
        <p14:creationId xmlns:p14="http://schemas.microsoft.com/office/powerpoint/2010/main" val="577926598"/>
      </p:ext>
    </p:ext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 title=""/>
          <p:cNvSpPr/>
          <p:nvPr/>
        </p:nvSpPr>
        <p:spPr>
          <a:xfrm>
            <a:off x="744" y="-36846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 title=""/>
          <p:cNvSpPr txBox="1"/>
          <p:nvPr/>
        </p:nvSpPr>
        <p:spPr>
          <a:xfrm>
            <a:off x="596740" y="768350"/>
            <a:ext cx="8661560" cy="62691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叶三卖果的故事塑造了一个丰富、独特、真实的人物形象</a:t>
            </a:r>
            <a:r>
              <a:rPr lang="zh-CN" altLang="en-US" sz="2400" b="1" smtClean="0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，叶三</a:t>
            </a:r>
            <a:r>
              <a:rPr lang="zh-CN" altLang="en-US" sz="2400" b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是个怎样的人？（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提示鉴赏人物的方法，从人物的语言、动作及其生活的环境入手）</a:t>
            </a:r>
            <a:endParaRPr lang="zh-CN" altLang="en-US" sz="32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cs typeface="Microsoft Yahei"/>
            </a:endParaRPr>
          </a:p>
        </p:txBody>
      </p:sp>
      <p:sp>
        <p:nvSpPr>
          <p:cNvPr id="8" name="AutoShape 8" title="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 title="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 title="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 title="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 title="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 title="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 title="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 title="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 title="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 title="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 title="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 title="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 title="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 title="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 title="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 title="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 title="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 title="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 title="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 title="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 title=""/>
          <p:cNvSpPr txBox="1"/>
          <p:nvPr/>
        </p:nvSpPr>
        <p:spPr>
          <a:xfrm>
            <a:off x="854864" y="-69850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zh-CN" altLang="en-US" sz="2800" b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素养提升</a:t>
            </a:r>
            <a:r>
              <a:rPr lang="en-US" altLang="zh-CN" sz="2800" b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——</a:t>
            </a:r>
            <a:r>
              <a:rPr lang="zh-CN" altLang="en-US" sz="2800" b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情谊美</a:t>
            </a:r>
            <a:endParaRPr lang="en-US" sz="2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4" name="AutoShape 34" title=""/>
          <p:cNvSpPr/>
          <p:nvPr/>
        </p:nvSpPr>
        <p:spPr>
          <a:xfrm>
            <a:off x="7978616" y="-1006838"/>
            <a:ext cx="1695299" cy="1695299"/>
          </a:xfrm>
          <a:prstGeom prst="ellipse">
            <a:avLst/>
          </a:prstGeom>
          <a:solidFill>
            <a:schemeClr val="accent1">
              <a:alpha val="2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4" title=""/>
          <p:cNvSpPr txBox="1"/>
          <p:nvPr/>
        </p:nvSpPr>
        <p:spPr>
          <a:xfrm>
            <a:off x="647763" y="1982787"/>
            <a:ext cx="8534337" cy="12239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①勤快：“看门的和狗都认识他”“喜欢到处跑”。</a:t>
            </a:r>
          </a:p>
          <a:p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②诚实守信：“宅门主人有时就隔着门说话”“什么果子，是看也不用看的”“果子不用挑，个个都是好的”。</a:t>
            </a:r>
          </a:p>
          <a:p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③为人憨厚：“叶三卖果子从不说价格”“他的果子全都从他的手里过过”“他的果子都是原装，有些是直接到产地采办来”</a:t>
            </a:r>
          </a:p>
          <a:p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④生活阅历丰富：“四乡八镇，哪个园子里，什么人家</a:t>
            </a:r>
            <a:r>
              <a:rPr lang="en-US" altLang="zh-CN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……”</a:t>
            </a:r>
          </a:p>
          <a:p>
            <a:r>
              <a:rPr lang="en-US" altLang="zh-CN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⑤</a:t>
            </a: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热爱生活，生活“精致”：“金丝篾篮，篮上插一把小秤”“能看好多景致，知道各地乡风，可资谈助”“人家买去，配架装盘，书斋清供，闻香观赏”。（卖果子卖得很雅）</a:t>
            </a:r>
            <a:endParaRPr lang="zh-CN" altLang="en-US" sz="2000" b="1">
              <a:solidFill>
                <a:schemeClr val="accent1"/>
              </a:solidFill>
              <a:latin typeface="黑体" panose="02010609060101010101" pitchFamily="49" charset="-122"/>
              <a:ea typeface="黑体" panose="02010609060101010101" pitchFamily="49" charset="-122"/>
              <a:cs typeface="Microsoft Yahei"/>
            </a:endParaRPr>
          </a:p>
        </p:txBody>
      </p:sp>
    </p:spTree>
    <p:extLst>
      <p:ext uri="{BB962C8B-B14F-4D97-AF65-F5344CB8AC3E}">
        <p14:creationId xmlns:p14="http://schemas.microsoft.com/office/powerpoint/2010/main" val="313064192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 title=""/>
          <p:cNvSpPr/>
          <p:nvPr/>
        </p:nvSpPr>
        <p:spPr>
          <a:xfrm>
            <a:off x="744" y="-36846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 title=""/>
          <p:cNvSpPr txBox="1"/>
          <p:nvPr/>
        </p:nvSpPr>
        <p:spPr>
          <a:xfrm>
            <a:off x="596740" y="768350"/>
            <a:ext cx="8661560" cy="62691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叶三能成为一名鉴赏家，对画独具的敏感，一方面源于卖果子时的丰富的生活阅历，源于在平凡生活</a:t>
            </a:r>
            <a:r>
              <a:rPr lang="zh-CN" altLang="en-US" sz="2400" b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（送到买家的果子都有可以入画的美丽）、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在生活细节中找到美感，源于他对生活的热爱。</a:t>
            </a:r>
            <a:r>
              <a:rPr lang="zh-CN" altLang="en-US" sz="2400" b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（ 正是因为这，他才能够从紫藤的乱里看出风来，才会懂得一只小老鼠的顽皮，才会懂得“红花莲子白花藕”。）</a:t>
            </a:r>
          </a:p>
          <a:p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另一方面，他作为“鉴赏家” 的对艺术的纯粹深沉、不涉功利的爱，正是卖果子生活中勤快、憨厚、诚实和重情义的人生态度的反映。</a:t>
            </a:r>
            <a:endParaRPr lang="zh-CN" altLang="en-US" sz="32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cs typeface="Microsoft Yahei"/>
            </a:endParaRPr>
          </a:p>
        </p:txBody>
      </p:sp>
      <p:sp>
        <p:nvSpPr>
          <p:cNvPr id="8" name="AutoShape 8" title="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 title="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 title="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 title="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 title="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 title="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 title="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 title="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 title="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 title="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 title="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 title="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 title="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 title="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 title="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 title="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 title="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 title="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 title="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 title="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 title=""/>
          <p:cNvSpPr txBox="1"/>
          <p:nvPr/>
        </p:nvSpPr>
        <p:spPr>
          <a:xfrm>
            <a:off x="854864" y="-69850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zh-CN" altLang="en-US" sz="2800" b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素养提升</a:t>
            </a:r>
            <a:r>
              <a:rPr lang="en-US" altLang="zh-CN" sz="2800" b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——</a:t>
            </a:r>
            <a:r>
              <a:rPr lang="zh-CN" altLang="en-US" sz="2800" b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情谊美</a:t>
            </a:r>
            <a:endParaRPr lang="en-US" sz="2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4" name="AutoShape 34" title=""/>
          <p:cNvSpPr/>
          <p:nvPr/>
        </p:nvSpPr>
        <p:spPr>
          <a:xfrm>
            <a:off x="7978616" y="-1006838"/>
            <a:ext cx="1695299" cy="1695299"/>
          </a:xfrm>
          <a:prstGeom prst="ellipse">
            <a:avLst/>
          </a:prstGeom>
          <a:solidFill>
            <a:schemeClr val="accent1">
              <a:alpha val="2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图片 4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7500" y="3439902"/>
            <a:ext cx="1818155" cy="1778762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  <p:pic>
        <p:nvPicPr>
          <p:cNvPr id="6" name="图片 5" title="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3100" y="3695974"/>
            <a:ext cx="2209800" cy="1522690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0734960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 title=""/>
          <p:cNvSpPr/>
          <p:nvPr/>
        </p:nvSpPr>
        <p:spPr>
          <a:xfrm>
            <a:off x="744" y="-36846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 title=""/>
          <p:cNvSpPr txBox="1"/>
          <p:nvPr/>
        </p:nvSpPr>
        <p:spPr>
          <a:xfrm>
            <a:off x="596740" y="768350"/>
            <a:ext cx="8661560" cy="62691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一个“贩夫鉴赏家”的形象欣赏也就基本完成。我想大家也能明白作者以“鉴赏家”为题而不以“果贩叶三”为题的用意了，什么样的人才是真正的鉴赏家</a:t>
            </a:r>
            <a:r>
              <a:rPr lang="zh-CN" altLang="en-US" sz="2400" b="1" smtClea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？</a:t>
            </a:r>
            <a:endParaRPr lang="en-US" altLang="zh-CN" sz="2400" b="1" smtClean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cs typeface="Microsoft Yahei"/>
            </a:endParaRPr>
          </a:p>
        </p:txBody>
      </p:sp>
      <p:sp>
        <p:nvSpPr>
          <p:cNvPr id="8" name="AutoShape 8" title="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 title="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 title="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 title="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 title="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 title="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 title="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 title="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 title="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 title="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 title="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 title="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 title="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 title="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 title="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 title="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 title="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 title="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 title="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 title="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 title=""/>
          <p:cNvSpPr txBox="1"/>
          <p:nvPr/>
        </p:nvSpPr>
        <p:spPr>
          <a:xfrm>
            <a:off x="854864" y="-69850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zh-CN" altLang="en-US" sz="2800" b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素养提升</a:t>
            </a:r>
            <a:r>
              <a:rPr lang="en-US" altLang="zh-CN" sz="2800" b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——</a:t>
            </a:r>
            <a:r>
              <a:rPr lang="zh-CN" altLang="en-US" sz="2800" b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人性美</a:t>
            </a:r>
            <a:endParaRPr lang="en-US" sz="2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4" name="AutoShape 34" title=""/>
          <p:cNvSpPr/>
          <p:nvPr/>
        </p:nvSpPr>
        <p:spPr>
          <a:xfrm>
            <a:off x="7978616" y="-1006838"/>
            <a:ext cx="1695299" cy="1695299"/>
          </a:xfrm>
          <a:prstGeom prst="ellipse">
            <a:avLst/>
          </a:prstGeom>
          <a:solidFill>
            <a:schemeClr val="accent1">
              <a:alpha val="2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4" title=""/>
          <p:cNvSpPr txBox="1"/>
          <p:nvPr/>
        </p:nvSpPr>
        <p:spPr>
          <a:xfrm>
            <a:off x="571500" y="1987550"/>
            <a:ext cx="8661560" cy="62691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华文琥珀" panose="02010800040101010101" pitchFamily="2" charset="-122"/>
                <a:ea typeface="华文琥珀" panose="02010800040101010101" pitchFamily="2" charset="-122"/>
                <a:cs typeface="Microsoft Yahei"/>
              </a:rPr>
              <a:t>假名士：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高谈阔论、道听途说，似通非</a:t>
            </a:r>
            <a:r>
              <a:rPr lang="zh-CN" altLang="en-US" sz="2400" b="1" smtClea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通</a:t>
            </a:r>
            <a:endParaRPr lang="en-US" altLang="zh-CN" sz="2400" b="1" smtClean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cs typeface="Microsoft Yahei"/>
            </a:endParaRPr>
          </a:p>
          <a:p>
            <a:r>
              <a:rPr lang="zh-CN" altLang="en-US" sz="2800" b="1" smtClean="0">
                <a:solidFill>
                  <a:srgbClr val="FF0000"/>
                </a:solidFill>
                <a:latin typeface="华文琥珀" panose="02010800040101010101" pitchFamily="2" charset="-122"/>
                <a:ea typeface="华文琥珀" panose="02010800040101010101" pitchFamily="2" charset="-122"/>
                <a:cs typeface="Microsoft Yahei"/>
              </a:rPr>
              <a:t>真正</a:t>
            </a:r>
            <a:r>
              <a:rPr lang="zh-CN" altLang="en-US" sz="2800" b="1">
                <a:solidFill>
                  <a:srgbClr val="FF0000"/>
                </a:solidFill>
                <a:latin typeface="华文琥珀" panose="02010800040101010101" pitchFamily="2" charset="-122"/>
                <a:ea typeface="华文琥珀" panose="02010800040101010101" pitchFamily="2" charset="-122"/>
                <a:cs typeface="Microsoft Yahei"/>
              </a:rPr>
              <a:t>的鉴赏家：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用本真的眼睛和心灵去体验生活、感悟生活中的美；</a:t>
            </a:r>
          </a:p>
          <a:p>
            <a:r>
              <a:rPr lang="zh-CN" altLang="en-US" sz="2400" b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用简单直接发自肺腑的语言去表达艺术中的美；</a:t>
            </a:r>
          </a:p>
          <a:p>
            <a:r>
              <a:rPr lang="zh-CN" altLang="en-US" sz="2400" b="1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Microsoft Yahei"/>
              </a:rPr>
              <a:t>用执著且不涉任何功利色彩的热情去追求美。</a:t>
            </a:r>
          </a:p>
          <a:p>
            <a:r>
              <a:rPr lang="zh-CN" altLang="en-US" sz="3200" b="1">
                <a:solidFill>
                  <a:srgbClr val="FF0000"/>
                </a:solidFill>
                <a:latin typeface="华文琥珀" panose="02010800040101010101" pitchFamily="2" charset="-122"/>
                <a:ea typeface="华文琥珀" panose="02010800040101010101" pitchFamily="2" charset="-122"/>
                <a:cs typeface="Microsoft Yahei"/>
              </a:rPr>
              <a:t>（与职业的高低、身份的贵贱无关。）</a:t>
            </a:r>
            <a:endParaRPr lang="en-US" altLang="zh-CN" sz="3200" b="1" smtClean="0">
              <a:solidFill>
                <a:srgbClr val="FF0000"/>
              </a:solidFill>
              <a:latin typeface="华文琥珀" panose="02010800040101010101" pitchFamily="2" charset="-122"/>
              <a:ea typeface="华文琥珀" panose="02010800040101010101" pitchFamily="2" charset="-122"/>
              <a:cs typeface="Microsoft Yahei"/>
            </a:endParaRPr>
          </a:p>
        </p:txBody>
      </p:sp>
      <p:pic>
        <p:nvPicPr>
          <p:cNvPr id="5" name="图片 4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22434" y="3181017"/>
            <a:ext cx="1401822" cy="21399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77504812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9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https://d.book118.com/805113043340011043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7">
      <vt:lpstr>Arial</vt:lpstr>
      <vt:lpstr>Calibri</vt:lpstr>
      <vt:lpstr>黑体</vt:lpstr>
      <vt:lpstr>Microsoft Yahei</vt:lpstr>
      <vt:lpstr>华文琥珀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2024-09-06T00:28:45.596</cp:lastPrinted>
  <dcterms:created xsi:type="dcterms:W3CDTF">2024-09-05T16:28:45Z</dcterms:created>
  <dcterms:modified xsi:type="dcterms:W3CDTF">2024-09-05T16:28:48Z</dcterms:modified>
</cp:coreProperties>
</file>