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02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2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1416F8-3098-4EE1-AF9A-A20031790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9F73A0-E1F7-42C2-B566-546C8EEE13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CF5D8F-A472-4618-878D-E0632C55B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C76733-12DE-4EA8-84B1-2FA4E80C6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482AA2-6BD8-47B6-878E-C11FD671C7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AD4E44-6AA5-4790-AD17-EF4CA1F6B2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38499D-94D4-4A38-990C-01E1E38F82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417361-43BA-492D-BEA3-E4B862F9E8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C3339-DEC0-4874-B9C8-04CF93660A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05994-F238-4AD2-B0CD-2378CC3AB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3F379-F2D6-41EF-A72A-ECCB9A409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505015" r:id="rId2"/>
    <p:sldLayoutId id="2147505016" r:id="rId3"/>
    <p:sldLayoutId id="2147505017" r:id="rId4"/>
    <p:sldLayoutId id="2147505018" r:id="rId5"/>
    <p:sldLayoutId id="2147505019" r:id="rId6"/>
    <p:sldLayoutId id="2147505020" r:id="rId7"/>
    <p:sldLayoutId id="2147505021" r:id="rId8"/>
    <p:sldLayoutId id="2147505022" r:id="rId9"/>
    <p:sldLayoutId id="2147505023" r:id="rId10"/>
    <p:sldLayoutId id="2147505024"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18" Type="http://schemas.openxmlformats.org/officeDocument/2006/relationships/tags" Target="../tags/tag178.xml" /><Relationship Id="rId19" Type="http://schemas.openxmlformats.org/officeDocument/2006/relationships/tags" Target="../tags/tag179.xml" /><Relationship Id="rId2" Type="http://schemas.openxmlformats.org/officeDocument/2006/relationships/tags" Target="../tags/tag162.xml" /><Relationship Id="rId20" Type="http://schemas.openxmlformats.org/officeDocument/2006/relationships/tags" Target="../tags/tag180.xml" /><Relationship Id="rId21" Type="http://schemas.openxmlformats.org/officeDocument/2006/relationships/tags" Target="../tags/tag181.xml" /><Relationship Id="rId22" Type="http://schemas.openxmlformats.org/officeDocument/2006/relationships/tags" Target="../tags/tag182.xml" /><Relationship Id="rId23" Type="http://schemas.openxmlformats.org/officeDocument/2006/relationships/tags" Target="../tags/tag183.xml" /><Relationship Id="rId24" Type="http://schemas.openxmlformats.org/officeDocument/2006/relationships/tags" Target="../tags/tag184.xml" /><Relationship Id="rId25" Type="http://schemas.openxmlformats.org/officeDocument/2006/relationships/tags" Target="../tags/tag185.xml" /><Relationship Id="rId26" Type="http://schemas.openxmlformats.org/officeDocument/2006/relationships/tags" Target="../tags/tag186.xml" /><Relationship Id="rId27" Type="http://schemas.openxmlformats.org/officeDocument/2006/relationships/tags" Target="../tags/tag187.xml" /><Relationship Id="rId28" Type="http://schemas.openxmlformats.org/officeDocument/2006/relationships/tags" Target="../tags/tag188.xml" /><Relationship Id="rId29" Type="http://schemas.openxmlformats.org/officeDocument/2006/relationships/tags" Target="../tags/tag189.xml" /><Relationship Id="rId3" Type="http://schemas.openxmlformats.org/officeDocument/2006/relationships/tags" Target="../tags/tag163.xml" /><Relationship Id="rId30" Type="http://schemas.openxmlformats.org/officeDocument/2006/relationships/tags" Target="../tags/tag190.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141140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纸的立体构成</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纸的立体构成概念</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纸的立体构成应用</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纸的立体构成创作思路</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纸的立体构成材料</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纸的立体构成技法</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纸的立体构成概念</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纸立体构成的定义</a:t>
            </a:r>
            <a:endParaRPr lang="zh-CN" altLang="en-US"/>
          </a:p>
        </p:txBody>
      </p:sp>
      <p:sp>
        <p:nvSpPr>
          <p:cNvPr id="104906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7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7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7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8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8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纸立体构成可以应用于各种领域如建筑、产品设计、室内设计等。</a:t>
            </a:r>
            <a:endParaRPr lang="zh-CN" altLang="en-US" sz="2400">
              <a:latin typeface="+mn-ea"/>
              <a:ea typeface="+mn-ea"/>
            </a:endParaRPr>
          </a:p>
        </p:txBody>
      </p:sp>
      <p:sp>
        <p:nvSpPr>
          <p:cNvPr id="104908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纸立体构成可以表达设计师的创意和理念也可以作为艺术品进行展示和收藏。</a:t>
            </a:r>
            <a:endParaRPr lang="zh-CN" altLang="en-US" sz="2400">
              <a:latin typeface="+mn-ea"/>
              <a:ea typeface="+mn-ea"/>
            </a:endParaRPr>
          </a:p>
        </p:txBody>
      </p:sp>
      <p:sp>
        <p:nvSpPr>
          <p:cNvPr id="104908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纸立体构成是指通过折叠、剪裁、粘贴等手段将平面的纸张转化为立体的形态。</a:t>
            </a:r>
            <a:endParaRPr lang="zh-CN" altLang="en-US" sz="2400">
              <a:latin typeface="+mn-ea"/>
              <a:ea typeface="+mn-ea"/>
            </a:endParaRPr>
          </a:p>
        </p:txBody>
      </p:sp>
      <p:sp>
        <p:nvSpPr>
          <p:cNvPr id="104908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纸立体构成是现代艺术设计的一种表现形式具有独特的艺术魅力和审美价值。</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34" name="标题 2"/>
          <p:cNvSpPr>
            <a:spLocks noGrp="1"/>
          </p:cNvSpPr>
          <p:nvPr>
            <p:ph type="title" idx="1"/>
          </p:nvPr>
        </p:nvSpPr>
        <p:spPr/>
        <p:txBody>
          <a:bodyPr/>
          <a:lstStyle/>
          <a:p>
            <a:r>
              <a:rPr lang="zh-CN" altLang="en-US"/>
              <a:t>纸立体构成的特点</a:t>
            </a:r>
            <a:endParaRPr lang="zh-CN" altLang="en-US"/>
          </a:p>
        </p:txBody>
      </p:sp>
      <p:sp>
        <p:nvSpPr>
          <p:cNvPr id="104913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立体构成：通过折叠、切割、弯曲等手段将平面的纸转化为立体的形态</a:t>
            </a:r>
            <a:endParaRPr lang="zh-CN" altLang="en-US" sz="1200" spc="150">
              <a:solidFill>
                <a:schemeClr val="tx1">
                  <a:lumMod val="65000"/>
                  <a:lumOff val="35000"/>
                </a:schemeClr>
              </a:solidFill>
              <a:latin typeface="+mn-ea"/>
              <a:sym typeface="+mn-ea"/>
            </a:endParaRPr>
          </a:p>
        </p:txBody>
      </p:sp>
      <p:sp>
        <p:nvSpPr>
          <p:cNvPr id="104913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材料特性：纸具有轻便、易加工、可回收等优点适合用于立体构成</a:t>
            </a:r>
            <a:endParaRPr lang="zh-CN" altLang="en-US" sz="1200" spc="150">
              <a:solidFill>
                <a:schemeClr val="tx1">
                  <a:lumMod val="65000"/>
                  <a:lumOff val="35000"/>
                </a:schemeClr>
              </a:solidFill>
              <a:latin typeface="+mn-ea"/>
              <a:sym typeface="+mn-ea"/>
            </a:endParaRPr>
          </a:p>
        </p:txBody>
      </p:sp>
      <p:sp>
        <p:nvSpPr>
          <p:cNvPr id="104914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设计创意：纸立体构成可以展现设计师的创意和想象力创造出独特的视觉效果</a:t>
            </a:r>
            <a:endParaRPr lang="zh-CN" altLang="en-US" sz="1200" spc="150">
              <a:solidFill>
                <a:schemeClr val="tx1">
                  <a:lumMod val="65000"/>
                  <a:lumOff val="35000"/>
                </a:schemeClr>
              </a:solidFill>
              <a:latin typeface="+mn-ea"/>
              <a:sym typeface="+mn-ea"/>
            </a:endParaRPr>
          </a:p>
        </p:txBody>
      </p:sp>
      <p:sp>
        <p:nvSpPr>
          <p:cNvPr id="104914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应用领域：纸立体构成广泛应用于包装设计、室内装饰、展览展示等领域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88" name="标题 2"/>
          <p:cNvSpPr>
            <a:spLocks noGrp="1"/>
          </p:cNvSpPr>
          <p:nvPr>
            <p:ph type="title" idx="1"/>
          </p:nvPr>
        </p:nvSpPr>
        <p:spPr/>
        <p:txBody>
          <a:bodyPr/>
          <a:lstStyle/>
          <a:p>
            <a:r>
              <a:rPr lang="zh-CN" altLang="en-US"/>
              <a:t>纸立体构成的目的</a:t>
            </a:r>
            <a:endParaRPr lang="zh-CN" altLang="en-US"/>
          </a:p>
        </p:txBody>
      </p:sp>
      <p:sp>
        <p:nvSpPr>
          <p:cNvPr id="104919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19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919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增强视觉效果：通过立体构成使纸制品更具有立体感和层次感增强视觉效果。</a:t>
            </a:r>
            <a:endParaRPr lang="zh-CN" altLang="en-US" sz="2000" spc="200">
              <a:solidFill>
                <a:schemeClr val="tx1">
                  <a:lumMod val="85000"/>
                  <a:lumOff val="15000"/>
                </a:schemeClr>
              </a:solidFill>
              <a:latin typeface="+mn-ea"/>
              <a:sym typeface="+mn-ea"/>
            </a:endParaRPr>
          </a:p>
        </p:txBody>
      </p:sp>
      <p:sp>
        <p:nvSpPr>
          <p:cNvPr id="104919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19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20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提高艺术价值：立体构成可以使纸制品更具有艺术性和观赏性提高其艺术价值。</a:t>
            </a:r>
            <a:endParaRPr lang="zh-CN" altLang="en-US" sz="2000" spc="200">
              <a:solidFill>
                <a:schemeClr val="tx1">
                  <a:lumMod val="85000"/>
                  <a:lumOff val="15000"/>
                </a:schemeClr>
              </a:solidFill>
              <a:latin typeface="+mn-ea"/>
              <a:sym typeface="+mn-ea"/>
            </a:endParaRPr>
          </a:p>
        </p:txBody>
      </p:sp>
      <p:sp>
        <p:nvSpPr>
          <p:cNvPr id="104920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20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20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创新设计：立体构成可以激发设计师的创新思维和想象力创造出更具有创意和个性的纸制品。</a:t>
            </a:r>
            <a:endParaRPr lang="zh-CN" altLang="en-US" sz="2000" spc="200">
              <a:solidFill>
                <a:schemeClr val="tx1">
                  <a:lumMod val="85000"/>
                  <a:lumOff val="15000"/>
                </a:schemeClr>
              </a:solidFill>
              <a:latin typeface="+mn-ea"/>
              <a:sym typeface="+mn-ea"/>
            </a:endParaRPr>
          </a:p>
        </p:txBody>
      </p:sp>
      <p:sp>
        <p:nvSpPr>
          <p:cNvPr id="104920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21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21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实用价值：立体构成可以使纸制品更具有实用性如立体书、立体贺卡等具有更高的实用价值。</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58"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60" name="标题 4"/>
          <p:cNvSpPr>
            <a:spLocks noGrp="1"/>
          </p:cNvSpPr>
          <p:nvPr>
            <p:ph type="title" idx="1"/>
            <p:custDataLst>
              <p:tags r:id="rId3"/>
            </p:custDataLst>
          </p:nvPr>
        </p:nvSpPr>
        <p:spPr/>
        <p:txBody>
          <a:bodyPr/>
          <a:lstStyle/>
          <a:p>
            <a:r>
              <a:rPr lang="zh-CN" altLang="en-US"/>
              <a:t>纸的立体构成材料</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14" name="标题 2"/>
          <p:cNvSpPr>
            <a:spLocks noGrp="1"/>
          </p:cNvSpPr>
          <p:nvPr>
            <p:ph type="title" idx="1"/>
          </p:nvPr>
        </p:nvSpPr>
        <p:spPr/>
        <p:txBody>
          <a:bodyPr/>
          <a:lstStyle/>
          <a:p>
            <a:r>
              <a:rPr lang="zh-CN" altLang="en-US"/>
              <a:t>纸张的选择</a:t>
            </a:r>
            <a:endParaRPr lang="zh-CN" altLang="en-US"/>
          </a:p>
        </p:txBody>
      </p:sp>
      <p:sp>
        <p:nvSpPr>
          <p:cNvPr id="104931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1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纸张类型：包括普通纸、卡纸、牛皮纸等</a:t>
            </a:r>
            <a:endParaRPr lang="zh-CN" altLang="en-US" sz="1200" spc="150">
              <a:solidFill>
                <a:schemeClr val="tx1">
                  <a:lumMod val="65000"/>
                  <a:lumOff val="35000"/>
                </a:schemeClr>
              </a:solidFill>
              <a:latin typeface="+mn-ea"/>
              <a:sym typeface="+mn-ea"/>
            </a:endParaRPr>
          </a:p>
        </p:txBody>
      </p:sp>
      <p:sp>
        <p:nvSpPr>
          <p:cNvPr id="104935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纸张纹理：根据立体构成的效果选择不同纹理的纸张</a:t>
            </a:r>
            <a:endParaRPr lang="zh-CN" altLang="en-US" sz="1200" spc="150">
              <a:solidFill>
                <a:schemeClr val="tx1">
                  <a:lumMod val="65000"/>
                  <a:lumOff val="35000"/>
                </a:schemeClr>
              </a:solidFill>
              <a:latin typeface="+mn-ea"/>
              <a:sym typeface="+mn-ea"/>
            </a:endParaRPr>
          </a:p>
        </p:txBody>
      </p:sp>
      <p:sp>
        <p:nvSpPr>
          <p:cNvPr id="104935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纸张厚度：根据立体构成的需要选择不同厚度的纸张</a:t>
            </a:r>
            <a:endParaRPr lang="zh-CN" altLang="en-US" sz="1200" spc="150">
              <a:solidFill>
                <a:schemeClr val="tx1">
                  <a:lumMod val="65000"/>
                  <a:lumOff val="35000"/>
                </a:schemeClr>
              </a:solidFill>
              <a:latin typeface="+mn-ea"/>
              <a:sym typeface="+mn-ea"/>
            </a:endParaRPr>
          </a:p>
        </p:txBody>
      </p:sp>
      <p:sp>
        <p:nvSpPr>
          <p:cNvPr id="104935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纸张颜色：根据设计需求选择不同颜色的纸张</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04" name="标题 2"/>
          <p:cNvSpPr>
            <a:spLocks noGrp="1"/>
          </p:cNvSpPr>
          <p:nvPr>
            <p:ph type="title" idx="1"/>
          </p:nvPr>
        </p:nvSpPr>
        <p:spPr/>
        <p:txBody>
          <a:bodyPr/>
          <a:lstStyle/>
          <a:p>
            <a:r>
              <a:rPr lang="zh-CN" altLang="en-US"/>
              <a:t>辅助材料的选择</a:t>
            </a:r>
            <a:endParaRPr lang="zh-CN" altLang="en-US"/>
          </a:p>
        </p:txBody>
      </p:sp>
      <p:sp>
        <p:nvSpPr>
          <p:cNvPr id="1049406" name="矩形 31"/>
          <p:cNvSpPr/>
          <p:nvPr>
            <p:custDataLst>
              <p:tags r:id="rId2"/>
            </p:custDataLst>
          </p:nvPr>
        </p:nvSpPr>
        <p:spPr>
          <a:xfrm>
            <a:off x="3844518" y="1490400"/>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胶水：选择粘合力强、无毒无害的胶水</a:t>
            </a:r>
            <a:endParaRPr lang="zh-CN" altLang="en-US" sz="1200" spc="150">
              <a:solidFill>
                <a:schemeClr val="tx1">
                  <a:lumMod val="65000"/>
                  <a:lumOff val="35000"/>
                </a:schemeClr>
              </a:solidFill>
              <a:latin typeface="+mn-ea"/>
              <a:sym typeface="+mn-ea"/>
            </a:endParaRPr>
          </a:p>
        </p:txBody>
      </p:sp>
      <p:sp>
        <p:nvSpPr>
          <p:cNvPr id="1049408" name="矩形 4"/>
          <p:cNvSpPr/>
          <p:nvPr>
            <p:custDataLst>
              <p:tags r:id="rId3"/>
            </p:custDataLst>
          </p:nvPr>
        </p:nvSpPr>
        <p:spPr>
          <a:xfrm>
            <a:off x="3844518" y="2303526"/>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剪刀：选择锋利、耐用的剪刀</a:t>
            </a:r>
            <a:endParaRPr lang="zh-CN" altLang="en-US" sz="1200" spc="150">
              <a:solidFill>
                <a:schemeClr val="tx1">
                  <a:lumMod val="65000"/>
                  <a:lumOff val="35000"/>
                </a:schemeClr>
              </a:solidFill>
              <a:latin typeface="+mn-ea"/>
              <a:sym typeface="+mn-ea"/>
            </a:endParaRPr>
          </a:p>
        </p:txBody>
      </p:sp>
      <p:sp>
        <p:nvSpPr>
          <p:cNvPr id="1049410" name="矩形 5"/>
          <p:cNvSpPr/>
          <p:nvPr>
            <p:custDataLst>
              <p:tags r:id="rId4"/>
            </p:custDataLst>
          </p:nvPr>
        </p:nvSpPr>
        <p:spPr>
          <a:xfrm>
            <a:off x="3844518" y="3116653"/>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尺子：选择精确、耐用的尺子</a:t>
            </a:r>
            <a:endParaRPr lang="zh-CN" altLang="en-US" sz="1200" spc="150">
              <a:solidFill>
                <a:schemeClr val="tx1">
                  <a:lumMod val="65000"/>
                  <a:lumOff val="35000"/>
                </a:schemeClr>
              </a:solidFill>
              <a:latin typeface="+mn-ea"/>
              <a:sym typeface="+mn-ea"/>
            </a:endParaRPr>
          </a:p>
        </p:txBody>
      </p:sp>
      <p:sp>
        <p:nvSpPr>
          <p:cNvPr id="1049412" name="矩形 7"/>
          <p:cNvSpPr/>
          <p:nvPr>
            <p:custDataLst>
              <p:tags r:id="rId5"/>
            </p:custDataLst>
          </p:nvPr>
        </p:nvSpPr>
        <p:spPr>
          <a:xfrm>
            <a:off x="3844518" y="3929779"/>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铅笔：选择硬度适中、不易断的铅笔</a:t>
            </a:r>
            <a:endParaRPr lang="zh-CN" altLang="en-US" sz="1200" spc="150">
              <a:solidFill>
                <a:schemeClr val="tx1">
                  <a:lumMod val="65000"/>
                  <a:lumOff val="35000"/>
                </a:schemeClr>
              </a:solidFill>
              <a:latin typeface="+mn-ea"/>
              <a:sym typeface="+mn-ea"/>
            </a:endParaRPr>
          </a:p>
        </p:txBody>
      </p:sp>
      <p:sp>
        <p:nvSpPr>
          <p:cNvPr id="1049414" name="矩形 3"/>
          <p:cNvSpPr/>
          <p:nvPr>
            <p:custDataLst>
              <p:tags r:id="rId6"/>
            </p:custDataLst>
          </p:nvPr>
        </p:nvSpPr>
        <p:spPr>
          <a:xfrm>
            <a:off x="3844518" y="4742905"/>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橡皮：选择柔软、易擦除的橡皮</a:t>
            </a:r>
            <a:endParaRPr lang="zh-CN" altLang="en-US" sz="1200" spc="150">
              <a:solidFill>
                <a:schemeClr val="tx1">
                  <a:lumMod val="65000"/>
                  <a:lumOff val="35000"/>
                </a:schemeClr>
              </a:solidFill>
              <a:latin typeface="+mn-ea"/>
              <a:sym typeface="+mn-ea"/>
            </a:endParaRPr>
          </a:p>
        </p:txBody>
      </p:sp>
      <p:sp>
        <p:nvSpPr>
          <p:cNvPr id="1049416" name="矩形 6"/>
          <p:cNvSpPr/>
          <p:nvPr>
            <p:custDataLst>
              <p:tags r:id="rId7"/>
            </p:custDataLst>
          </p:nvPr>
        </p:nvSpPr>
        <p:spPr>
          <a:xfrm>
            <a:off x="3844518" y="5556032"/>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纸板：选择厚度适中、不易变形的纸板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62" name="标题 2"/>
          <p:cNvSpPr>
            <a:spLocks noGrp="1"/>
          </p:cNvSpPr>
          <p:nvPr>
            <p:ph type="title" idx="1"/>
          </p:nvPr>
        </p:nvSpPr>
        <p:spPr/>
        <p:txBody>
          <a:bodyPr/>
          <a:lstStyle/>
          <a:p>
            <a:r>
              <a:rPr lang="zh-CN" altLang="en-US"/>
              <a:t>工具的选择</a:t>
            </a:r>
            <a:endParaRPr lang="zh-CN" altLang="en-US"/>
          </a:p>
        </p:txBody>
      </p:sp>
      <p:sp>
        <p:nvSpPr>
          <p:cNvPr id="1049464"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66"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剪刀：用于剪裁纸张制作立体构成</a:t>
            </a:r>
            <a:endParaRPr lang="zh-CN" altLang="en-US" sz="2000" spc="150">
              <a:solidFill>
                <a:schemeClr val="tx1">
                  <a:lumMod val="75000"/>
                  <a:lumOff val="25000"/>
                </a:schemeClr>
              </a:solidFill>
              <a:latin typeface="+mn-ea"/>
              <a:sym typeface="+mn-ea"/>
            </a:endParaRPr>
          </a:p>
        </p:txBody>
      </p:sp>
      <p:sp>
        <p:nvSpPr>
          <p:cNvPr id="1049468"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70"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72"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胶水：用于粘贴纸张固定立体构成</a:t>
            </a:r>
            <a:endParaRPr lang="zh-CN" altLang="en-US" sz="2000" spc="150">
              <a:solidFill>
                <a:schemeClr val="tx1">
                  <a:lumMod val="75000"/>
                  <a:lumOff val="25000"/>
                </a:schemeClr>
              </a:solidFill>
              <a:latin typeface="+mn-ea"/>
              <a:sym typeface="+mn-ea"/>
            </a:endParaRPr>
          </a:p>
        </p:txBody>
      </p:sp>
      <p:sp>
        <p:nvSpPr>
          <p:cNvPr id="104947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76"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78"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尺子：用于测量和划线保证立体构成的准确性</a:t>
            </a:r>
            <a:endParaRPr lang="zh-CN" altLang="en-US" sz="2000" spc="150">
              <a:solidFill>
                <a:schemeClr val="tx1">
                  <a:lumMod val="75000"/>
                  <a:lumOff val="25000"/>
                </a:schemeClr>
              </a:solidFill>
              <a:latin typeface="+mn-ea"/>
              <a:sym typeface="+mn-ea"/>
            </a:endParaRPr>
          </a:p>
        </p:txBody>
      </p:sp>
      <p:sp>
        <p:nvSpPr>
          <p:cNvPr id="1049480"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82"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8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铅笔：用于绘制草图和标记便于立体构成的制作</a:t>
            </a:r>
            <a:endParaRPr lang="zh-CN" altLang="en-US" sz="2000" spc="150">
              <a:solidFill>
                <a:schemeClr val="tx1">
                  <a:lumMod val="75000"/>
                  <a:lumOff val="25000"/>
                </a:schemeClr>
              </a:solidFill>
              <a:latin typeface="+mn-ea"/>
              <a:sym typeface="+mn-ea"/>
            </a:endParaRPr>
          </a:p>
        </p:txBody>
      </p:sp>
      <p:sp>
        <p:nvSpPr>
          <p:cNvPr id="104948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32"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534" name="标题 4"/>
          <p:cNvSpPr>
            <a:spLocks noGrp="1"/>
          </p:cNvSpPr>
          <p:nvPr>
            <p:ph type="title" idx="1"/>
            <p:custDataLst>
              <p:tags r:id="rId3"/>
            </p:custDataLst>
          </p:nvPr>
        </p:nvSpPr>
        <p:spPr/>
        <p:txBody>
          <a:bodyPr/>
          <a:lstStyle/>
          <a:p>
            <a:r>
              <a:rPr lang="zh-CN" altLang="en-US"/>
              <a:t>纸的立体构成技法</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88" name="标题 2"/>
          <p:cNvSpPr>
            <a:spLocks noGrp="1"/>
          </p:cNvSpPr>
          <p:nvPr>
            <p:ph type="title" idx="1"/>
          </p:nvPr>
        </p:nvSpPr>
        <p:spPr/>
        <p:txBody>
          <a:bodyPr/>
          <a:lstStyle/>
          <a:p>
            <a:r>
              <a:rPr lang="zh-CN" altLang="en-US"/>
              <a:t>折纸技法</a:t>
            </a:r>
            <a:endParaRPr lang="zh-CN" altLang="en-US"/>
          </a:p>
        </p:txBody>
      </p:sp>
      <p:sp>
        <p:nvSpPr>
          <p:cNvPr id="1049590"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92"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折纸的基本步骤：选择纸张、折叠、剪裁、粘贴等</a:t>
            </a:r>
            <a:endParaRPr lang="zh-CN" altLang="en-US" sz="2000" spc="150">
              <a:solidFill>
                <a:schemeClr val="tx1">
                  <a:lumMod val="75000"/>
                  <a:lumOff val="25000"/>
                </a:schemeClr>
              </a:solidFill>
              <a:latin typeface="+mn-ea"/>
              <a:sym typeface="+mn-ea"/>
            </a:endParaRPr>
          </a:p>
        </p:txBody>
      </p:sp>
      <p:sp>
        <p:nvSpPr>
          <p:cNvPr id="1049594"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596"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9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折纸的基本技巧：对称、重复、旋转、折叠等</a:t>
            </a:r>
            <a:endParaRPr lang="zh-CN" altLang="en-US" sz="2000" spc="150">
              <a:solidFill>
                <a:schemeClr val="tx1">
                  <a:lumMod val="75000"/>
                  <a:lumOff val="25000"/>
                </a:schemeClr>
              </a:solidFill>
              <a:latin typeface="+mn-ea"/>
              <a:sym typeface="+mn-ea"/>
            </a:endParaRPr>
          </a:p>
        </p:txBody>
      </p:sp>
      <p:sp>
        <p:nvSpPr>
          <p:cNvPr id="1049600"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60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604"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折纸的种类：折纸飞机、折纸船、折纸动物、折纸建筑等</a:t>
            </a:r>
            <a:endParaRPr lang="zh-CN" altLang="en-US" sz="2000" spc="150">
              <a:solidFill>
                <a:schemeClr val="tx1">
                  <a:lumMod val="75000"/>
                  <a:lumOff val="25000"/>
                </a:schemeClr>
              </a:solidFill>
              <a:latin typeface="+mn-ea"/>
              <a:sym typeface="+mn-ea"/>
            </a:endParaRPr>
          </a:p>
        </p:txBody>
      </p:sp>
      <p:sp>
        <p:nvSpPr>
          <p:cNvPr id="1049606"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608"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610"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折纸的应用：装饰、教育、娱乐、艺术创作等</a:t>
            </a:r>
            <a:endParaRPr lang="zh-CN" altLang="en-US" sz="2000" spc="150">
              <a:solidFill>
                <a:schemeClr val="tx1">
                  <a:lumMod val="75000"/>
                  <a:lumOff val="25000"/>
                </a:schemeClr>
              </a:solidFill>
              <a:latin typeface="+mn-ea"/>
              <a:sym typeface="+mn-ea"/>
            </a:endParaRPr>
          </a:p>
        </p:txBody>
      </p:sp>
      <p:sp>
        <p:nvSpPr>
          <p:cNvPr id="1049612"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https://d.book118.com/805141140323011102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11.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2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Wingdings</vt:lpstr>
      <vt:lpstr>Calibri Light</vt:lpstr>
      <vt:lpstr>Office Theme</vt:lpstr>
      <vt:lpstr>纸的立体构成</vt:lpstr>
      <vt:lpstr>目录</vt:lpstr>
      <vt:lpstr>单击添加章节标题</vt:lpstr>
      <vt:lpstr>纸的立体构成概念</vt:lpstr>
      <vt:lpstr>纸立体构成的定义</vt:lpstr>
      <vt:lpstr>纸立体构成的特点</vt:lpstr>
      <vt:lpstr>纸立体构成的目的</vt:lpstr>
      <vt:lpstr>纸的立体构成材料</vt:lpstr>
      <vt:lpstr>纸张的选择</vt:lpstr>
      <vt:lpstr>辅助材料的选择</vt:lpstr>
      <vt:lpstr>工具的选择</vt:lpstr>
      <vt:lpstr>纸的立体构成技法</vt:lpstr>
      <vt:lpstr>折纸技法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2024-09-11T22:58:41.998</cp:lastPrinted>
  <dcterms:created xsi:type="dcterms:W3CDTF">2024-09-11T14:58:42Z</dcterms:created>
  <dcterms:modified xsi:type="dcterms:W3CDTF">2024-09-11T14:58:44Z</dcterms:modified>
</cp:coreProperties>
</file>