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1A3B62B-3E04-4649-9123-2130C20BB4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73172E-210B-42B5-90B2-70ADAA6D9C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ADE0F41-FB45-442E-A80E-50AC86EE05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B2089F2-0D59-4D96-AC88-F4DFE8FE7D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2E9F573-BB7E-4D16-B8CC-142A530D5B1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DDA9BF3-E311-4BFD-8EDF-0C84266D841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EF81640-929A-4F11-B93E-21AE8CF86A8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BA3B89-E5A0-425B-9F6D-B12FAF8DBB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11E1D6-1F71-4BB1-A211-BE904FA02D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107576-D1B8-40E3-B741-5604EB206C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7D4742-ACF9-4E56-89FE-0F0F0FB1B2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5142334223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0963" y="1262441"/>
            <a:ext cx="5916930" cy="1682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chemeClr val="accent3">
                    <a:alpha val="100000"/>
                  </a:schemeClr>
                </a:solidFill>
                <a:latin typeface="Microsoft Yahei"/>
                <a:ea typeface="Microsoft Yahei"/>
                <a:cs typeface="Microsoft Yahei"/>
              </a:rPr>
              <a:t>设立城市科技公司市场研究报告</a:t>
            </a:r>
          </a:p>
        </p:txBody>
      </p:sp>
      <p:sp>
        <p:nvSpPr>
          <p:cNvPr id="3" name="TextBox 3"/>
          <p:cNvSpPr txBox="1"/>
          <p:nvPr/>
        </p:nvSpPr>
        <p:spPr>
          <a:xfrm>
            <a:off x="1075644" y="4600025"/>
            <a:ext cx="2802255" cy="3867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575" b="1">
                <a:solidFill>
                  <a:srgbClr val="000000">
                    <a:alpha val="100000"/>
                  </a:srgbClr>
                </a:solidFill>
                <a:latin typeface="Microsoft Yahei"/>
                <a:ea typeface="Microsoft Yahei"/>
                <a:cs typeface="Microsoft Yahei"/>
              </a:rPr>
              <a:t>汇报人：XX</a:t>
            </a:r>
          </a:p>
        </p:txBody>
      </p:sp>
      <p:sp>
        <p:nvSpPr>
          <p:cNvPr id="4" name="TextBox 4"/>
          <p:cNvSpPr txBox="1"/>
          <p:nvPr/>
        </p:nvSpPr>
        <p:spPr>
          <a:xfrm>
            <a:off x="1075644" y="5059885"/>
            <a:ext cx="2802255" cy="3867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575" b="1">
                <a:solidFill>
                  <a:srgbClr val="FFFFFF">
                    <a:alpha val="100000"/>
                  </a:srgb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908996" y="2708076"/>
            <a:ext cx="1424940" cy="2472026"/>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1875"/>
              </a:spcBef>
            </a:pPr>
            <a:r>
              <a:rPr lang="en-US" sz="4950" b="1">
                <a:solidFill>
                  <a:schemeClr val="accent3">
                    <a:alpha val="100000"/>
                  </a:schemeClr>
                </a:solidFill>
                <a:latin typeface="Microsoft Yahei"/>
                <a:ea typeface="Microsoft Yahei"/>
                <a:cs typeface="Microsoft Yahei"/>
              </a:rPr>
              <a:t>目录</a:t>
            </a:r>
          </a:p>
        </p:txBody>
      </p:sp>
      <p:sp>
        <p:nvSpPr>
          <p:cNvPr id="4" name="TextBox 4"/>
          <p:cNvSpPr txBox="1"/>
          <p:nvPr/>
        </p:nvSpPr>
        <p:spPr>
          <a:xfrm>
            <a:off x="4153412" y="2708076"/>
            <a:ext cx="678180" cy="1586865"/>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900">
                <a:solidFill>
                  <a:srgbClr val="FFFFFF">
                    <a:alpha val="100000"/>
                  </a:srgbClr>
                </a:solidFill>
                <a:latin typeface="Microsoft Yahei"/>
                <a:ea typeface="Microsoft Yahei"/>
                <a:cs typeface="Microsoft Yahei"/>
              </a:rPr>
              <a:t>CONTENTS</a:t>
            </a:r>
          </a:p>
        </p:txBody>
      </p:sp>
      <p:sp>
        <p:nvSpPr>
          <p:cNvPr id="5" name="TextBox 5"/>
          <p:cNvSpPr txBox="1"/>
          <p:nvPr/>
        </p:nvSpPr>
        <p:spPr>
          <a:xfrm>
            <a:off x="6937946" y="930592"/>
            <a:ext cx="4507230"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城市科技公司市场分析</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城市科技公司设立分析</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城市科技公司运营分析</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城市科技公司风险评估</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城市科技公司前景展望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目的</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本报告旨在分析设立城市科技公司的市场潜力、竞争态势、客户需求，以及提出相应的市场进入和发展策略建议。</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背景</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随着科技的快速发展和城市化进程的加速，城市科技公司作为推动城市创新和发展的重要力量，正逐渐受到越来越多的关注和重视。</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a:t>
              </a:r>
            </a:p>
          </p:txBody>
        </p:sp>
      </p:grpSp>
      <p:sp>
        <p:nvSpPr>
          <p:cNvPr id="41" name="TextBox 41"/>
          <p:cNvSpPr txBox="1"/>
          <p:nvPr/>
        </p:nvSpPr>
        <p:spPr>
          <a:xfrm>
            <a:off x="4398507" y="100827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竞争态势分析</a:t>
            </a:r>
          </a:p>
        </p:txBody>
      </p:sp>
      <p:sp>
        <p:nvSpPr>
          <p:cNvPr id="42" name="TextBox 42"/>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分析当前市场上的主要竞争对手、市场份额、竞争策略等，评估市场竞争的激烈程度。</a:t>
            </a:r>
          </a:p>
        </p:txBody>
      </p:sp>
      <p:sp>
        <p:nvSpPr>
          <p:cNvPr id="43" name="TextBox 43"/>
          <p:cNvSpPr txBox="1"/>
          <p:nvPr/>
        </p:nvSpPr>
        <p:spPr>
          <a:xfrm>
            <a:off x="1070038"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客户需求分析</a:t>
            </a:r>
          </a:p>
        </p:txBody>
      </p:sp>
      <p:sp>
        <p:nvSpPr>
          <p:cNvPr id="44" name="TextBox 44"/>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通过市场调研和数据分析，深入了解目标客户的需求、偏好和消费行为。</a:t>
            </a:r>
          </a:p>
        </p:txBody>
      </p:sp>
      <p:sp>
        <p:nvSpPr>
          <p:cNvPr id="45" name="TextBox 45"/>
          <p:cNvSpPr txBox="1"/>
          <p:nvPr/>
        </p:nvSpPr>
        <p:spPr>
          <a:xfrm>
            <a:off x="303771"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市场概述</a:t>
            </a:r>
          </a:p>
        </p:txBody>
      </p:sp>
      <p:sp>
        <p:nvSpPr>
          <p:cNvPr id="46" name="TextBox 46"/>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对城市科技公司的市场现状、市场规模、市场增长率等方面进行简要描述。</a:t>
            </a:r>
          </a:p>
        </p:txBody>
      </p:sp>
      <p:sp>
        <p:nvSpPr>
          <p:cNvPr id="47" name="TextBox 47"/>
          <p:cNvSpPr txBox="1"/>
          <p:nvPr/>
        </p:nvSpPr>
        <p:spPr>
          <a:xfrm>
            <a:off x="7733442"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市场机会与挑战</a:t>
            </a:r>
          </a:p>
        </p:txBody>
      </p:sp>
      <p:sp>
        <p:nvSpPr>
          <p:cNvPr id="48" name="TextBox 48"/>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识别设立城市科技公司的市场机会和潜在挑战，为制定市场进入和发展策略提供依据。</a:t>
            </a:r>
          </a:p>
        </p:txBody>
      </p:sp>
      <p:sp>
        <p:nvSpPr>
          <p:cNvPr id="49" name="TextBox 49"/>
          <p:cNvSpPr txBox="1"/>
          <p:nvPr/>
        </p:nvSpPr>
        <p:spPr>
          <a:xfrm>
            <a:off x="8451818"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市场进入和发展策略建议</a:t>
            </a:r>
          </a:p>
        </p:txBody>
      </p:sp>
      <p:sp>
        <p:nvSpPr>
          <p:cNvPr id="50" name="TextBox 5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基于以上分析，提出相应的市场进入和发展策略建议，包括目标市场选择、产品定位、营销策略、渠道拓展等。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城市科技公司市场分析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根据研究数据，城市科技公司的市场规模正在不断扩大。随着城市化进程的加速和智能科技应用的普及，市场规模预计将持续增长。</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市场规模</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近年来，城市科技公司的市场增长率一直保持在较高水平。预计未来几年，随着技术的不断创新和应用领域的拓展，市场增长率将继续保持上升趋势。</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增长趋势</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市场规模及增长趋势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主要竞争者</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当前，城市科技公司市场的主要竞争者包括国内外知名的科技企业和创新型初创企业。这些企业拥有先进的技术和丰富的市场经验，对市场形成了较大的竞争压力。</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市场份额分布</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目前，市场份额主要集中在几家领军企业手中，但初创企业和创新型中小企业也在逐渐崭露头角。未来，市场竞争将更加激烈，市场份额的分布也将更加均衡。</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市场竞争格局</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智能化需求</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随着科技的不断发展，消费者对城市科技公司的产品和服务提出了更高的智能化需求。他们期望通过智能科技解决生活中的各种问题，提高生活质量和便利性。</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个性化需求</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消费者对于城市科技公司的产品和服务还表现出强烈的个性化需求。他们希望根据自己的喜好和需求定制个性化的产品和服务，以满足自身独特的生活方式和品味。</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可靠性需求</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在城市科技公司的产品和服务中，消费者非常注重产品的可靠性和稳定性。他们希望购买的产品能够长时间稳定运行，减少故障和维修的麻烦，从而节省时间和精力。</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城市科技公司设立分析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公司法规定</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根据《中华人民共和国公司法》相关规定，设立有限责任公司或股份有限公司需满足一定条件，如股东人数、注册资本、公司章程等。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政策支持</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政府鼓励科技创新和创业，对新设立的高科技企业给予税收、资金、土地等方面的优惠政策。</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行业法规</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不同行业有不同的法规和标准，如互联网、人工智能等行业，需遵守相关法规和标准。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公司设立的法律和政策环境</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费用</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包括注册资本、工商注册费、税务登记费、验资费、代理费等。具体费用因地区和行业而异。</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时间</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一般情况下，公司设立流程需要2-4周时间，具体时间取决于各地政府审批速度和申请人提交材料的完整性。</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流程</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公司设立需经过名称预先核准、制定公司章程、股东认缴出资、申请设立登记等步骤。</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公司设立的流程和费用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52335"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652335"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29936"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29936"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407538"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407538"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15607"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利</a:t>
            </a:r>
          </a:p>
        </p:txBody>
      </p:sp>
      <p:sp>
        <p:nvSpPr>
          <p:cNvPr id="9" name="TextBox 9"/>
          <p:cNvSpPr txBox="1"/>
          <p:nvPr/>
        </p:nvSpPr>
        <p:spPr>
          <a:xfrm>
            <a:off x="1094842"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公司设立有助于实现创业梦想，获得经营自主权；可享受国家税收优惠政策，降低经营成本；有利于品牌建设和市场拓展，提升企业竞争力。</a:t>
            </a:r>
          </a:p>
        </p:txBody>
      </p:sp>
      <p:sp>
        <p:nvSpPr>
          <p:cNvPr id="10" name="TextBox 10"/>
          <p:cNvSpPr txBox="1"/>
          <p:nvPr/>
        </p:nvSpPr>
        <p:spPr>
          <a:xfrm>
            <a:off x="4638006"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弊</a:t>
            </a:r>
          </a:p>
        </p:txBody>
      </p:sp>
      <p:sp>
        <p:nvSpPr>
          <p:cNvPr id="11" name="TextBox 11"/>
          <p:cNvSpPr txBox="1"/>
          <p:nvPr/>
        </p:nvSpPr>
        <p:spPr>
          <a:xfrm>
            <a:off x="4723754"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公司设立过程中可能遇到法律和政策风险，如注册资本不实、违反行业法规等；需要承担一定的经济和时间成本；公司经营不善可能导致亏损甚至破产。</a:t>
            </a:r>
          </a:p>
        </p:txBody>
      </p:sp>
      <p:sp>
        <p:nvSpPr>
          <p:cNvPr id="12" name="TextBox 12"/>
          <p:cNvSpPr txBox="1"/>
          <p:nvPr/>
        </p:nvSpPr>
        <p:spPr>
          <a:xfrm>
            <a:off x="8260404"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建议</a:t>
            </a:r>
          </a:p>
        </p:txBody>
      </p:sp>
      <p:sp>
        <p:nvSpPr>
          <p:cNvPr id="13" name="TextBox 13"/>
          <p:cNvSpPr txBox="1"/>
          <p:nvPr/>
        </p:nvSpPr>
        <p:spPr>
          <a:xfrm>
            <a:off x="8361301"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在设立公司前，应充分了解相关法律法规和政策，评估自身实力和市场需求，谨慎决策。同时，可寻求专业律师或咨询机构的帮助，降低风险。</a:t>
            </a:r>
          </a:p>
        </p:txBody>
      </p:sp>
      <p:sp>
        <p:nvSpPr>
          <p:cNvPr id="14" name="TextBox 14"/>
          <p:cNvSpPr txBox="1"/>
          <p:nvPr/>
        </p:nvSpPr>
        <p:spPr>
          <a:xfrm>
            <a:off x="1480607" y="1020470"/>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01</a:t>
            </a:r>
          </a:p>
        </p:txBody>
      </p:sp>
      <p:sp>
        <p:nvSpPr>
          <p:cNvPr id="15" name="TextBox 15"/>
          <p:cNvSpPr txBox="1"/>
          <p:nvPr/>
        </p:nvSpPr>
        <p:spPr>
          <a:xfrm>
            <a:off x="5037367" y="1020470"/>
            <a:ext cx="21145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02</a:t>
            </a:r>
          </a:p>
        </p:txBody>
      </p:sp>
      <p:sp>
        <p:nvSpPr>
          <p:cNvPr id="16" name="TextBox 16"/>
          <p:cNvSpPr txBox="1"/>
          <p:nvPr/>
        </p:nvSpPr>
        <p:spPr>
          <a:xfrm>
            <a:off x="8724677" y="1059557"/>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03</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公司设立的利弊分析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https://d.book118.com/805142334223011104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351E00"/>
      </a:dk1>
      <a:lt1>
        <a:srgbClr val="FFFBEF"/>
      </a:lt1>
      <a:dk2>
        <a:srgbClr val="000000"/>
      </a:dk2>
      <a:lt2>
        <a:srgbClr val="FFFFFF"/>
      </a:lt2>
      <a:accent1>
        <a:srgbClr val="AE681B"/>
      </a:accent1>
      <a:accent2>
        <a:srgbClr val="D99134"/>
      </a:accent2>
      <a:accent3>
        <a:srgbClr val="A34713"/>
      </a:accent3>
      <a:accent4>
        <a:srgbClr val="D67A5C"/>
      </a:accent4>
      <a:accent5>
        <a:srgbClr val="CE7F65"/>
      </a:accent5>
      <a:accent6>
        <a:srgbClr val="DFCE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2024-09-14T11:43:58.597</cp:lastPrinted>
  <dcterms:created xsi:type="dcterms:W3CDTF">2024-09-14T03:43:58Z</dcterms:created>
  <dcterms:modified xsi:type="dcterms:W3CDTF">2024-09-14T03:44:00Z</dcterms:modified>
</cp:coreProperties>
</file>