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C92C413-855B-4A41-A190-60BA43A7805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8" name="PlaceHolder 1"/>
          <p:cNvSpPr>
            <a:spLocks noGrp="1"/>
          </p:cNvSpPr>
          <p:nvPr>
            <p:ph type="sldImg"/>
          </p:nvPr>
        </p:nvSpPr>
        <p:spPr>
          <a:xfrm>
            <a:off x="685800" y="1143000"/>
            <a:ext cx="5486040" cy="3085920"/>
          </a:xfrm>
          <a:prstGeom prst="rect">
            <a:avLst/>
          </a:prstGeom>
          <a:ln w="0">
            <a:noFill/>
          </a:ln>
        </p:spPr>
      </p:sp>
      <p:sp>
        <p:nvSpPr>
          <p:cNvPr id="39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1" name="PlaceHolder 1"/>
          <p:cNvSpPr>
            <a:spLocks noGrp="1"/>
          </p:cNvSpPr>
          <p:nvPr>
            <p:ph type="sldImg"/>
          </p:nvPr>
        </p:nvSpPr>
        <p:spPr>
          <a:xfrm>
            <a:off x="685800" y="1143000"/>
            <a:ext cx="5486040" cy="3085920"/>
          </a:xfrm>
          <a:prstGeom prst="rect">
            <a:avLst/>
          </a:prstGeom>
          <a:ln w="0">
            <a:noFill/>
          </a:ln>
        </p:spPr>
      </p:sp>
      <p:sp>
        <p:nvSpPr>
          <p:cNvPr id="402"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3"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4" name="PlaceHolder 1"/>
          <p:cNvSpPr>
            <a:spLocks noGrp="1"/>
          </p:cNvSpPr>
          <p:nvPr>
            <p:ph type="sldImg"/>
          </p:nvPr>
        </p:nvSpPr>
        <p:spPr>
          <a:xfrm>
            <a:off x="685800" y="1143000"/>
            <a:ext cx="5486040" cy="3085920"/>
          </a:xfrm>
          <a:prstGeom prst="rect">
            <a:avLst/>
          </a:prstGeom>
          <a:ln w="0">
            <a:noFill/>
          </a:ln>
        </p:spPr>
      </p:sp>
      <p:sp>
        <p:nvSpPr>
          <p:cNvPr id="405"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6"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42875A-81E0-48AB-987F-23FE21CA8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75CC12-8D7C-4FE8-9748-99BD730B4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E84BA5-3FED-4559-B739-D05E48C99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2FD7C0-FFE1-4547-9AE6-B0A4B89F05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B511EE-F3E5-4804-A3AF-8FD5A320F5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A42D6B-CF85-495E-A27B-5198FAD420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0AAF29-C420-4F3D-91F2-13525BE113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7426A8-7274-4EF6-8C89-B37BA309B5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D25B1D-182F-456D-98D9-47C5AFE5F4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9E3515-AE23-4355-8D88-8F96A83B7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DC2FDE-E99C-4361-9286-680431017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5D5FD42-BE41-4CBC-BE83-2D2FCCE63EC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84309A2-F2B3-42DE-B4E2-66E72FBC18E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4.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202002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教学新时代人工智能的角色</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人工智能在教学中的应用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人工智能教学系统的构建</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人工智能在课堂教学中的实践</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人工智能和教师的关系</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人工智能教学的挑战与机遇</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结束</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人工智能在教学中的应用</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人工智能概述</a:t>
            </a:r>
            <a:endParaRPr lang="en-US" sz="3600" b="0" strike="noStrike" spc="-1">
              <a:solidFill>
                <a:schemeClr val="dk1"/>
              </a:solidFill>
              <a:latin typeface="Arial"/>
            </a:endParaRPr>
          </a:p>
        </p:txBody>
      </p:sp>
      <p:sp>
        <p:nvSpPr>
          <p:cNvPr id="81"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人工智能是指计算机系统通过模拟人类智能的方式来执行智能任务的能力。在教学中，人工智能可以帮助教师提高教学效率和学生学习体验。</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个性化学习</a:t>
            </a:r>
            <a:endParaRPr lang="en-US" sz="2800" b="0" strike="noStrike" spc="-1">
              <a:solidFill>
                <a:srgbClr val="FFFFFF"/>
              </a:solidFill>
              <a:latin typeface="Arial"/>
            </a:endParaRPr>
          </a:p>
        </p:txBody>
      </p:sp>
      <p:sp>
        <p:nvSpPr>
          <p:cNvPr id="8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人工智能可以根据学生的学习情况和能力，提供个性化的学习内容和方式，帮助每个学生实现更好的学习效果。</a:t>
            </a:r>
            <a:endParaRPr lang="en-US" sz="1800" b="0" strike="noStrike" spc="-1">
              <a:solidFill>
                <a:srgbClr val="FFFFFF"/>
              </a:solidFill>
              <a:latin typeface="Arial"/>
            </a:endParaRPr>
          </a:p>
        </p:txBody>
      </p:sp>
      <p:sp>
        <p:nvSpPr>
          <p:cNvPr id="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6"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智能教学辅助</a:t>
            </a:r>
            <a:endParaRPr lang="en-US" sz="3600" b="0" strike="noStrike" spc="-1">
              <a:solidFill>
                <a:schemeClr val="dk1"/>
              </a:solidFill>
              <a:latin typeface="Arial"/>
            </a:endParaRPr>
          </a:p>
        </p:txBody>
      </p:sp>
      <p:sp>
        <p:nvSpPr>
          <p:cNvPr id="88"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通过算法快速评估学生表现</a:t>
            </a:r>
            <a:endParaRPr lang="en-US" sz="1600" b="0" strike="noStrike" spc="-1">
              <a:solidFill>
                <a:srgbClr val="FFFFFF"/>
              </a:solidFill>
              <a:latin typeface="Arial"/>
            </a:endParaRPr>
          </a:p>
        </p:txBody>
      </p:sp>
      <p:sp>
        <p:nvSpPr>
          <p:cNvPr id="89"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自动化评估</a:t>
            </a:r>
            <a:endParaRPr lang="en-US" sz="2000" b="0" strike="noStrike" spc="-1">
              <a:solidFill>
                <a:srgbClr val="FFFFFF"/>
              </a:solidFill>
              <a:latin typeface="Arial"/>
            </a:endParaRPr>
          </a:p>
        </p:txBody>
      </p:sp>
      <p:sp>
        <p:nvSpPr>
          <p:cNvPr id="90"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根据学生情况推荐学习资料</a:t>
            </a:r>
            <a:endParaRPr lang="en-US" sz="1600" b="0" strike="noStrike" spc="-1">
              <a:solidFill>
                <a:srgbClr val="FFFFFF"/>
              </a:solidFill>
              <a:latin typeface="Arial"/>
            </a:endParaRPr>
          </a:p>
        </p:txBody>
      </p:sp>
      <p:sp>
        <p:nvSpPr>
          <p:cNvPr id="91"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智能推荐</a:t>
            </a:r>
            <a:endParaRPr lang="en-US" sz="2000" b="0" strike="noStrike" spc="-1">
              <a:solidFill>
                <a:srgbClr val="FFFFFF"/>
              </a:solidFill>
              <a:latin typeface="Arial"/>
            </a:endParaRPr>
          </a:p>
        </p:txBody>
      </p:sp>
      <p:sp>
        <p:nvSpPr>
          <p:cNvPr id="92"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针对学生个体提供反馈建议</a:t>
            </a:r>
            <a:endParaRPr lang="en-US" sz="1600" b="0" strike="noStrike" spc="-1">
              <a:solidFill>
                <a:srgbClr val="FFFFFF"/>
              </a:solidFill>
              <a:latin typeface="Arial"/>
            </a:endParaRPr>
          </a:p>
        </p:txBody>
      </p:sp>
      <p:sp>
        <p:nvSpPr>
          <p:cNvPr id="93"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个性化反馈</a:t>
            </a:r>
            <a:endParaRPr lang="en-US" sz="2000" b="0" strike="noStrike" spc="-1">
              <a:solidFill>
                <a:srgbClr val="FFFFFF"/>
              </a:solidFill>
              <a:latin typeface="Arial"/>
            </a:endParaRPr>
          </a:p>
        </p:txBody>
      </p:sp>
      <p:sp>
        <p:nvSpPr>
          <p:cNvPr id="94"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5"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人工智能教学工具</a:t>
            </a:r>
            <a:endParaRPr lang="en-US" sz="3600" b="0" strike="noStrike" spc="-1">
              <a:solidFill>
                <a:schemeClr val="dk1"/>
              </a:solidFill>
              <a:latin typeface="Arial"/>
            </a:endParaRPr>
          </a:p>
        </p:txBody>
      </p:sp>
      <p:sp>
        <p:nvSpPr>
          <p:cNvPr id="9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Arial"/>
                <a:ea typeface="微软雅黑"/>
              </a:rPr>
              <a:t> </a:t>
            </a:r>
            <a:endParaRPr lang="en-US" sz="1600" b="0" strike="noStrike" spc="-1">
              <a:solidFill>
                <a:srgbClr val="FFFFFF"/>
              </a:solidFill>
              <a:latin typeface="Arial"/>
            </a:endParaRPr>
          </a:p>
        </p:txBody>
      </p:sp>
      <p:sp>
        <p:nvSpPr>
          <p:cNvPr id="9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语音识别技术</a:t>
            </a:r>
            <a:endParaRPr lang="en-US" sz="2000" b="0" strike="noStrike" spc="-1">
              <a:solidFill>
                <a:srgbClr val="FFFFFF"/>
              </a:solidFill>
              <a:latin typeface="Arial"/>
            </a:endParaRPr>
          </a:p>
        </p:txBody>
      </p:sp>
      <p:sp>
        <p:nvSpPr>
          <p:cNvPr id="9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0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0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0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智能学习系统</a:t>
            </a:r>
            <a:endParaRPr lang="en-US" sz="2000" b="0" strike="noStrike" spc="-1">
              <a:solidFill>
                <a:srgbClr val="FFFFFF"/>
              </a:solidFill>
              <a:latin typeface="Arial"/>
            </a:endParaRPr>
          </a:p>
        </p:txBody>
      </p:sp>
      <p:sp>
        <p:nvSpPr>
          <p:cNvPr id="1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0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0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自然语言处理技术</a:t>
            </a:r>
            <a:endParaRPr lang="en-US" sz="2000" b="0" strike="noStrike" spc="-1">
              <a:solidFill>
                <a:srgbClr val="FFFFFF"/>
              </a:solidFill>
              <a:latin typeface="Arial"/>
            </a:endParaRPr>
          </a:p>
        </p:txBody>
      </p:sp>
      <p:pic>
        <p:nvPicPr>
          <p:cNvPr id="106"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自然语言处理技术</a:t>
            </a:r>
            <a:endParaRPr lang="en-US" sz="1800" b="0" strike="noStrike" spc="-1">
              <a:solidFill>
                <a:srgbClr val="FFFFFF"/>
              </a:solidFill>
              <a:latin typeface="Arial"/>
            </a:endParaRPr>
          </a:p>
        </p:txBody>
      </p:sp>
      <p:sp>
        <p:nvSpPr>
          <p:cNvPr id="109"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语法纠错</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语言理解</a:t>
            </a:r>
            <a:endParaRPr lang="en-US" sz="1400" b="0" strike="noStrike" spc="-1">
              <a:solidFill>
                <a:srgbClr val="FFFFFF"/>
              </a:solidFill>
              <a:latin typeface="Arial"/>
            </a:endParaRPr>
          </a:p>
        </p:txBody>
      </p:sp>
      <p:sp>
        <p:nvSpPr>
          <p:cNvPr id="11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智能学习系统</a:t>
            </a:r>
            <a:endParaRPr lang="en-US" sz="1800" b="0" strike="noStrike" spc="-1">
              <a:solidFill>
                <a:srgbClr val="FFFFFF"/>
              </a:solidFill>
              <a:latin typeface="Arial"/>
            </a:endParaRPr>
          </a:p>
        </p:txBody>
      </p:sp>
      <p:sp>
        <p:nvSpPr>
          <p:cNvPr id="112"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个性化课程设计</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学习跟踪</a:t>
            </a:r>
            <a:endParaRPr lang="en-US" sz="1400" b="0" strike="noStrike" spc="-1">
              <a:solidFill>
                <a:srgbClr val="FFFFFF"/>
              </a:solidFill>
              <a:latin typeface="Arial"/>
            </a:endParaRPr>
          </a:p>
        </p:txBody>
      </p:sp>
      <p:sp>
        <p:nvSpPr>
          <p:cNvPr id="11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15"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1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特点比较</a:t>
            </a:r>
            <a:endParaRPr lang="en-US" sz="3600" b="0" strike="noStrike" spc="-1">
              <a:solidFill>
                <a:schemeClr val="dk1"/>
              </a:solidFill>
              <a:latin typeface="Arial"/>
            </a:endParaRPr>
          </a:p>
        </p:txBody>
      </p:sp>
      <p:sp>
        <p:nvSpPr>
          <p:cNvPr id="11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语音识别技术</a:t>
            </a:r>
            <a:endParaRPr lang="en-US" sz="1800" b="0" strike="noStrike" spc="-1">
              <a:solidFill>
                <a:srgbClr val="FFFFFF"/>
              </a:solidFill>
              <a:latin typeface="Arial"/>
            </a:endParaRPr>
          </a:p>
        </p:txBody>
      </p:sp>
      <p:sp>
        <p:nvSpPr>
          <p:cNvPr id="119"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实时反馈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提高口语能力</a:t>
            </a:r>
            <a:endParaRPr lang="en-US" sz="14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第二章 人工智能教学系统的构建</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教学系统整体构架</a:t>
            </a:r>
            <a:endParaRPr lang="en-US" sz="3600" b="0" strike="noStrike" spc="-1">
              <a:solidFill>
                <a:schemeClr val="dk1"/>
              </a:solidFill>
              <a:latin typeface="Arial"/>
            </a:endParaRPr>
          </a:p>
        </p:txBody>
      </p:sp>
      <p:sp>
        <p:nvSpPr>
          <p:cNvPr id="12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数据采集是人工智能教学系统的基础，需要收集学生学习数据、教学资源等信息，预处理数据是确保后续数据分析和建模的关键。</a:t>
            </a:r>
            <a:endParaRPr lang="en-US" sz="1600" b="0" strike="noStrike" spc="-1">
              <a:solidFill>
                <a:srgbClr val="FFFFFF"/>
              </a:solidFill>
              <a:latin typeface="Arial"/>
            </a:endParaRPr>
          </a:p>
        </p:txBody>
      </p:sp>
      <p:sp>
        <p:nvSpPr>
          <p:cNvPr id="12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数据采集和预处理</a:t>
            </a:r>
            <a:endParaRPr lang="en-US" sz="2000" b="0" strike="noStrike" spc="-1">
              <a:solidFill>
                <a:srgbClr val="FFFFFF"/>
              </a:solidFill>
              <a:latin typeface="Arial"/>
            </a:endParaRPr>
          </a:p>
        </p:txBody>
      </p:sp>
      <p:sp>
        <p:nvSpPr>
          <p:cNvPr id="12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2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2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一旦模型建立完毕，需要将其应用到实际的教学场景中，通过不断的迭代优化，确保系统在实际应用中的效果和稳定性。</a:t>
            </a:r>
            <a:endParaRPr lang="en-US" sz="1600" b="0" strike="noStrike" spc="-1">
              <a:solidFill>
                <a:srgbClr val="FFFFFF"/>
              </a:solidFill>
              <a:latin typeface="Arial"/>
            </a:endParaRPr>
          </a:p>
        </p:txBody>
      </p:sp>
      <p:sp>
        <p:nvSpPr>
          <p:cNvPr id="12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应用部署和迭代优化</a:t>
            </a:r>
            <a:endParaRPr lang="en-US" sz="2000" b="0" strike="noStrike" spc="-1">
              <a:solidFill>
                <a:srgbClr val="FFFFFF"/>
              </a:solidFill>
              <a:latin typeface="Arial"/>
            </a:endParaRPr>
          </a:p>
        </p:txBody>
      </p:sp>
      <p:sp>
        <p:nvSpPr>
          <p:cNvPr id="13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3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人工智能教学系统的核心是模型的建立和优化，需要通过大量的数据训练模型，并通过评估指标不断完善模型。</a:t>
            </a:r>
            <a:endParaRPr lang="en-US" sz="1600" b="0" strike="noStrike" spc="-1">
              <a:solidFill>
                <a:srgbClr val="FFFFFF"/>
              </a:solidFill>
              <a:latin typeface="Arial"/>
            </a:endParaRPr>
          </a:p>
        </p:txBody>
      </p:sp>
      <p:sp>
        <p:nvSpPr>
          <p:cNvPr id="13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模型训练和评估</a:t>
            </a:r>
            <a:endParaRPr lang="en-US" sz="2000" b="0" strike="noStrike" spc="-1">
              <a:solidFill>
                <a:srgbClr val="FFFFFF"/>
              </a:solidFill>
              <a:latin typeface="Arial"/>
            </a:endParaRPr>
          </a:p>
        </p:txBody>
      </p:sp>
      <p:pic>
        <p:nvPicPr>
          <p:cNvPr id="133"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教学系统整体构架</a:t>
            </a:r>
            <a:endParaRPr lang="en-US" sz="3600" b="0" strike="noStrike" spc="-1">
              <a:solidFill>
                <a:schemeClr val="dk1"/>
              </a:solidFill>
              <a:latin typeface="Arial"/>
            </a:endParaRPr>
          </a:p>
        </p:txBody>
      </p:sp>
      <p:sp>
        <p:nvSpPr>
          <p:cNvPr id="135"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数据采集是人工智能教学系统的基础，需要收集学生学习数据、教学资源等信息，预处理数据是确保后续数据分析和建模的关键。</a:t>
            </a:r>
            <a:endParaRPr lang="en-US" sz="1600" b="0" strike="noStrike" spc="-1">
              <a:solidFill>
                <a:srgbClr val="FFFFFF"/>
              </a:solidFill>
              <a:latin typeface="Arial"/>
            </a:endParaRPr>
          </a:p>
        </p:txBody>
      </p:sp>
      <p:sp>
        <p:nvSpPr>
          <p:cNvPr id="136"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数据采集和预处理</a:t>
            </a:r>
            <a:endParaRPr lang="en-US" sz="2000" b="0" strike="noStrike" spc="-1">
              <a:solidFill>
                <a:srgbClr val="FFFFFF"/>
              </a:solidFill>
              <a:latin typeface="Arial"/>
            </a:endParaRPr>
          </a:p>
        </p:txBody>
      </p:sp>
      <p:sp>
        <p:nvSpPr>
          <p:cNvPr id="137"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人工智能教学系统的核心是模型的建立和优化，需要通过大量的数据训练模型，并通过评估指标不断完善模型。</a:t>
            </a:r>
            <a:endParaRPr lang="en-US" sz="1600" b="0" strike="noStrike" spc="-1">
              <a:solidFill>
                <a:srgbClr val="FFFFFF"/>
              </a:solidFill>
              <a:latin typeface="Arial"/>
            </a:endParaRPr>
          </a:p>
        </p:txBody>
      </p:sp>
      <p:sp>
        <p:nvSpPr>
          <p:cNvPr id="138"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模型训练和评估</a:t>
            </a:r>
            <a:endParaRPr lang="en-US" sz="2000" b="0" strike="noStrike" spc="-1">
              <a:solidFill>
                <a:srgbClr val="FFFFFF"/>
              </a:solidFill>
              <a:latin typeface="Arial"/>
            </a:endParaRPr>
          </a:p>
        </p:txBody>
      </p:sp>
      <p:sp>
        <p:nvSpPr>
          <p:cNvPr id="139"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一旦模型建立完毕，需要将其应用到实际的教学场景中，通过不断的迭代优化，确保系统在实际应用中的效果和稳定性。</a:t>
            </a:r>
            <a:endParaRPr lang="en-US" sz="1600" b="0" strike="noStrike" spc="-1">
              <a:solidFill>
                <a:srgbClr val="FFFFFF"/>
              </a:solidFill>
              <a:latin typeface="Arial"/>
            </a:endParaRPr>
          </a:p>
        </p:txBody>
      </p:sp>
      <p:sp>
        <p:nvSpPr>
          <p:cNvPr id="140"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应用部署和迭代优化</a:t>
            </a:r>
            <a:endParaRPr lang="en-US" sz="2000" b="0" strike="noStrike" spc="-1">
              <a:solidFill>
                <a:srgbClr val="FFFFFF"/>
              </a:solidFill>
              <a:latin typeface="Arial"/>
            </a:endParaRPr>
          </a:p>
        </p:txBody>
      </p:sp>
      <p:sp>
        <p:nvSpPr>
          <p:cNvPr id="141"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为了确保人工智能教学系统的有效性，需要定期对系统的效果进行评估和调整，以满足不断变化的教学需求。</a:t>
            </a:r>
            <a:endParaRPr lang="en-US" sz="1600" b="0" strike="noStrike" spc="-1">
              <a:solidFill>
                <a:srgbClr val="FFFFFF"/>
              </a:solidFill>
              <a:latin typeface="Arial"/>
            </a:endParaRPr>
          </a:p>
        </p:txBody>
      </p:sp>
      <p:sp>
        <p:nvSpPr>
          <p:cNvPr id="142"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系统效果评估</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数据采集和预处理</a:t>
            </a:r>
            <a:endParaRPr lang="en-US" sz="2800" b="0" strike="noStrike" spc="-1">
              <a:solidFill>
                <a:srgbClr val="FFFFFF"/>
              </a:solidFill>
              <a:latin typeface="Arial"/>
            </a:endParaRPr>
          </a:p>
        </p:txBody>
      </p:sp>
      <p:sp>
        <p:nvSpPr>
          <p:cNvPr id="14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数据采集是人工智能教学系统的基础，需要收集学生学习数据、教学资源等信息，预处理数据是确保后续数据分析和建模的关键。这一步骤的准确性和全面性直接影响着后续模型的训练和效果评估。</a:t>
            </a:r>
            <a:endParaRPr lang="en-US" sz="1800" b="0" strike="noStrike" spc="-1">
              <a:solidFill>
                <a:srgbClr val="FFFFFF"/>
              </a:solidFill>
              <a:latin typeface="Arial"/>
            </a:endParaRPr>
          </a:p>
        </p:txBody>
      </p:sp>
      <p:sp>
        <p:nvSpPr>
          <p:cNvPr id="1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4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评估指标选择</a:t>
            </a:r>
            <a:endParaRPr lang="en-US" sz="1800" b="0" strike="noStrike" spc="-1">
              <a:solidFill>
                <a:srgbClr val="FFFFFF"/>
              </a:solidFill>
              <a:latin typeface="Arial"/>
            </a:endParaRPr>
          </a:p>
        </p:txBody>
      </p:sp>
      <p:sp>
        <p:nvSpPr>
          <p:cNvPr id="150"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选择合适的评估指标对于评估模型的性能至关重要，常用的指标包括准确率、召回率、</a:t>
            </a:r>
            <a:r>
              <a:rPr lang="en-US" sz="1400" b="0" strike="noStrike" spc="-1">
                <a:solidFill>
                  <a:schemeClr val="accent3"/>
                </a:solidFill>
                <a:latin typeface="微软雅黑"/>
                <a:ea typeface="微软雅黑"/>
              </a:rPr>
              <a:t>F1</a:t>
            </a:r>
            <a:r>
              <a:rPr lang="zh-CN" sz="1400" b="0" strike="noStrike" spc="-1">
                <a:solidFill>
                  <a:schemeClr val="accent3"/>
                </a:solidFill>
                <a:latin typeface="微软雅黑"/>
                <a:ea typeface="微软雅黑"/>
              </a:rPr>
              <a:t>值等。</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根据不同的应用场景和需求，需要灵活选择适合的评估指标来评价模型的效果。</a:t>
            </a:r>
            <a:endParaRPr lang="en-US" sz="1400" b="0" strike="noStrike" spc="-1">
              <a:solidFill>
                <a:srgbClr val="FFFFFF"/>
              </a:solidFill>
              <a:latin typeface="Arial"/>
            </a:endParaRPr>
          </a:p>
        </p:txBody>
      </p:sp>
      <p:sp>
        <p:nvSpPr>
          <p:cNvPr id="15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超参数调优</a:t>
            </a:r>
            <a:endParaRPr lang="en-US" sz="1800" b="0" strike="noStrike" spc="-1">
              <a:solidFill>
                <a:srgbClr val="FFFFFF"/>
              </a:solidFill>
              <a:latin typeface="Arial"/>
            </a:endParaRPr>
          </a:p>
        </p:txBody>
      </p:sp>
      <p:sp>
        <p:nvSpPr>
          <p:cNvPr id="153"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在模型训练和评估过程中，需要对模型的超参数进行调优，以提高模型的性能和泛化能力。</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合理的超参数选择可以加快模型的收敛速度，并提升模型在实际场景中的表现。</a:t>
            </a:r>
            <a:endParaRPr lang="en-US" sz="1400" b="0" strike="noStrike" spc="-1">
              <a:solidFill>
                <a:srgbClr val="FFFFFF"/>
              </a:solidFill>
              <a:latin typeface="Arial"/>
            </a:endParaRPr>
          </a:p>
        </p:txBody>
      </p:sp>
      <p:sp>
        <p:nvSpPr>
          <p:cNvPr id="15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验证集划分</a:t>
            </a:r>
            <a:endParaRPr lang="en-US" sz="1800" b="0" strike="noStrike" spc="-1">
              <a:solidFill>
                <a:srgbClr val="FFFFFF"/>
              </a:solidFill>
              <a:latin typeface="Arial"/>
            </a:endParaRPr>
          </a:p>
        </p:txBody>
      </p:sp>
      <p:sp>
        <p:nvSpPr>
          <p:cNvPr id="156"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为了评估模型的泛化能力，需要将数据集划分为训练集、验证集和测试集，以保证模型在不同数据集上的表现一致性。</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通过验证集的划分和交叉验证，可以有效评估模型的稳定性和泛化能力。</a:t>
            </a:r>
            <a:endParaRPr lang="en-US" sz="1400" b="0" strike="noStrike" spc="-1">
              <a:solidFill>
                <a:srgbClr val="FFFFFF"/>
              </a:solidFill>
              <a:latin typeface="Arial"/>
            </a:endParaRPr>
          </a:p>
        </p:txBody>
      </p:sp>
      <p:sp>
        <p:nvSpPr>
          <p:cNvPr id="15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模型训练和评估</a:t>
            </a:r>
            <a:endParaRPr lang="en-US" sz="3600" b="0" strike="noStrike" spc="-1">
              <a:solidFill>
                <a:schemeClr val="dk1"/>
              </a:solidFill>
              <a:latin typeface="Arial"/>
            </a:endParaRPr>
          </a:p>
        </p:txBody>
      </p:sp>
      <p:sp>
        <p:nvSpPr>
          <p:cNvPr id="15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数据样本多样性</a:t>
            </a:r>
            <a:endParaRPr lang="en-US" sz="1800" b="0" strike="noStrike" spc="-1">
              <a:solidFill>
                <a:srgbClr val="FFFFFF"/>
              </a:solidFill>
              <a:latin typeface="Arial"/>
            </a:endParaRPr>
          </a:p>
        </p:txBody>
      </p:sp>
      <p:sp>
        <p:nvSpPr>
          <p:cNvPr id="160"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在模型训练中，需要确保数据样本的多样性，以覆盖不同类型的学习情况和学生需求。</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多样性的数据样本可以提高模型的泛化能力，减少过拟合的风险。</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应用部署和迭代优化</a:t>
            </a:r>
            <a:endParaRPr lang="en-US" sz="3600" b="0" strike="noStrike" spc="-1">
              <a:solidFill>
                <a:schemeClr val="dk1"/>
              </a:solidFill>
              <a:latin typeface="Arial"/>
            </a:endParaRPr>
          </a:p>
        </p:txBody>
      </p:sp>
      <p:sp>
        <p:nvSpPr>
          <p:cNvPr id="162"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一旦模型建立完毕，需要将其应用到实际的教学场景中，通过不断的迭代优化，确保系统在实际应用中的效果和稳定性。教学系统的应用部署需要考虑系统的稳定性、效率和用户体验，同时还需要根据实际反馈不断优化系统的功能和性能。持续的迭代优化可以让人工智能教学系统更好地适应不断变化的教学需求和环境。</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人工智能在课堂教学中的实践</a:t>
            </a:r>
            <a:endParaRPr lang="en-US" sz="3600" b="0" strike="noStrike" spc="-1">
              <a:solidFill>
                <a:schemeClr val="dk1"/>
              </a:solidFill>
              <a:latin typeface="Arial"/>
            </a:endParaRPr>
          </a:p>
        </p:txBody>
      </p:sp>
      <p:sp>
        <p:nvSpPr>
          <p:cNvPr id="16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人脸识别技术</a:t>
            </a:r>
            <a:endParaRPr lang="en-US" sz="2800" b="0" strike="noStrike" spc="-1">
              <a:solidFill>
                <a:srgbClr val="FFFFFF"/>
              </a:solidFill>
              <a:latin typeface="Arial"/>
            </a:endParaRPr>
          </a:p>
        </p:txBody>
      </p:sp>
      <p:sp>
        <p:nvSpPr>
          <p:cNvPr id="16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通过人脸识别技术，可以实现考勤自动化，提高教学效率和便捷性。这项技术可以减少教师的管理负担，让学生的上课过程更加流畅和便利。</a:t>
            </a:r>
            <a:endParaRPr lang="en-US" sz="1800" b="0" strike="noStrike" spc="-1">
              <a:solidFill>
                <a:srgbClr val="FFFFFF"/>
              </a:solidFill>
              <a:latin typeface="Arial"/>
            </a:endParaRPr>
          </a:p>
        </p:txBody>
      </p:sp>
      <p:sp>
        <p:nvSpPr>
          <p:cNvPr id="16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70"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智能语音助手</a:t>
            </a:r>
            <a:endParaRPr lang="en-US" sz="3600" b="0" strike="noStrike" spc="-1">
              <a:solidFill>
                <a:schemeClr val="dk1"/>
              </a:solidFill>
              <a:latin typeface="Arial"/>
            </a:endParaRPr>
          </a:p>
        </p:txBody>
      </p:sp>
      <p:sp>
        <p:nvSpPr>
          <p:cNvPr id="172"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帮助学生解决疑问</a:t>
            </a:r>
            <a:endParaRPr lang="en-US" sz="1600" b="0" strike="noStrike" spc="-1">
              <a:solidFill>
                <a:srgbClr val="FFFFFF"/>
              </a:solidFill>
              <a:latin typeface="Arial"/>
            </a:endParaRPr>
          </a:p>
        </p:txBody>
      </p:sp>
      <p:sp>
        <p:nvSpPr>
          <p:cNvPr id="173"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解决问题</a:t>
            </a:r>
            <a:endParaRPr lang="en-US" sz="2000" b="0" strike="noStrike" spc="-1">
              <a:solidFill>
                <a:srgbClr val="FFFFFF"/>
              </a:solidFill>
              <a:latin typeface="Arial"/>
            </a:endParaRPr>
          </a:p>
        </p:txBody>
      </p:sp>
      <p:sp>
        <p:nvSpPr>
          <p:cNvPr id="174"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提高学习效率</a:t>
            </a:r>
            <a:endParaRPr lang="en-US" sz="1600" b="0" strike="noStrike" spc="-1">
              <a:solidFill>
                <a:srgbClr val="FFFFFF"/>
              </a:solidFill>
              <a:latin typeface="Arial"/>
            </a:endParaRPr>
          </a:p>
        </p:txBody>
      </p:sp>
      <p:sp>
        <p:nvSpPr>
          <p:cNvPr id="175"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查询资料</a:t>
            </a:r>
            <a:endParaRPr lang="en-US" sz="2000" b="0" strike="noStrike" spc="-1">
              <a:solidFill>
                <a:srgbClr val="FFFFFF"/>
              </a:solidFill>
              <a:latin typeface="Arial"/>
            </a:endParaRPr>
          </a:p>
        </p:txBody>
      </p:sp>
      <p:sp>
        <p:nvSpPr>
          <p:cNvPr id="176"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辅助教师进行教学</a:t>
            </a:r>
            <a:endParaRPr lang="en-US" sz="1600" b="0" strike="noStrike" spc="-1">
              <a:solidFill>
                <a:srgbClr val="FFFFFF"/>
              </a:solidFill>
              <a:latin typeface="Arial"/>
            </a:endParaRPr>
          </a:p>
        </p:txBody>
      </p:sp>
      <p:sp>
        <p:nvSpPr>
          <p:cNvPr id="177"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教学辅助</a:t>
            </a:r>
            <a:endParaRPr lang="en-US" sz="2000" b="0" strike="noStrike" spc="-1">
              <a:solidFill>
                <a:srgbClr val="FFFFFF"/>
              </a:solidFill>
              <a:latin typeface="Arial"/>
            </a:endParaRPr>
          </a:p>
        </p:txBody>
      </p:sp>
      <p:sp>
        <p:nvSpPr>
          <p:cNvPr id="178"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79"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虚拟现实技术</a:t>
            </a:r>
            <a:endParaRPr lang="en-US" sz="3600" b="0" strike="noStrike" spc="-1">
              <a:solidFill>
                <a:schemeClr val="dk1"/>
              </a:solidFill>
              <a:latin typeface="Arial"/>
            </a:endParaRPr>
          </a:p>
        </p:txBody>
      </p:sp>
      <p:sp>
        <p:nvSpPr>
          <p:cNvPr id="18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创造生动的学习场景</a:t>
            </a:r>
            <a:endParaRPr lang="en-US" sz="1600" b="0" strike="noStrike" spc="-1">
              <a:solidFill>
                <a:srgbClr val="FFFFFF"/>
              </a:solidFill>
              <a:latin typeface="Arial"/>
            </a:endParaRPr>
          </a:p>
        </p:txBody>
      </p:sp>
      <p:sp>
        <p:nvSpPr>
          <p:cNvPr id="18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生动直观</a:t>
            </a:r>
            <a:endParaRPr lang="en-US" sz="2000" b="0" strike="noStrike" spc="-1">
              <a:solidFill>
                <a:srgbClr val="FFFFFF"/>
              </a:solidFill>
              <a:latin typeface="Arial"/>
            </a:endParaRPr>
          </a:p>
        </p:txBody>
      </p:sp>
      <p:sp>
        <p:nvSpPr>
          <p:cNvPr id="1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提高学生学习兴趣</a:t>
            </a:r>
            <a:endParaRPr lang="en-US" sz="1600" b="0" strike="noStrike" spc="-1">
              <a:solidFill>
                <a:srgbClr val="FFFFFF"/>
              </a:solidFill>
              <a:latin typeface="Arial"/>
            </a:endParaRPr>
          </a:p>
        </p:txBody>
      </p:sp>
      <p:sp>
        <p:nvSpPr>
          <p:cNvPr id="1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学习兴趣</a:t>
            </a:r>
            <a:endParaRPr lang="en-US" sz="2000" b="0" strike="noStrike" spc="-1">
              <a:solidFill>
                <a:srgbClr val="FFFFFF"/>
              </a:solidFill>
              <a:latin typeface="Arial"/>
            </a:endParaRPr>
          </a:p>
        </p:txBody>
      </p:sp>
      <p:sp>
        <p:nvSpPr>
          <p:cNvPr id="1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增加学生参与度</a:t>
            </a:r>
            <a:endParaRPr lang="en-US" sz="1600" b="0" strike="noStrike" spc="-1">
              <a:solidFill>
                <a:srgbClr val="FFFFFF"/>
              </a:solidFill>
              <a:latin typeface="Arial"/>
            </a:endParaRPr>
          </a:p>
        </p:txBody>
      </p:sp>
      <p:sp>
        <p:nvSpPr>
          <p:cNvPr id="1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互动性</a:t>
            </a:r>
            <a:endParaRPr lang="en-US" sz="2000" b="0" strike="noStrike" spc="-1">
              <a:solidFill>
                <a:srgbClr val="FFFFFF"/>
              </a:solidFill>
              <a:latin typeface="Arial"/>
            </a:endParaRPr>
          </a:p>
        </p:txBody>
      </p:sp>
      <p:pic>
        <p:nvPicPr>
          <p:cNvPr id="190"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个性化推荐系统</a:t>
            </a:r>
            <a:endParaRPr lang="en-US" sz="3600" b="0" strike="noStrike" spc="-1">
              <a:solidFill>
                <a:schemeClr val="dk1"/>
              </a:solidFill>
              <a:latin typeface="Arial"/>
            </a:endParaRPr>
          </a:p>
        </p:txBody>
      </p:sp>
      <p:sp>
        <p:nvSpPr>
          <p:cNvPr id="192"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借助个性化推荐系统，可以根据学生的学习习惯和兴趣，推荐适合的学习资源，从而提高学习效果。这项技术可以让学生更加个性化地学习，更快地提升自身能力。</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学习兴趣</a:t>
            </a:r>
            <a:endParaRPr lang="en-US" sz="1800" b="0" strike="noStrike" spc="-1">
              <a:solidFill>
                <a:srgbClr val="FFFFFF"/>
              </a:solidFill>
              <a:latin typeface="Arial"/>
            </a:endParaRPr>
          </a:p>
        </p:txBody>
      </p:sp>
      <p:sp>
        <p:nvSpPr>
          <p:cNvPr id="195"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增加学生参与度</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提高学习兴趣</a:t>
            </a:r>
            <a:endParaRPr lang="en-US" sz="1400" b="0" strike="noStrike" spc="-1">
              <a:solidFill>
                <a:srgbClr val="FFFFFF"/>
              </a:solidFill>
              <a:latin typeface="Arial"/>
            </a:endParaRPr>
          </a:p>
        </p:txBody>
      </p:sp>
      <p:sp>
        <p:nvSpPr>
          <p:cNvPr id="1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个性化教学</a:t>
            </a:r>
            <a:endParaRPr lang="en-US" sz="1800" b="0" strike="noStrike" spc="-1">
              <a:solidFill>
                <a:srgbClr val="FFFFFF"/>
              </a:solidFill>
              <a:latin typeface="Arial"/>
            </a:endParaRPr>
          </a:p>
        </p:txBody>
      </p:sp>
      <p:sp>
        <p:nvSpPr>
          <p:cNvPr id="198"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根据个人学习习惯推荐资源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提升学习效果</a:t>
            </a:r>
            <a:endParaRPr lang="en-US" sz="1400" b="0" strike="noStrike" spc="-1">
              <a:solidFill>
                <a:srgbClr val="FFFFFF"/>
              </a:solidFill>
              <a:latin typeface="Arial"/>
            </a:endParaRPr>
          </a:p>
        </p:txBody>
      </p:sp>
      <p:sp>
        <p:nvSpPr>
          <p:cNvPr id="1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互动性</a:t>
            </a:r>
            <a:endParaRPr lang="en-US" sz="1800" b="0" strike="noStrike" spc="-1">
              <a:solidFill>
                <a:srgbClr val="FFFFFF"/>
              </a:solidFill>
              <a:latin typeface="Arial"/>
            </a:endParaRPr>
          </a:p>
        </p:txBody>
      </p:sp>
      <p:sp>
        <p:nvSpPr>
          <p:cNvPr id="201"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创造更具互动性的学习环境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增进师生交流</a:t>
            </a:r>
            <a:endParaRPr lang="en-US" sz="1400" b="0" strike="noStrike" spc="-1">
              <a:solidFill>
                <a:srgbClr val="FFFFFF"/>
              </a:solidFill>
              <a:latin typeface="Arial"/>
            </a:endParaRPr>
          </a:p>
        </p:txBody>
      </p:sp>
      <p:sp>
        <p:nvSpPr>
          <p:cNvPr id="20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人工智能带来的教学变革</a:t>
            </a:r>
            <a:endParaRPr lang="en-US" sz="3600" b="0" strike="noStrike" spc="-1">
              <a:solidFill>
                <a:schemeClr val="dk1"/>
              </a:solidFill>
              <a:latin typeface="Arial"/>
            </a:endParaRPr>
          </a:p>
        </p:txBody>
      </p:sp>
      <p:sp>
        <p:nvSpPr>
          <p:cNvPr id="2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0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效率提升</a:t>
            </a:r>
            <a:endParaRPr lang="en-US" sz="1800" b="0" strike="noStrike" spc="-1">
              <a:solidFill>
                <a:srgbClr val="FFFFFF"/>
              </a:solidFill>
              <a:latin typeface="Arial"/>
            </a:endParaRPr>
          </a:p>
        </p:txBody>
      </p:sp>
      <p:sp>
        <p:nvSpPr>
          <p:cNvPr id="205"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提高教学效率</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减轻教师负担</a:t>
            </a:r>
            <a:endParaRPr lang="en-US" sz="14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人工智能教学优势</a:t>
            </a:r>
            <a:endParaRPr lang="en-US" sz="3600" b="0" strike="noStrike" spc="-1">
              <a:solidFill>
                <a:schemeClr val="dk1"/>
              </a:solidFill>
              <a:latin typeface="Arial"/>
            </a:endParaRPr>
          </a:p>
        </p:txBody>
      </p:sp>
      <p:sp>
        <p:nvSpPr>
          <p:cNvPr id="20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为每个学生提供个性化教学</a:t>
            </a:r>
            <a:endParaRPr lang="en-US" sz="1600" b="0" strike="noStrike" spc="-1">
              <a:solidFill>
                <a:srgbClr val="FFFFFF"/>
              </a:solidFill>
              <a:latin typeface="Arial"/>
            </a:endParaRPr>
          </a:p>
        </p:txBody>
      </p:sp>
      <p:sp>
        <p:nvSpPr>
          <p:cNvPr id="20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个性化定制</a:t>
            </a:r>
            <a:endParaRPr lang="en-US" sz="2000" b="0" strike="noStrike" spc="-1">
              <a:solidFill>
                <a:srgbClr val="FFFFFF"/>
              </a:solidFill>
              <a:latin typeface="Arial"/>
            </a:endParaRPr>
          </a:p>
        </p:txBody>
      </p:sp>
      <p:sp>
        <p:nvSpPr>
          <p:cNvPr id="20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1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1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提供个性化教学建议</a:t>
            </a:r>
            <a:endParaRPr lang="en-US" sz="1600" b="0" strike="noStrike" spc="-1">
              <a:solidFill>
                <a:srgbClr val="FFFFFF"/>
              </a:solidFill>
              <a:latin typeface="Arial"/>
            </a:endParaRPr>
          </a:p>
        </p:txBody>
      </p:sp>
      <p:sp>
        <p:nvSpPr>
          <p:cNvPr id="21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智能辅助</a:t>
            </a:r>
            <a:endParaRPr lang="en-US" sz="2000" b="0" strike="noStrike" spc="-1">
              <a:solidFill>
                <a:srgbClr val="FFFFFF"/>
              </a:solidFill>
              <a:latin typeface="Arial"/>
            </a:endParaRPr>
          </a:p>
        </p:txBody>
      </p:sp>
      <p:sp>
        <p:nvSpPr>
          <p:cNvPr id="2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1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即时了解学生学习情况</a:t>
            </a:r>
            <a:endParaRPr lang="en-US" sz="1600" b="0" strike="noStrike" spc="-1">
              <a:solidFill>
                <a:srgbClr val="FFFFFF"/>
              </a:solidFill>
              <a:latin typeface="Arial"/>
            </a:endParaRPr>
          </a:p>
        </p:txBody>
      </p:sp>
      <p:sp>
        <p:nvSpPr>
          <p:cNvPr id="21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实时反馈</a:t>
            </a:r>
            <a:endParaRPr lang="en-US" sz="2000" b="0" strike="noStrike" spc="-1">
              <a:solidFill>
                <a:srgbClr val="FFFFFF"/>
              </a:solidFill>
              <a:latin typeface="Arial"/>
            </a:endParaRPr>
          </a:p>
        </p:txBody>
      </p:sp>
      <p:pic>
        <p:nvPicPr>
          <p:cNvPr id="216"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第四章 人工智能和教师的关系</a:t>
            </a:r>
            <a:endParaRPr lang="en-US" sz="3600" b="0" strike="noStrike" spc="-1">
              <a:solidFill>
                <a:schemeClr val="dk1"/>
              </a:solidFill>
              <a:latin typeface="Arial"/>
            </a:endParaRPr>
          </a:p>
        </p:txBody>
      </p:sp>
      <p:sp>
        <p:nvSpPr>
          <p:cNvPr id="2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1111" lnSpcReduction="20000"/>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教师在人工智能时代的角色</a:t>
            </a:r>
            <a:endParaRPr lang="en-US" sz="3600" b="0" strike="noStrike" spc="-1">
              <a:solidFill>
                <a:schemeClr val="dk1"/>
              </a:solidFill>
              <a:latin typeface="Arial"/>
            </a:endParaRPr>
          </a:p>
        </p:txBody>
      </p:sp>
      <p:sp>
        <p:nvSpPr>
          <p:cNvPr id="221"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随着人工智能的发展，教师不再只是传授知识的角色，更需要成为指导学生学习的导师和指引学生发展的引路人。教师应该注重引导学生的思维，培养他们独立思考和解决问题的能力，而不仅仅是灌输知识。</a:t>
            </a:r>
            <a:endParaRPr lang="en-US" sz="20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https://d.book118.com/805202002013011130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146</Paragraphs>
  <Slides>24</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教学新时代人工智能的角色</vt:lpstr>
      <vt:lpstr>目录</vt:lpstr>
      <vt:lpstr>第1章 人工智能在教学中的应用</vt:lpstr>
      <vt:lpstr>人工智能概述</vt:lpstr>
      <vt:lpstr> </vt:lpstr>
      <vt:lpstr>智能教学辅助</vt:lpstr>
      <vt:lpstr>人工智能教学工具</vt:lpstr>
      <vt:lpstr>特点比较</vt:lpstr>
      <vt:lpstr>第二章 人工智能教学系统的构建</vt:lpstr>
      <vt:lpstr>教学系统整体构架</vt:lpstr>
      <vt:lpstr>教学系统整体构架</vt:lpstr>
      <vt:lpstr> </vt:lpstr>
      <vt:lpstr>模型训练和评估</vt:lpstr>
      <vt:lpstr>应用部署和迭代优化</vt:lpstr>
      <vt:lpstr>第3章 人工智能在课堂教学中的实践</vt:lpstr>
      <vt:lpstr> </vt:lpstr>
      <vt:lpstr>智能语音助手</vt:lpstr>
      <vt:lpstr>虚拟现实技术</vt:lpstr>
      <vt:lpstr>个性化推荐系统</vt:lpstr>
      <vt:lpstr>人工智能带来的教学变革</vt:lpstr>
      <vt:lpstr>人工智能教学优势</vt:lpstr>
      <vt:lpstr>第四章 人工智能和教师的关系</vt:lpstr>
      <vt:lpstr>教师在人工智能时代的角色</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2024-09-29T14:16:23.920</cp:lastPrinted>
  <dcterms:created xsi:type="dcterms:W3CDTF">2024-09-29T06:16:23Z</dcterms:created>
  <dcterms:modified xsi:type="dcterms:W3CDTF">2024-09-29T06:16:25Z</dcterms:modified>
</cp:coreProperties>
</file>