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91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3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image" Target="../media/image4.png" /><Relationship Id="rId12" Type="http://schemas.openxmlformats.org/officeDocument/2006/relationships/tags" Target="../tags/tag8.xml" /><Relationship Id="rId13" Type="http://schemas.openxmlformats.org/officeDocument/2006/relationships/tags" Target="../tags/tag9.xml" /><Relationship Id="rId14" Type="http://schemas.openxmlformats.org/officeDocument/2006/relationships/tags" Target="../tags/tag10.xml" /><Relationship Id="rId15" Type="http://schemas.openxmlformats.org/officeDocument/2006/relationships/tags" Target="../tags/tag11.xml" /><Relationship Id="rId16" Type="http://schemas.openxmlformats.org/officeDocument/2006/relationships/tags" Target="../tags/tag12.xml" /><Relationship Id="rId17" Type="http://schemas.openxmlformats.org/officeDocument/2006/relationships/tags" Target="../tags/tag13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image" Target="../media/image3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image" Target="../media/image5.png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image" Target="../media/image1.png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image" Target="../media/image6.png" /><Relationship Id="rId7" Type="http://schemas.openxmlformats.org/officeDocument/2006/relationships/tags" Target="../tags/tag83.xml" /><Relationship Id="rId8" Type="http://schemas.openxmlformats.org/officeDocument/2006/relationships/image" Target="../media/image3.png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35E23-C8E1-4243-84E8-93E7F6F38F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F2873-2505-426D-8143-8C3A0D4A8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46B0E-E4CE-4C55-B9EE-214FA431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90ADAD-B4BC-4B87-B2A8-DA0B5EC66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E32606-C1C7-4183-A896-971CA97723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A059FA-EB67-43D0-9C0B-6633BBAF3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57FCDE-428D-4FF7-B475-2D29246BF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79D62-4F1D-4C59-8F61-D9E0A9D90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13876E-652B-4C36-9E41-FE4F4B3D6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BD26FB-C173-4354-9C8F-34F5A62A0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BF20D-9034-4914-A3F7-20AD22893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任意多边形: 形状 37"/>
          <p:cNvSpPr/>
          <p:nvPr>
            <p:custDataLst>
              <p:tags r:id="rId3"/>
            </p:custDataLst>
          </p:nvPr>
        </p:nvSpPr>
        <p:spPr>
          <a:xfrm flipH="1" flipV="1">
            <a:off x="0" y="-4767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椭圆 15"/>
          <p:cNvSpPr/>
          <p:nvPr>
            <p:custDataLst>
              <p:tags r:id="rId4"/>
            </p:custDataLst>
          </p:nvPr>
        </p:nvSpPr>
        <p:spPr>
          <a:xfrm>
            <a:off x="9721215" y="1270"/>
            <a:ext cx="2416810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椭圆 10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7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sp>
        <p:nvSpPr>
          <p:cNvPr id="1048674" name="标题" descr="7b0a20202020227461726765744d6f64756c65223a202270726f636573734f6e6c696e65466f6e7473220a7d0a"/>
          <p:cNvSpPr txBox="1">
            <a:spLocks noGrp="1"/>
          </p:cNvSpPr>
          <p:nvPr>
            <p:ph type="title" idx="5" hasCustomPrompt="1"/>
            <p:custDataLst>
              <p:tags r:id="rId8"/>
            </p:custDataLst>
          </p:nvPr>
        </p:nvSpPr>
        <p:spPr>
          <a:xfrm>
            <a:off x="1551940" y="1732280"/>
            <a:ext cx="9091295" cy="2182495"/>
          </a:xfrm>
          <a:prstGeom prst="rect">
            <a:avLst/>
          </a:prstGeom>
          <a:noFill/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159" name="图形 16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pic>
        <p:nvPicPr>
          <p:cNvPr id="2097161" name="图形 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663241" y="594019"/>
            <a:ext cx="228600" cy="228600"/>
          </a:xfrm>
          <a:prstGeom prst="rect">
            <a:avLst/>
          </a:prstGeom>
        </p:spPr>
      </p:pic>
      <p:sp>
        <p:nvSpPr>
          <p:cNvPr id="1048676" name="副标题" descr="7b0a20202020227461726765744d6f64756c65223a202270726f636573734f6e6c696e65466f6e7473220a7d0a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18160" y="5792470"/>
            <a:ext cx="2536825" cy="6997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副标题" descr="7b0a20202020227461726765744d6f64756c65223a202270726f636573734f6e6c696e65466f6e7473220a7d0a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1551940" y="3914775"/>
            <a:ext cx="8883015" cy="7747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500" normalizeH="0" baseline="0" noProof="1">
                <a:ln>
                  <a:noFill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 descr="7b0a20202020227461726765744d6f64756c65223a202270726f636573734f6e6c696e65466f6e7473220a7d0a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标题" descr="7b0a20202020227461726765744d6f64756c65223a202270726f636573734f6e6c696e65466f6e7473220a7d0a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0" name="任意多边形: 形状 37"/>
          <p:cNvSpPr/>
          <p:nvPr>
            <p:custDataLst>
              <p:tags r:id="rId5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7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8" name="椭圆 22"/>
          <p:cNvSpPr/>
          <p:nvPr>
            <p:custDataLst>
              <p:tags r:id="rId3"/>
            </p:custDataLst>
          </p:nvPr>
        </p:nvSpPr>
        <p:spPr>
          <a:xfrm>
            <a:off x="10795" y="3653790"/>
            <a:ext cx="3129915" cy="3204210"/>
          </a:xfrm>
          <a:prstGeom prst="ellipse">
            <a:avLst/>
          </a:prstGeom>
          <a:solidFill>
            <a:schemeClr val="accent1">
              <a:alpha val="20000"/>
            </a:schemeClr>
          </a:solidFill>
          <a:ln>
            <a:noFill/>
          </a:ln>
          <a:effectLst>
            <a:softEdge rad="762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</a:endParaRPr>
          </a:p>
        </p:txBody>
      </p:sp>
      <p:sp>
        <p:nvSpPr>
          <p:cNvPr id="1048700" name="内容占位符 6"/>
          <p:cNvSpPr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820490" y="1561381"/>
            <a:ext cx="10248193" cy="4246963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820489" y="734130"/>
            <a:ext cx="10248193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 err="1"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0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0" name="椭圆 9"/>
          <p:cNvSpPr/>
          <p:nvPr>
            <p:custDataLst>
              <p:tags r:id="rId3"/>
            </p:custDataLst>
          </p:nvPr>
        </p:nvSpPr>
        <p:spPr>
          <a:xfrm>
            <a:off x="635" y="2720975"/>
            <a:ext cx="4062095" cy="4137025"/>
          </a:xfrm>
          <a:prstGeom prst="ellipse">
            <a:avLst/>
          </a:prstGeom>
          <a:solidFill>
            <a:schemeClr val="accent1">
              <a:lumMod val="60000"/>
              <a:lumOff val="40000"/>
              <a:alpha val="50000"/>
            </a:schemeClr>
          </a:solidFill>
          <a:ln>
            <a:noFill/>
          </a:ln>
          <a:effectLst>
            <a:softEdge rad="1155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>
                  <a:alpha val="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12" name="椭圆 8"/>
          <p:cNvSpPr/>
          <p:nvPr>
            <p:custDataLst>
              <p:tags r:id="rId4"/>
            </p:custDataLst>
          </p:nvPr>
        </p:nvSpPr>
        <p:spPr>
          <a:xfrm>
            <a:off x="9669780" y="635"/>
            <a:ext cx="2522855" cy="234886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1"/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2014220" y="2289811"/>
            <a:ext cx="2496820" cy="2117724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0" i="0" u="none" strike="noStrike" kern="1200" cap="none" spc="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4511040" y="2289810"/>
            <a:ext cx="3531235" cy="21170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形 10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8205136" y="3207049"/>
            <a:ext cx="2155313" cy="352463"/>
          </a:xfrm>
          <a:prstGeom prst="rect">
            <a:avLst/>
          </a:prstGeom>
        </p:spPr>
      </p:pic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2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5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8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0" name="正文"/>
          <p:cNvSpPr txBox="1">
            <a:spLocks noGrp="1"/>
          </p:cNvSpPr>
          <p:nvPr>
            <p:ph idx="5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6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5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任意多边形: 形状 37"/>
          <p:cNvSpPr/>
          <p:nvPr>
            <p:custDataLst>
              <p:tags r:id="rId1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77" name="图片 9" descr="雪地上  中度可信度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6" name="正文" descr="7b0a20202020227461726765744d6f64756c65223a202270726f636573734f6e6c696e65466f6e7473220a7d0a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</a:pPr>
            <a:r>
              <a:rPr lang="zh-CN" altLang="en-US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9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4" name="任意多边形: 形状 37"/>
          <p:cNvSpPr/>
          <p:nvPr>
            <p:custDataLst>
              <p:tags r:id="rId3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6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3" name="图片 13" descr="雪地上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6" name="椭圆 11"/>
          <p:cNvSpPr/>
          <p:nvPr>
            <p:custDataLst>
              <p:tags r:id="rId3"/>
            </p:custDataLst>
          </p:nvPr>
        </p:nvSpPr>
        <p:spPr>
          <a:xfrm>
            <a:off x="9721215" y="1270"/>
            <a:ext cx="2470785" cy="2159635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100000">
                <a:schemeClr val="accent2">
                  <a:lumMod val="75000"/>
                </a:schemeClr>
              </a:gs>
            </a:gsLst>
            <a:lin ang="7200000" scaled="0"/>
          </a:gradFill>
          <a:ln>
            <a:noFill/>
          </a:ln>
          <a:effectLst>
            <a:softEdge rad="8509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任意多边形: 形状 37"/>
          <p:cNvSpPr/>
          <p:nvPr>
            <p:custDataLst>
              <p:tags r:id="rId4"/>
            </p:custDataLst>
          </p:nvPr>
        </p:nvSpPr>
        <p:spPr>
          <a:xfrm flipH="1" flipV="1">
            <a:off x="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0"/>
                </a:schemeClr>
              </a:gs>
              <a:gs pos="47000">
                <a:schemeClr val="accent1">
                  <a:lumMod val="20000"/>
                  <a:lumOff val="80000"/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9"/>
          <p:cNvSpPr/>
          <p:nvPr>
            <p:custDataLst>
              <p:tags r:id="rId5"/>
            </p:custDataLst>
          </p:nvPr>
        </p:nvSpPr>
        <p:spPr>
          <a:xfrm rot="20622535">
            <a:off x="2338705" y="2000885"/>
            <a:ext cx="7515225" cy="2039620"/>
          </a:xfrm>
          <a:prstGeom prst="ellipse">
            <a:avLst/>
          </a:pr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85" name="图形 12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rot="2700000">
            <a:off x="7799705" y="1013460"/>
            <a:ext cx="1157605" cy="1157605"/>
          </a:xfrm>
          <a:prstGeom prst="rect">
            <a:avLst/>
          </a:prstGeom>
        </p:spPr>
      </p:pic>
      <p:pic>
        <p:nvPicPr>
          <p:cNvPr id="2097187" name="图形 1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>
            <a:off x="10212943" y="5334181"/>
            <a:ext cx="1427948" cy="1427948"/>
          </a:xfrm>
          <a:prstGeom prst="rect">
            <a:avLst/>
          </a:prstGeom>
        </p:spPr>
      </p:pic>
      <p:sp>
        <p:nvSpPr>
          <p:cNvPr id="1048802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1525270" y="1951355"/>
            <a:ext cx="9239250" cy="21463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4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518160" y="5717540"/>
            <a:ext cx="2536825" cy="81280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6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tags" Target="../tags/tag9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 descr="雪地上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37"/>
          <p:cNvSpPr/>
          <p:nvPr>
            <p:custDataLst>
              <p:tags r:id="rId14"/>
            </p:custDataLst>
          </p:nvPr>
        </p:nvSpPr>
        <p:spPr>
          <a:xfrm flipV="1">
            <a:off x="5674360" y="1905"/>
            <a:ext cx="6517640" cy="6856095"/>
          </a:xfrm>
          <a:custGeom>
            <a:gdLst>
              <a:gd name="connsiteX0" fmla="*/ 11073245 w 11073245"/>
              <a:gd name="connsiteY0" fmla="*/ 7199311 h 7199311"/>
              <a:gd name="connsiteX1" fmla="*/ 0 w 11073245"/>
              <a:gd name="connsiteY1" fmla="*/ 7199311 h 7199311"/>
              <a:gd name="connsiteX2" fmla="*/ 0 w 11073245"/>
              <a:gd name="connsiteY2" fmla="*/ 0 h 7199311"/>
              <a:gd name="connsiteX3" fmla="*/ 11073245 w 11073245"/>
              <a:gd name="connsiteY3" fmla="*/ 0 h 71993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073245" h="7199310">
                <a:moveTo>
                  <a:pt x="11073245" y="7199311"/>
                </a:moveTo>
                <a:lnTo>
                  <a:pt x="0" y="7199311"/>
                </a:lnTo>
                <a:lnTo>
                  <a:pt x="0" y="0"/>
                </a:lnTo>
                <a:lnTo>
                  <a:pt x="11073245" y="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75000"/>
                  <a:alpha val="30000"/>
                </a:schemeClr>
              </a:gs>
              <a:gs pos="47000">
                <a:schemeClr val="accent1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rgbClr val="0099FF">
              <a:shade val="50000"/>
            </a:srgbClr>
          </a:lnRef>
          <a:fillRef idx="1">
            <a:srgbClr val="0099FF"/>
          </a:fillRef>
          <a:effectRef idx="0">
            <a:srgbClr val="0099FF"/>
          </a:effectRef>
          <a:fontRef idx="minor">
            <a:sysClr val="window" lastClr="FFFFFF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FF1154F-E427-4513-B34B-94E36374A1A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FDA0808-8B01-405B-8ED6-12013DCE0AF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3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29310" y="1673225"/>
            <a:ext cx="10534650" cy="45034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548235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lvl="2"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lvl="3"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457200"/>
            <a:ext cx="10515600" cy="10795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904" r:id="rId2"/>
    <p:sldLayoutId id="2147484905" r:id="rId3"/>
    <p:sldLayoutId id="2147484906" r:id="rId4"/>
    <p:sldLayoutId id="2147484907" r:id="rId5"/>
    <p:sldLayoutId id="2147484908" r:id="rId6"/>
    <p:sldLayoutId id="2147484909" r:id="rId7"/>
    <p:sldLayoutId id="2147484910" r:id="rId8"/>
    <p:sldLayoutId id="2147484911" r:id="rId9"/>
    <p:sldLayoutId id="2147484912" r:id="rId10"/>
    <p:sldLayoutId id="214748491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>
          <a:srgbClr val="548235"/>
        </a:buClr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3.xml" /><Relationship Id="rId11" Type="http://schemas.openxmlformats.org/officeDocument/2006/relationships/tags" Target="../tags/tag134.xml" /><Relationship Id="rId12" Type="http://schemas.openxmlformats.org/officeDocument/2006/relationships/tags" Target="../tags/tag135.xml" /><Relationship Id="rId13" Type="http://schemas.openxmlformats.org/officeDocument/2006/relationships/tags" Target="../tags/tag136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tags" Target="../tags/tag129.xml" /><Relationship Id="rId7" Type="http://schemas.openxmlformats.org/officeDocument/2006/relationships/tags" Target="../tags/tag130.xml" /><Relationship Id="rId8" Type="http://schemas.openxmlformats.org/officeDocument/2006/relationships/tags" Target="../tags/tag131.xml" /><Relationship Id="rId9" Type="http://schemas.openxmlformats.org/officeDocument/2006/relationships/tags" Target="../tags/tag13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1.xml" /><Relationship Id="rId11" Type="http://schemas.openxmlformats.org/officeDocument/2006/relationships/tags" Target="../tags/tag172.xml" /><Relationship Id="rId12" Type="http://schemas.openxmlformats.org/officeDocument/2006/relationships/tags" Target="../tags/tag173.xml" /><Relationship Id="rId13" Type="http://schemas.openxmlformats.org/officeDocument/2006/relationships/tags" Target="../tags/tag174.xml" /><Relationship Id="rId14" Type="http://schemas.openxmlformats.org/officeDocument/2006/relationships/tags" Target="../tags/tag175.xml" /><Relationship Id="rId15" Type="http://schemas.openxmlformats.org/officeDocument/2006/relationships/tags" Target="../tags/tag176.xml" /><Relationship Id="rId16" Type="http://schemas.openxmlformats.org/officeDocument/2006/relationships/tags" Target="../tags/tag177.xml" /><Relationship Id="rId17" Type="http://schemas.openxmlformats.org/officeDocument/2006/relationships/tags" Target="../tags/tag178.xml" /><Relationship Id="rId18" Type="http://schemas.openxmlformats.org/officeDocument/2006/relationships/tags" Target="../tags/tag179.xml" /><Relationship Id="rId19" Type="http://schemas.openxmlformats.org/officeDocument/2006/relationships/tags" Target="../tags/tag180.xml" /><Relationship Id="rId2" Type="http://schemas.openxmlformats.org/officeDocument/2006/relationships/tags" Target="../tags/tag163.xml" /><Relationship Id="rId20" Type="http://schemas.openxmlformats.org/officeDocument/2006/relationships/tags" Target="../tags/tag181.xml" /><Relationship Id="rId21" Type="http://schemas.openxmlformats.org/officeDocument/2006/relationships/tags" Target="../tags/tag182.xml" /><Relationship Id="rId22" Type="http://schemas.openxmlformats.org/officeDocument/2006/relationships/tags" Target="../tags/tag183.xml" /><Relationship Id="rId23" Type="http://schemas.openxmlformats.org/officeDocument/2006/relationships/tags" Target="../tags/tag184.xml" /><Relationship Id="rId24" Type="http://schemas.openxmlformats.org/officeDocument/2006/relationships/tags" Target="../tags/tag185.xml" /><Relationship Id="rId25" Type="http://schemas.openxmlformats.org/officeDocument/2006/relationships/tags" Target="../tags/tag186.xml" /><Relationship Id="rId26" Type="http://schemas.openxmlformats.org/officeDocument/2006/relationships/tags" Target="../tags/tag187.xml" /><Relationship Id="rId27" Type="http://schemas.openxmlformats.org/officeDocument/2006/relationships/tags" Target="../tags/tag188.xml" /><Relationship Id="rId28" Type="http://schemas.openxmlformats.org/officeDocument/2006/relationships/tags" Target="../tags/tag189.xml" /><Relationship Id="rId29" Type="http://schemas.openxmlformats.org/officeDocument/2006/relationships/tags" Target="../tags/tag190.xml" /><Relationship Id="rId3" Type="http://schemas.openxmlformats.org/officeDocument/2006/relationships/tags" Target="../tags/tag164.xml" /><Relationship Id="rId30" Type="http://schemas.openxmlformats.org/officeDocument/2006/relationships/tags" Target="../tags/tag191.xml" /><Relationship Id="rId4" Type="http://schemas.openxmlformats.org/officeDocument/2006/relationships/tags" Target="../tags/tag165.xml" /><Relationship Id="rId5" Type="http://schemas.openxmlformats.org/officeDocument/2006/relationships/tags" Target="../tags/tag166.xml" /><Relationship Id="rId6" Type="http://schemas.openxmlformats.org/officeDocument/2006/relationships/tags" Target="../tags/tag167.xml" /><Relationship Id="rId7" Type="http://schemas.openxmlformats.org/officeDocument/2006/relationships/tags" Target="../tags/tag168.xml" /><Relationship Id="rId8" Type="http://schemas.openxmlformats.org/officeDocument/2006/relationships/tags" Target="../tags/tag169.xml" /><Relationship Id="rId9" Type="http://schemas.openxmlformats.org/officeDocument/2006/relationships/tags" Target="../tags/tag17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3.xml" /><Relationship Id="rId11" Type="http://schemas.openxmlformats.org/officeDocument/2006/relationships/tags" Target="../tags/tag204.xml" /><Relationship Id="rId12" Type="http://schemas.openxmlformats.org/officeDocument/2006/relationships/tags" Target="../tags/tag205.xml" /><Relationship Id="rId13" Type="http://schemas.openxmlformats.org/officeDocument/2006/relationships/tags" Target="../tags/tag206.xml" /><Relationship Id="rId2" Type="http://schemas.openxmlformats.org/officeDocument/2006/relationships/tags" Target="../tags/tag195.xml" /><Relationship Id="rId3" Type="http://schemas.openxmlformats.org/officeDocument/2006/relationships/tags" Target="../tags/tag196.xml" /><Relationship Id="rId4" Type="http://schemas.openxmlformats.org/officeDocument/2006/relationships/tags" Target="../tags/tag197.xml" /><Relationship Id="rId5" Type="http://schemas.openxmlformats.org/officeDocument/2006/relationships/tags" Target="../tags/tag198.xml" /><Relationship Id="rId6" Type="http://schemas.openxmlformats.org/officeDocument/2006/relationships/tags" Target="../tags/tag199.xml" /><Relationship Id="rId7" Type="http://schemas.openxmlformats.org/officeDocument/2006/relationships/tags" Target="../tags/tag200.xml" /><Relationship Id="rId8" Type="http://schemas.openxmlformats.org/officeDocument/2006/relationships/tags" Target="../tags/tag201.xml" /><Relationship Id="rId9" Type="http://schemas.openxmlformats.org/officeDocument/2006/relationships/tags" Target="../tags/tag2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5.xml" /><Relationship Id="rId11" Type="http://schemas.openxmlformats.org/officeDocument/2006/relationships/tags" Target="../tags/tag216.xml" /><Relationship Id="rId12" Type="http://schemas.openxmlformats.org/officeDocument/2006/relationships/tags" Target="../tags/tag217.xml" /><Relationship Id="rId13" Type="http://schemas.openxmlformats.org/officeDocument/2006/relationships/tags" Target="../tags/tag218.xml" /><Relationship Id="rId2" Type="http://schemas.openxmlformats.org/officeDocument/2006/relationships/tags" Target="../tags/tag207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Relationship Id="rId6" Type="http://schemas.openxmlformats.org/officeDocument/2006/relationships/tags" Target="../tags/tag211.xml" /><Relationship Id="rId7" Type="http://schemas.openxmlformats.org/officeDocument/2006/relationships/tags" Target="../tags/tag212.xml" /><Relationship Id="rId8" Type="http://schemas.openxmlformats.org/officeDocument/2006/relationships/tags" Target="../tags/tag213.xml" /><Relationship Id="rId9" Type="http://schemas.openxmlformats.org/officeDocument/2006/relationships/tags" Target="../tags/tag2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523422312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2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木材作为自然、环保的建筑材料选择</a:t>
            </a:r>
            <a:endParaRPr lang="zh-CN" altLang="en-US"/>
          </a:p>
        </p:txBody>
      </p:sp>
      <p:sp>
        <p:nvSpPr>
          <p:cNvPr id="1048650" name="文本占位符 3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2" name="文本占位符 4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XX,XX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2" name="序号"/>
          <p:cNvSpPr txBox="1"/>
          <p:nvPr>
            <p:custDataLst>
              <p:tags r:id="rId4"/>
            </p:custDataLst>
          </p:nvPr>
        </p:nvSpPr>
        <p:spPr>
          <a:xfrm>
            <a:off x="9956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4" name="标题"/>
          <p:cNvSpPr txBox="1"/>
          <p:nvPr>
            <p:custDataLst>
              <p:tags r:id="rId5"/>
            </p:custDataLst>
          </p:nvPr>
        </p:nvSpPr>
        <p:spPr>
          <a:xfrm>
            <a:off x="105727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目录标题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36" name="矩形: 圆角 6"/>
          <p:cNvSpPr/>
          <p:nvPr>
            <p:custDataLst>
              <p:tags r:id="rId6"/>
            </p:custDataLst>
          </p:nvPr>
        </p:nvSpPr>
        <p:spPr>
          <a:xfrm>
            <a:off x="88265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序号"/>
          <p:cNvSpPr txBox="1"/>
          <p:nvPr>
            <p:custDataLst>
              <p:tags r:id="rId7"/>
            </p:custDataLst>
          </p:nvPr>
        </p:nvSpPr>
        <p:spPr>
          <a:xfrm>
            <a:off x="318008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0" name="标题"/>
          <p:cNvSpPr txBox="1"/>
          <p:nvPr>
            <p:custDataLst>
              <p:tags r:id="rId8"/>
            </p:custDataLst>
          </p:nvPr>
        </p:nvSpPr>
        <p:spPr>
          <a:xfrm>
            <a:off x="320103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木材的特性和优点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2" name="矩形: 圆角 6"/>
          <p:cNvSpPr/>
          <p:nvPr>
            <p:custDataLst>
              <p:tags r:id="rId9"/>
            </p:custDataLst>
          </p:nvPr>
        </p:nvSpPr>
        <p:spPr>
          <a:xfrm>
            <a:off x="302641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10"/>
            </p:custDataLst>
          </p:nvPr>
        </p:nvSpPr>
        <p:spPr>
          <a:xfrm>
            <a:off x="533400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11"/>
            </p:custDataLst>
          </p:nvPr>
        </p:nvSpPr>
        <p:spPr>
          <a:xfrm>
            <a:off x="534479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木材在建筑中的应用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6"/>
          <p:cNvSpPr/>
          <p:nvPr>
            <p:custDataLst>
              <p:tags r:id="rId12"/>
            </p:custDataLst>
          </p:nvPr>
        </p:nvSpPr>
        <p:spPr>
          <a:xfrm>
            <a:off x="517017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13"/>
            </p:custDataLst>
          </p:nvPr>
        </p:nvSpPr>
        <p:spPr>
          <a:xfrm>
            <a:off x="7477760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4"/>
            </p:custDataLst>
          </p:nvPr>
        </p:nvSpPr>
        <p:spPr>
          <a:xfrm>
            <a:off x="7488555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木材的加工和连接技术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6"/>
          <p:cNvSpPr/>
          <p:nvPr>
            <p:custDataLst>
              <p:tags r:id="rId15"/>
            </p:custDataLst>
          </p:nvPr>
        </p:nvSpPr>
        <p:spPr>
          <a:xfrm>
            <a:off x="731393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6"/>
            </p:custDataLst>
          </p:nvPr>
        </p:nvSpPr>
        <p:spPr>
          <a:xfrm>
            <a:off x="9594215" y="2712720"/>
            <a:ext cx="1596390" cy="6807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722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3600"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sz="3600"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7"/>
            </p:custDataLst>
          </p:nvPr>
        </p:nvSpPr>
        <p:spPr>
          <a:xfrm>
            <a:off x="9635490" y="3623945"/>
            <a:ext cx="1430655" cy="17989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木材的未来发展前景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6"/>
          <p:cNvSpPr/>
          <p:nvPr>
            <p:custDataLst>
              <p:tags r:id="rId18"/>
            </p:custDataLst>
          </p:nvPr>
        </p:nvSpPr>
        <p:spPr>
          <a:xfrm>
            <a:off x="9457690" y="2255520"/>
            <a:ext cx="1867535" cy="3552825"/>
          </a:xfrm>
          <a:prstGeom prst="roundRect">
            <a:avLst>
              <a:gd name="adj" fmla="val 7307"/>
            </a:avLst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  <p:sp>
        <p:nvSpPr>
          <p:cNvPr id="1048902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  <p:sp>
        <p:nvSpPr>
          <p:cNvPr id="1048948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木材的特性和优点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9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自然环保</a:t>
            </a:r>
            <a:endParaRPr lang="zh-CN" altLang="en-US"/>
          </a:p>
        </p:txBody>
      </p:sp>
      <p:sp>
        <p:nvSpPr>
          <p:cNvPr id="104899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木材是天然材料，可再生，可循环利用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8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木材具有吸湿性和透气性，有利于室内空气调节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0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木材可吸收二氧化碳，减少温室气体排放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0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1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木材可生物降解，不会对环境造成污染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可再生资源</a:t>
            </a:r>
            <a:endParaRPr lang="zh-CN" altLang="en-US"/>
          </a:p>
        </p:txBody>
      </p:sp>
      <p:sp>
        <p:nvSpPr>
          <p:cNvPr id="104905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06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木材是一种可再生资源，可以持续供应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6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6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木材的生长周期短，可以快速再生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7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木材的种植和砍伐可以平衡生态，减少环境破坏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08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木材的再利用和回收率高，可以减少浪费和环境污染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可持续利用</a:t>
            </a:r>
            <a:endParaRPr lang="zh-CN" altLang="en-US"/>
          </a:p>
        </p:txBody>
      </p:sp>
      <p:sp>
        <p:nvSpPr>
          <p:cNvPr id="10491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木材的使用寿命长，可以减少频繁更换建筑材料的需求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木材的加工和运输能耗较低，有利于节能减排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木材的碳排放量低，对环境影响小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木材是可再生资源，可以持续利用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低能耗、低污染</a:t>
            </a:r>
            <a:endParaRPr lang="zh-CN" altLang="en-US"/>
          </a:p>
        </p:txBody>
      </p:sp>
      <p:sp>
        <p:nvSpPr>
          <p:cNvPr id="104919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9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0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0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1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1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木材生长过程中吸收二氧化碳，释放氧气，有助于减缓全球变暖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木材建筑易于拆卸和回收，减少建筑垃圾和环境污染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木材建筑具有良好的保温性能，可以降低能耗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木材加工过程中能耗较低，产生的废弃物较少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  <p:sp>
        <p:nvSpPr>
          <p:cNvPr id="1049274" name="标题 3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木材在建筑中的应用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1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传统木结构建筑</a:t>
            </a:r>
            <a:endParaRPr lang="zh-CN" altLang="en-US"/>
          </a:p>
        </p:txBody>
      </p:sp>
      <p:sp>
        <p:nvSpPr>
          <p:cNvPr id="104932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2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历史悠久：中国已有数千年的木结构建筑历史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2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结构特点：以木材为主要材料，采用榫卯结构连接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3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建筑风格：具有独特的中国建筑风格和美学价值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3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环保性能：木材是可再生资源，可自然降解，低碳环保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现代木结构建筑</a:t>
            </a:r>
            <a:endParaRPr lang="zh-CN" altLang="en-US"/>
          </a:p>
        </p:txBody>
      </p:sp>
      <p:sp>
        <p:nvSpPr>
          <p:cNvPr id="104938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木材作为建筑材料的优点：环保、可再生、保温隔热、隔音效果好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现代木结构建筑的类型：轻型木结构、重型木结构、混合木结构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现代木结构建筑的应用领域：住宅、办公楼、学校、酒店等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现代木结构建筑的发展趋势：绿色建筑、节能环保、可持续发展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木制装饰材料</a:t>
            </a:r>
            <a:endParaRPr lang="zh-CN" altLang="en-US"/>
          </a:p>
        </p:txBody>
      </p:sp>
      <p:sp>
        <p:nvSpPr>
          <p:cNvPr id="1049448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木材种类：松木、杉木、橡木等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54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木材特性：天然、环保、可再生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0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2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4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木材应用：地板、墙板、天花板等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466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0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8090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木材处理：防腐、防潮、防火等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https://d.book118.com/805234223121011044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SLIDE_CONTENT_AREA" val="{&quot;left&quot;:&quot;64.60551&quot;,&quot;top&quot;:&quot;122.9434&quot;,&quot;width&quot;:&quot;806.9443&quot;,&quot;height&quot;:&quot;334.4065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h_f"/>
  <p:tag name="KSO_WM_UNIT_VALUE" val="6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添加标题"/>
  <p:tag name="KSO_WM_UNIT_TYPE" val="h_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1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1*f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115.4&quot;,&quot;top&quot;:&quot;72.4&quot;,&quot;width&quot;:&quot;732.2&quot;,&quot;height&quot;:&quot;358&quot;}"/>
  <p:tag name="KSO_WM_SLIDE_ID" val="custom20230259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1_2"/>
  <p:tag name="KSO_WM_UNIT_INDEX" val="1_1_2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2_2"/>
  <p:tag name="KSO_WM_UNIT_INDEX" val="1_2_2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4_2"/>
  <p:tag name="KSO_WM_UNIT_INDEX" val="1_4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79.75,&quot;width&quot;:906}"/>
  <p:tag name="KSO_WM_TAG_VERSION" val="1.0"/>
  <p:tag name="KSO_WM_TEMPLATE_CATEGORY" val="custom"/>
  <p:tag name="KSO_WM_TEMPLATE_INDEX" val="20230259"/>
  <p:tag name="KSO_WM_UNIT_COMPATIBLE" val="0"/>
  <p:tag name="KSO_WM_UNIT_DIAGRAM_ISNUMVISUAL" val="0"/>
  <p:tag name="KSO_WM_UNIT_DIAGRAM_ISREFERUNIT" val="0"/>
  <p:tag name="KSO_WM_UNIT_HIGHLIGHT" val="0"/>
  <p:tag name="KSO_WM_UNIT_ID" val="custom20230259_5*l_h_i*1_5_2"/>
  <p:tag name="KSO_WM_UNIT_INDEX" val="1_5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59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e*1"/>
  <p:tag name="KSO_WM_UNIT_INDEX" val="1"/>
  <p:tag name="KSO_WM_UNIT_LAYERLEVEL" val="1"/>
  <p:tag name="KSO_WM_UNIT_NOCLEAR" val="0"/>
  <p:tag name="KSO_WM_UNIT_PRESET_TEXT" val="PART-01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59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5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SLIDE_CONTENT_AREA" val="{&quot;left&quot;:&quot;137.35&quot;,&quot;top&quot;:&quot;152.65&quot;,&quot;width&quot;:&quot;731.15&quot;,&quot;height&quot;:&quot;223.6&quot;}"/>
  <p:tag name="KSO_WM_SLIDE_ID" val="custom2023025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59"/>
  <p:tag name="KSO_WM_TEMPLATE_MASTER_TYPE" val="0"/>
  <p:tag name="KSO_WM_TEMPLATE_SUBCATEGORY" val="29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7">
      <a:dk1>
        <a:sysClr val="windowText" lastClr="000000"/>
      </a:dk1>
      <a:lt1>
        <a:sysClr val="window" lastClr="FFFFFF"/>
      </a:lt1>
      <a:dk2>
        <a:srgbClr val="283B19"/>
      </a:dk2>
      <a:lt2>
        <a:srgbClr val="E3EDE4"/>
      </a:lt2>
      <a:accent1>
        <a:srgbClr val="548235"/>
      </a:accent1>
      <a:accent2>
        <a:srgbClr val="507952"/>
      </a:accent2>
      <a:accent3>
        <a:srgbClr val="4C706E"/>
      </a:accent3>
      <a:accent4>
        <a:srgbClr val="48688B"/>
      </a:accent4>
      <a:accent5>
        <a:srgbClr val="445FA7"/>
      </a:accent5>
      <a:accent6>
        <a:srgbClr val="4056C4"/>
      </a:accent6>
      <a:hlink>
        <a:srgbClr val="0563C1"/>
      </a:hlink>
      <a:folHlink>
        <a:srgbClr val="954F72"/>
      </a:folHlink>
    </a:clrScheme>
    <a:fontScheme name="自定义 21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木材作为自然、环保的建筑材料选择</vt:lpstr>
      <vt:lpstr>目录</vt:lpstr>
      <vt:lpstr>添加章节标题</vt:lpstr>
      <vt:lpstr>木材的特性和优点</vt:lpstr>
      <vt:lpstr>自然环保</vt:lpstr>
      <vt:lpstr>可再生资源</vt:lpstr>
      <vt:lpstr>可持续利用</vt:lpstr>
      <vt:lpstr>低能耗、低污染</vt:lpstr>
      <vt:lpstr>木材在建筑中的应用</vt:lpstr>
      <vt:lpstr>传统木结构建筑</vt:lpstr>
      <vt:lpstr>现代木结构建筑</vt:lpstr>
      <vt:lpstr>木制装饰材料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2024-09-06T16:11:01.355</cp:lastPrinted>
  <dcterms:created xsi:type="dcterms:W3CDTF">2024-09-06T08:11:01Z</dcterms:created>
  <dcterms:modified xsi:type="dcterms:W3CDTF">2024-09-06T08:11:03Z</dcterms:modified>
</cp:coreProperties>
</file>