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022154-656D-416A-A79C-CFE510054CE6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43AA3-E948-4BAE-A011-BC5374BD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29800-8971-43EA-81D5-A78588E1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36709-0B78-4C80-8EA4-2DCD47618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563A4-9424-4285-81B9-4F5F6C5F9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FF4DA-1C4A-45B7-A8FE-CDDC8C3D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8826F-EF94-4427-A8E0-F96E25BB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C7339-0BEC-407D-8BE0-8A2FF254B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9D627-62A7-4702-948C-A27E6F77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1F48C-C35E-4621-ACDE-ACF31AA1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F903D-AD69-4FFA-AC13-EAF52F772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9FD65-0DA3-40EC-A61F-95F08C1E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auto">
              <a:defRPr/>
            </a:pPr>
            <a:fld id="{24D8A48A-BC7B-4E94-A1B9-7DBEE3EA9A83}" type="datetimeFigureOut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auto">
              <a:defRPr/>
            </a:pPr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defRPr/>
            </a:pPr>
            <a:fld id="{DC05FEBE-4EB8-47FF-ACEB-4CD056A78647}" type="slidenum">
              <a:rPr lang="zh-CN" altLang="en-US" strike="noStrike" noProof="1">
                <a:latin typeface="+mn-lt"/>
                <a:ea typeface="+mn-ea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 spd="slow">
    <p:wipe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PPT封面">
    <p:bg>
      <p:bgPr>
        <a:solidFill>
          <a:srgbClr val="A1C4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圆角矩形 319"/>
          <p:cNvSpPr/>
          <p:nvPr userDrawn="1"/>
        </p:nvSpPr>
        <p:spPr>
          <a:xfrm>
            <a:off x="2172176" y="2013141"/>
            <a:ext cx="7847649" cy="2616303"/>
          </a:xfrm>
          <a:prstGeom prst="roundRect">
            <a:avLst>
              <a:gd name="adj" fmla="val 50000"/>
            </a:avLst>
          </a:prstGeom>
          <a:solidFill>
            <a:srgbClr val="82A3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prstClr val="white"/>
              </a:solidFill>
            </a:endParaRPr>
          </a:p>
        </p:txBody>
      </p:sp>
      <p:cxnSp>
        <p:nvCxnSpPr>
          <p:cNvPr id="321" name="直接连接符 320"/>
          <p:cNvCxnSpPr/>
          <p:nvPr userDrawn="1"/>
        </p:nvCxnSpPr>
        <p:spPr>
          <a:xfrm>
            <a:off x="3504003" y="3467415"/>
            <a:ext cx="5183996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学习目标">
    <p:bg>
      <p:bgPr>
        <a:solidFill>
          <a:srgbClr val="A1C4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矩形 313" hidden="1"/>
          <p:cNvSpPr/>
          <p:nvPr userDrawn="1"/>
        </p:nvSpPr>
        <p:spPr>
          <a:xfrm>
            <a:off x="123461" y="346497"/>
            <a:ext cx="11953079" cy="63960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新课导入">
    <p:bg>
      <p:bgPr>
        <a:solidFill>
          <a:srgbClr val="A1C4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学习字词">
    <p:bg>
      <p:bgPr>
        <a:solidFill>
          <a:srgbClr val="A1C4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三本书有logo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初读感知">
    <p:bg>
      <p:bgPr>
        <a:solidFill>
          <a:srgbClr val="A1C4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1.png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6.png" /><Relationship Id="rId4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tags" Target="../tags/tag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image" Target="../media/image3.png" /><Relationship Id="rId4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jpeg" /><Relationship Id="rId4" Type="http://schemas.openxmlformats.org/officeDocument/2006/relationships/tags" Target="../tags/tag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jpeg" /><Relationship Id="rId4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22043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7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697327" y="836712"/>
            <a:ext cx="8856662" cy="518953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TextBox 2" title=""/>
          <p:cNvSpPr txBox="1">
            <a:spLocks noChangeArrowheads="1"/>
          </p:cNvSpPr>
          <p:nvPr/>
        </p:nvSpPr>
        <p:spPr bwMode="auto">
          <a:xfrm>
            <a:off x="1524000" y="2060848"/>
            <a:ext cx="914400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7200" b="1" smtClean="0">
                <a:solidFill>
                  <a:schemeClr val="tx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幼圆" panose="02010509060101010101" pitchFamily="49" charset="-122"/>
              </a:rPr>
              <a:t>一封信</a:t>
            </a:r>
            <a:endParaRPr lang="zh-CN" altLang="en-US" sz="7200" b="1">
              <a:solidFill>
                <a:schemeClr val="tx1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幼圆" panose="02010509060101010101" pitchFamily="49" charset="-122"/>
            </a:endParaRPr>
          </a:p>
        </p:txBody>
      </p:sp>
      <p:sp>
        <p:nvSpPr>
          <p:cNvPr id="4" name="PA_文本框 1" title=""/>
          <p:cNvSpPr txBox="1">
            <a:spLocks noChangeArrowheads="1"/>
          </p:cNvSpPr>
          <p:nvPr/>
        </p:nvSpPr>
        <p:spPr bwMode="auto">
          <a:xfrm>
            <a:off x="1725143" y="6597878"/>
            <a:ext cx="1219200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100" smtClean="0">
                <a:solidFill>
                  <a:schemeClr val="bg1">
                    <a:lumMod val="95000"/>
                    <a:alpha val="0"/>
                  </a:schemeClr>
                </a:solidFill>
                <a:latin typeface="优教通专用字体logo" panose="02000500000000000000" pitchFamily="2" charset="0"/>
              </a:rPr>
              <a:t>0</a:t>
            </a:r>
            <a:endParaRPr lang="zh-CN" altLang="en-US" sz="100" smtClean="0">
              <a:solidFill>
                <a:schemeClr val="bg1">
                  <a:lumMod val="95000"/>
                  <a:alpha val="0"/>
                </a:schemeClr>
              </a:solidFill>
              <a:latin typeface="优教通专用字体logo" panose="02000500000000000000" pitchFamily="2" charset="0"/>
            </a:endParaRPr>
          </a:p>
        </p:txBody>
      </p:sp>
      <p:pic>
        <p:nvPicPr>
          <p:cNvPr id="9220" name="PA_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0560050" y="44450"/>
            <a:ext cx="4763" cy="31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" name="Picture 2" title="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2495600" y="2780927"/>
            <a:ext cx="2905125" cy="257492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AutoShape 508" title=""/>
          <p:cNvSpPr>
            <a:spLocks noChangeArrowheads="1"/>
          </p:cNvSpPr>
          <p:nvPr/>
        </p:nvSpPr>
        <p:spPr bwMode="auto">
          <a:xfrm>
            <a:off x="3359150" y="2133600"/>
            <a:ext cx="5976938" cy="3240088"/>
          </a:xfrm>
          <a:prstGeom prst="roundRect">
            <a:avLst>
              <a:gd name="adj" fmla="val 5074"/>
            </a:avLst>
          </a:prstGeom>
          <a:noFill/>
          <a:ln w="57150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ko-KR" altLang="en-US">
              <a:solidFill>
                <a:srgbClr val="000000"/>
              </a:solidFill>
              <a:latin typeface="Franklin Gothic Book" panose="020b0503020102020204" pitchFamily="34" charset="0"/>
              <a:ea typeface="Malgun Gothic" panose="020b0503020000020004" pitchFamily="34" charset="-127"/>
            </a:endParaRPr>
          </a:p>
        </p:txBody>
      </p:sp>
      <p:sp>
        <p:nvSpPr>
          <p:cNvPr id="8" name="Rectangle 8" title=""/>
          <p:cNvSpPr>
            <a:spLocks noChangeArrowheads="1"/>
          </p:cNvSpPr>
          <p:nvPr/>
        </p:nvSpPr>
        <p:spPr bwMode="auto">
          <a:xfrm>
            <a:off x="3595688" y="2709045"/>
            <a:ext cx="5638800" cy="2245360"/>
          </a:xfrm>
          <a:prstGeom prst="rect">
            <a:avLst/>
          </a:prstGeom>
          <a:noFill/>
          <a:ln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smtClean="0">
                <a:solidFill>
                  <a:schemeClr val="tx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Calibri" panose="020f0502020204030204" charset="0"/>
              </a:rPr>
              <a:t>    你们</a:t>
            </a:r>
            <a:r>
              <a:rPr lang="zh-CN" altLang="en-US" sz="2800">
                <a:solidFill>
                  <a:schemeClr val="tx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Calibri" panose="020f0502020204030204" charset="0"/>
              </a:rPr>
              <a:t>写过信吗？在写信的时候，你们想告诉朋友或亲人什么呢？有位叫露西小朋友给他的爸爸写了两次信。想知道她和爸爸说了什么吗？让我们一起走进课文看看吧</a:t>
            </a:r>
            <a:r>
              <a:rPr lang="zh-CN" altLang="en-US" sz="2800" smtClean="0">
                <a:solidFill>
                  <a:schemeClr val="tx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Calibri" panose="020f0502020204030204" charset="0"/>
              </a:rPr>
              <a:t>！</a:t>
            </a:r>
            <a:endParaRPr lang="zh-CN" altLang="en-US" sz="2800">
              <a:solidFill>
                <a:schemeClr val="tx1">
                  <a:lumMod val="50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Calibri" panose="020f0502020204030204" charset="0"/>
            </a:endParaRPr>
          </a:p>
        </p:txBody>
      </p:sp>
      <p:sp>
        <p:nvSpPr>
          <p:cNvPr id="12" name="KSO_Shape" title=""/>
          <p:cNvSpPr/>
          <p:nvPr/>
        </p:nvSpPr>
        <p:spPr>
          <a:xfrm>
            <a:off x="4656138" y="1755775"/>
            <a:ext cx="3529012" cy="522288"/>
          </a:xfrm>
          <a:prstGeom prst="roundRect">
            <a:avLst>
              <a:gd name="adj" fmla="val 50000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67640" tIns="167640" rIns="167640" bIns="16764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defTabSz="1955800" eaLnBrk="1" fontAlgn="auto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197" name="TextBox 1" title=""/>
          <p:cNvSpPr txBox="1">
            <a:spLocks noChangeArrowheads="1"/>
          </p:cNvSpPr>
          <p:nvPr/>
        </p:nvSpPr>
        <p:spPr bwMode="auto">
          <a:xfrm>
            <a:off x="5462588" y="1755775"/>
            <a:ext cx="257810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1" hangingPunct="1"/>
            <a:r>
              <a:rPr lang="zh-CN" altLang="en-US" sz="2800">
                <a:solidFill>
                  <a:schemeClr val="bg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一起来学习</a:t>
            </a:r>
            <a:endParaRPr lang="zh-CN" altLang="en-US" sz="2800">
              <a:solidFill>
                <a:schemeClr val="bg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PA_文本框 1" title=""/>
          <p:cNvSpPr txBox="1">
            <a:spLocks noChangeArrowheads="1"/>
          </p:cNvSpPr>
          <p:nvPr/>
        </p:nvSpPr>
        <p:spPr bwMode="auto">
          <a:xfrm>
            <a:off x="1725143" y="6597878"/>
            <a:ext cx="1219200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100" smtClean="0">
                <a:solidFill>
                  <a:schemeClr val="bg1">
                    <a:lumMod val="95000"/>
                    <a:alpha val="0"/>
                  </a:schemeClr>
                </a:solidFill>
                <a:latin typeface="优教通专用字体logo" panose="02000500000000000000" pitchFamily="2" charset="0"/>
              </a:rPr>
              <a:t>0</a:t>
            </a:r>
            <a:endParaRPr lang="zh-CN" altLang="en-US" sz="100" smtClean="0">
              <a:solidFill>
                <a:schemeClr val="bg1">
                  <a:lumMod val="95000"/>
                  <a:alpha val="0"/>
                </a:schemeClr>
              </a:solidFill>
              <a:latin typeface="优教通专用字体logo" panose="02000500000000000000" pitchFamily="2" charset="0"/>
            </a:endParaRPr>
          </a:p>
        </p:txBody>
      </p:sp>
      <p:pic>
        <p:nvPicPr>
          <p:cNvPr id="8199" name="PA_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60050" y="44450"/>
            <a:ext cx="4763" cy="31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9" name="Picture 1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 rot="20292089">
            <a:off x="2542558" y="1097757"/>
            <a:ext cx="1961761" cy="14970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10" title=""/>
          <p:cNvSpPr txBox="1"/>
          <p:nvPr/>
        </p:nvSpPr>
        <p:spPr>
          <a:xfrm>
            <a:off x="1092200" y="1358039"/>
            <a:ext cx="6527800" cy="58356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E04236"/>
                </a:solidFill>
                <a:latin typeface="微软雅黑" panose="020b0503020204020204" charset="-122"/>
                <a:ea typeface="微软雅黑" panose="020b0503020204020204" charset="-122"/>
              </a:rPr>
              <a:t>请同学们看一下图上这是什么？</a:t>
            </a:r>
            <a:endParaRPr lang="zh-CN" altLang="en-US" sz="3200" b="1">
              <a:solidFill>
                <a:srgbClr val="E04236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" name="Picture 2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893700" y="1816100"/>
            <a:ext cx="3866500" cy="2654300"/>
          </a:xfrm>
          <a:prstGeom prst="rect">
            <a:avLst/>
          </a:prstGeom>
          <a:noFill/>
        </p:spPr>
      </p:pic>
      <p:sp>
        <p:nvSpPr>
          <p:cNvPr id="13" name="TextBox 12" title=""/>
          <p:cNvSpPr txBox="1"/>
          <p:nvPr/>
        </p:nvSpPr>
        <p:spPr>
          <a:xfrm>
            <a:off x="1092200" y="5430983"/>
            <a:ext cx="9537700" cy="58356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今天我们就来学一篇关于信的故事，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一封信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TextBox 13" title=""/>
          <p:cNvSpPr txBox="1"/>
          <p:nvPr/>
        </p:nvSpPr>
        <p:spPr>
          <a:xfrm>
            <a:off x="5803900" y="2705100"/>
            <a:ext cx="990600" cy="82994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>
                <a:latin typeface="楷体" panose="02010609060101010101" pitchFamily="49" charset="-122"/>
                <a:ea typeface="楷体" panose="02010609060101010101" pitchFamily="49" charset="-122"/>
              </a:rPr>
              <a:t>信</a:t>
            </a:r>
            <a:endParaRPr lang="zh-CN" altLang="en-US" sz="4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798095" y="2572689"/>
            <a:ext cx="10768263" cy="2676525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indent="-266700" defTabSz="34290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识记“封、削”等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个生字，读准多音字“朝、重、结”，会写“封、信”等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10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个生字，理解生字组成的词语。 </a:t>
            </a:r>
            <a:r>
              <a:rPr lang="en-US" altLang="zh-CN" sz="2800" b="1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(</a:t>
            </a:r>
            <a:r>
              <a:rPr lang="zh-CN" altLang="en-US" sz="2800" b="1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重点</a:t>
            </a:r>
            <a:r>
              <a:rPr lang="en-US" altLang="zh-CN" sz="2800" b="1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)</a:t>
            </a:r>
            <a:endParaRPr lang="en-US" altLang="zh-CN" sz="2800" b="1">
              <a:solidFill>
                <a:srgbClr val="E0423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266700" indent="-266700" defTabSz="34290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正确、流利地朗读课文，了解露西两封信的不同。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圆角矩形 7" title=""/>
          <p:cNvSpPr/>
          <p:nvPr/>
        </p:nvSpPr>
        <p:spPr>
          <a:xfrm>
            <a:off x="4916293" y="1125177"/>
            <a:ext cx="2944559" cy="671631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本课目标</a:t>
            </a:r>
            <a:endParaRPr lang="zh-CN" altLang="en-US" sz="28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2" name="直接连接符 21" title=""/>
          <p:cNvCxnSpPr/>
          <p:nvPr/>
        </p:nvCxnSpPr>
        <p:spPr>
          <a:xfrm flipV="1">
            <a:off x="642620" y="1567816"/>
            <a:ext cx="10662920" cy="23495"/>
          </a:xfrm>
          <a:prstGeom prst="line">
            <a:avLst/>
          </a:prstGeom>
          <a:ln w="57150" cmpd="sng">
            <a:solidFill>
              <a:srgbClr val="00B050"/>
            </a:solidFill>
            <a:prstDash val="soli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文本框 1" title=""/>
          <p:cNvSpPr txBox="1"/>
          <p:nvPr/>
        </p:nvSpPr>
        <p:spPr>
          <a:xfrm>
            <a:off x="1534160" y="1048385"/>
            <a:ext cx="9123680" cy="52197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</a:rPr>
              <a:t>会认字组词。</a:t>
            </a:r>
            <a:endParaRPr lang="zh-CN" altLang="en-US" sz="280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642621" y="1591311"/>
            <a:ext cx="10663555" cy="526224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削xiāo（消耗、削皮、消掉）       锅guō（铁锅、小锅、锅里）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朝cháo（朝外、朝向、朝鲜）      刮guā（刮风、刮脸、刮胡子）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胡hú（胡子、胡说、胡来）         修xiū（修理、修好、修理）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冷lěng（寒冷、冷清、冰冷）      肩jiān（肩上、肩膀、肩头）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团tuán（团结、团员、纸团）      重chóng（重复、重新、重写）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完wán（写完、完好、做完）       期qī（期待、期盼、期望）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结jié（结尾、结果、打结）          束shù（一束、花束、结束）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8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鲜xiān（鲜美、鲜艳、新鲜）</a:t>
            </a:r>
            <a:endParaRPr sz="28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Freeform 4" title=""/>
          <p:cNvSpPr/>
          <p:nvPr>
            <p:custDataLst>
              <p:tags r:id="rId2"/>
            </p:custDataLst>
          </p:nvPr>
        </p:nvSpPr>
        <p:spPr bwMode="gray">
          <a:xfrm>
            <a:off x="1919288" y="833438"/>
            <a:ext cx="3449637" cy="219075"/>
          </a:xfrm>
          <a:custGeom>
            <a:gdLst>
              <a:gd name="T0" fmla="*/ 2147483646 w 1120"/>
              <a:gd name="T1" fmla="*/ 2147483646 h 252"/>
              <a:gd name="T2" fmla="*/ 2147483646 w 1120"/>
              <a:gd name="T3" fmla="*/ 2147483646 h 252"/>
              <a:gd name="T4" fmla="*/ 2147483646 w 1120"/>
              <a:gd name="T5" fmla="*/ 2147483646 h 252"/>
              <a:gd name="T6" fmla="*/ 2147483646 w 1120"/>
              <a:gd name="T7" fmla="*/ 2147483646 h 252"/>
              <a:gd name="T8" fmla="*/ 2147483646 w 1120"/>
              <a:gd name="T9" fmla="*/ 2147483646 h 252"/>
              <a:gd name="T10" fmla="*/ 2147483646 w 1120"/>
              <a:gd name="T11" fmla="*/ 2147483646 h 252"/>
              <a:gd name="T12" fmla="*/ 2147483646 w 1120"/>
              <a:gd name="T13" fmla="*/ 2147483646 h 252"/>
              <a:gd name="T14" fmla="*/ 2147483646 w 1120"/>
              <a:gd name="T15" fmla="*/ 2147483646 h 252"/>
              <a:gd name="T16" fmla="*/ 2147483646 w 1120"/>
              <a:gd name="T17" fmla="*/ 2147483646 h 252"/>
              <a:gd name="T18" fmla="*/ 2147483646 w 1120"/>
              <a:gd name="T19" fmla="*/ 2147483646 h 252"/>
              <a:gd name="T20" fmla="*/ 2147483646 w 1120"/>
              <a:gd name="T21" fmla="*/ 2147483646 h 252"/>
              <a:gd name="T22" fmla="*/ 2147483646 w 1120"/>
              <a:gd name="T23" fmla="*/ 2147483646 h 252"/>
              <a:gd name="T24" fmla="*/ 2147483646 w 1120"/>
              <a:gd name="T25" fmla="*/ 2147483646 h 252"/>
              <a:gd name="T26" fmla="*/ 2147483646 w 1120"/>
              <a:gd name="T27" fmla="*/ 2147483646 h 252"/>
              <a:gd name="T28" fmla="*/ 2147483646 w 1120"/>
              <a:gd name="T29" fmla="*/ 2147483646 h 252"/>
              <a:gd name="T30" fmla="*/ 2147483646 w 1120"/>
              <a:gd name="T31" fmla="*/ 2147483646 h 252"/>
              <a:gd name="T32" fmla="*/ 2147483646 w 1120"/>
              <a:gd name="T33" fmla="*/ 2147483646 h 252"/>
              <a:gd name="T34" fmla="*/ 2147483646 w 1120"/>
              <a:gd name="T35" fmla="*/ 2147483646 h 252"/>
              <a:gd name="T36" fmla="*/ 2147483646 w 1120"/>
              <a:gd name="T37" fmla="*/ 2147483646 h 252"/>
              <a:gd name="T38" fmla="*/ 2147483646 w 1120"/>
              <a:gd name="T39" fmla="*/ 2147483646 h 252"/>
              <a:gd name="T40" fmla="*/ 2147483646 w 1120"/>
              <a:gd name="T41" fmla="*/ 2147483646 h 252"/>
              <a:gd name="T42" fmla="*/ 2147483646 w 1120"/>
              <a:gd name="T43" fmla="*/ 2147483646 h 252"/>
              <a:gd name="T44" fmla="*/ 0 w 1120"/>
              <a:gd name="T45" fmla="*/ 2147483646 h 252"/>
              <a:gd name="T46" fmla="*/ 0 w 1120"/>
              <a:gd name="T47" fmla="*/ 2147483646 h 252"/>
              <a:gd name="T48" fmla="*/ 2147483646 w 1120"/>
              <a:gd name="T49" fmla="*/ 0 h 252"/>
              <a:gd name="T50" fmla="*/ 2147483646 w 1120"/>
              <a:gd name="T51" fmla="*/ 2147483646 h 252"/>
              <a:gd name="T52" fmla="*/ 2147483646 w 1120"/>
              <a:gd name="T53" fmla="*/ 2147483646 h 252"/>
              <a:gd name="T54" fmla="*/ 2147483646 w 1120"/>
              <a:gd name="T55" fmla="*/ 2147483646 h 252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1120"/>
              <a:gd name="T85" fmla="*/ 0 h 252"/>
              <a:gd name="T86" fmla="*/ 1120 w 1120"/>
              <a:gd name="T87" fmla="*/ 252 h 252"/>
            </a:gdLst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1120" h="251">
                <a:moveTo>
                  <a:pt x="1120" y="252"/>
                </a:moveTo>
                <a:lnTo>
                  <a:pt x="1116" y="250"/>
                </a:lnTo>
                <a:lnTo>
                  <a:pt x="1100" y="246"/>
                </a:lnTo>
                <a:lnTo>
                  <a:pt x="1074" y="240"/>
                </a:lnTo>
                <a:lnTo>
                  <a:pt x="1038" y="232"/>
                </a:lnTo>
                <a:lnTo>
                  <a:pt x="992" y="222"/>
                </a:lnTo>
                <a:lnTo>
                  <a:pt x="938" y="212"/>
                </a:lnTo>
                <a:lnTo>
                  <a:pt x="876" y="204"/>
                </a:lnTo>
                <a:lnTo>
                  <a:pt x="806" y="196"/>
                </a:lnTo>
                <a:lnTo>
                  <a:pt x="730" y="190"/>
                </a:lnTo>
                <a:lnTo>
                  <a:pt x="646" y="184"/>
                </a:lnTo>
                <a:lnTo>
                  <a:pt x="556" y="184"/>
                </a:lnTo>
                <a:lnTo>
                  <a:pt x="466" y="184"/>
                </a:lnTo>
                <a:lnTo>
                  <a:pt x="384" y="190"/>
                </a:lnTo>
                <a:lnTo>
                  <a:pt x="308" y="196"/>
                </a:lnTo>
                <a:lnTo>
                  <a:pt x="238" y="204"/>
                </a:lnTo>
                <a:lnTo>
                  <a:pt x="178" y="212"/>
                </a:lnTo>
                <a:lnTo>
                  <a:pt x="126" y="222"/>
                </a:lnTo>
                <a:lnTo>
                  <a:pt x="82" y="232"/>
                </a:lnTo>
                <a:lnTo>
                  <a:pt x="46" y="240"/>
                </a:lnTo>
                <a:lnTo>
                  <a:pt x="20" y="246"/>
                </a:lnTo>
                <a:lnTo>
                  <a:pt x="6" y="250"/>
                </a:lnTo>
                <a:lnTo>
                  <a:pt x="0" y="252"/>
                </a:lnTo>
                <a:lnTo>
                  <a:pt x="0" y="62"/>
                </a:lnTo>
                <a:lnTo>
                  <a:pt x="560" y="0"/>
                </a:lnTo>
                <a:lnTo>
                  <a:pt x="1120" y="62"/>
                </a:lnTo>
                <a:lnTo>
                  <a:pt x="1120" y="252"/>
                </a:lnTo>
                <a:close/>
              </a:path>
            </a:pathLst>
          </a:custGeom>
          <a:solidFill>
            <a:srgbClr val="BFBFBF"/>
          </a:solidFill>
          <a:ln w="0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PA_文本框 1" title=""/>
          <p:cNvSpPr txBox="1">
            <a:spLocks noChangeArrowheads="1"/>
          </p:cNvSpPr>
          <p:nvPr/>
        </p:nvSpPr>
        <p:spPr bwMode="auto">
          <a:xfrm>
            <a:off x="1725143" y="6597878"/>
            <a:ext cx="1219200" cy="1066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100" smtClean="0">
                <a:solidFill>
                  <a:schemeClr val="bg1">
                    <a:lumMod val="95000"/>
                    <a:alpha val="0"/>
                  </a:schemeClr>
                </a:solidFill>
                <a:latin typeface="优教通专用字体logo" panose="02000500000000000000" pitchFamily="2" charset="0"/>
              </a:rPr>
              <a:t>0</a:t>
            </a:r>
            <a:endParaRPr lang="zh-CN" altLang="en-US" sz="100" smtClean="0">
              <a:solidFill>
                <a:schemeClr val="bg1">
                  <a:lumMod val="95000"/>
                  <a:alpha val="0"/>
                </a:schemeClr>
              </a:solidFill>
              <a:latin typeface="优教通专用字体logo" panose="02000500000000000000" pitchFamily="2" charset="0"/>
            </a:endParaRPr>
          </a:p>
        </p:txBody>
      </p:sp>
      <p:pic>
        <p:nvPicPr>
          <p:cNvPr id="16389" name="PA_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0560050" y="44450"/>
            <a:ext cx="4763" cy="31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7" name="矩形 6" title=""/>
          <p:cNvSpPr>
            <a:spLocks noChangeArrowheads="1"/>
          </p:cNvSpPr>
          <p:nvPr/>
        </p:nvSpPr>
        <p:spPr bwMode="auto">
          <a:xfrm>
            <a:off x="1922463" y="2085975"/>
            <a:ext cx="86042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朝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3" title=""/>
          <p:cNvSpPr>
            <a:spLocks noChangeArrowheads="1"/>
          </p:cNvSpPr>
          <p:nvPr/>
        </p:nvSpPr>
        <p:spPr bwMode="auto">
          <a:xfrm>
            <a:off x="4244975" y="4270375"/>
            <a:ext cx="86042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1" title=""/>
          <p:cNvSpPr>
            <a:spLocks noChangeArrowheads="1"/>
          </p:cNvSpPr>
          <p:nvPr/>
        </p:nvSpPr>
        <p:spPr bwMode="auto">
          <a:xfrm>
            <a:off x="5099050" y="3576638"/>
            <a:ext cx="4746625" cy="206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2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b="1" err="1" smtClean="0">
                <a:solidFill>
                  <a:schemeClr val="tx1">
                    <a:lumMod val="50000"/>
                  </a:schemeClr>
                </a:solidFill>
                <a:latin typeface="zypyyb" pitchFamily="2" charset="-122"/>
                <a:ea typeface="zypyyb" pitchFamily="2" charset="-122"/>
              </a:rPr>
              <a:t>jiē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b="1" err="1" smtClean="0">
                <a:solidFill>
                  <a:schemeClr val="tx1">
                    <a:lumMod val="50000"/>
                  </a:schemeClr>
                </a:solidFill>
                <a:latin typeface="zypyyb" pitchFamily="2" charset="-122"/>
                <a:ea typeface="zypyyb" pitchFamily="2" charset="-122"/>
              </a:rPr>
              <a:t>jié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左大括号 4" title=""/>
          <p:cNvSpPr/>
          <p:nvPr/>
        </p:nvSpPr>
        <p:spPr bwMode="auto">
          <a:xfrm>
            <a:off x="2525713" y="1758950"/>
            <a:ext cx="293687" cy="1317625"/>
          </a:xfrm>
          <a:prstGeom prst="leftBrace">
            <a:avLst>
              <a:gd name="adj1" fmla="val 834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endParaRPr lang="zh-CN" altLang="en-US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矩形 1" title=""/>
          <p:cNvSpPr>
            <a:spLocks noChangeArrowheads="1"/>
          </p:cNvSpPr>
          <p:nvPr/>
        </p:nvSpPr>
        <p:spPr bwMode="auto">
          <a:xfrm>
            <a:off x="2889250" y="1290638"/>
            <a:ext cx="3662363" cy="206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b="1" err="1" smtClean="0">
                <a:solidFill>
                  <a:schemeClr val="tx1">
                    <a:lumMod val="50000"/>
                  </a:schemeClr>
                </a:solidFill>
                <a:latin typeface="zypyyb" pitchFamily="2" charset="-122"/>
                <a:ea typeface="zypyyb" pitchFamily="2" charset="-122"/>
              </a:rPr>
              <a:t>cháo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b="1" err="1" smtClean="0">
                <a:solidFill>
                  <a:schemeClr val="tx1">
                    <a:lumMod val="50000"/>
                  </a:schemeClr>
                </a:solidFill>
                <a:latin typeface="zypyyb" pitchFamily="2" charset="-122"/>
                <a:ea typeface="zypyyb" pitchFamily="2" charset="-122"/>
              </a:rPr>
              <a:t>zhāo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矩形 3" title=""/>
          <p:cNvSpPr>
            <a:spLocks noChangeArrowheads="1"/>
          </p:cNvSpPr>
          <p:nvPr/>
        </p:nvSpPr>
        <p:spPr bwMode="auto">
          <a:xfrm>
            <a:off x="6516688" y="2019300"/>
            <a:ext cx="86042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重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矩形 1" title=""/>
          <p:cNvSpPr>
            <a:spLocks noChangeArrowheads="1"/>
          </p:cNvSpPr>
          <p:nvPr/>
        </p:nvSpPr>
        <p:spPr bwMode="auto">
          <a:xfrm>
            <a:off x="7472363" y="1277938"/>
            <a:ext cx="3459162" cy="206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b="1" err="1" smtClean="0">
                <a:solidFill>
                  <a:schemeClr val="tx1">
                    <a:lumMod val="50000"/>
                  </a:schemeClr>
                </a:solidFill>
                <a:latin typeface="zypyyb" pitchFamily="2" charset="-122"/>
                <a:ea typeface="zypyyb" pitchFamily="2" charset="-122"/>
              </a:rPr>
              <a:t>zhòng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b="1" err="1" smtClean="0">
                <a:solidFill>
                  <a:schemeClr val="tx1">
                    <a:lumMod val="50000"/>
                  </a:schemeClr>
                </a:solidFill>
                <a:latin typeface="zypyyb" pitchFamily="2" charset="-122"/>
                <a:ea typeface="zypyyb" pitchFamily="2" charset="-122"/>
              </a:rPr>
              <a:t>chóng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左大括号 4" title=""/>
          <p:cNvSpPr/>
          <p:nvPr/>
        </p:nvSpPr>
        <p:spPr bwMode="auto">
          <a:xfrm>
            <a:off x="7059613" y="1812925"/>
            <a:ext cx="293687" cy="1317625"/>
          </a:xfrm>
          <a:prstGeom prst="leftBrace">
            <a:avLst>
              <a:gd name="adj1" fmla="val 834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endParaRPr lang="zh-CN" altLang="en-US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左大括号 4" title=""/>
          <p:cNvSpPr/>
          <p:nvPr/>
        </p:nvSpPr>
        <p:spPr bwMode="auto">
          <a:xfrm>
            <a:off x="4872038" y="4049713"/>
            <a:ext cx="293687" cy="1317625"/>
          </a:xfrm>
          <a:prstGeom prst="leftBrace">
            <a:avLst>
              <a:gd name="adj1" fmla="val 834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endParaRPr lang="zh-CN" altLang="en-US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矩形 1" title=""/>
          <p:cNvSpPr>
            <a:spLocks noChangeArrowheads="1"/>
          </p:cNvSpPr>
          <p:nvPr/>
        </p:nvSpPr>
        <p:spPr bwMode="auto">
          <a:xfrm>
            <a:off x="3810000" y="1338263"/>
            <a:ext cx="3662363" cy="206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zh-CN" altLang="en-US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（朝向）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zh-CN" altLang="en-US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（朝阳）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矩形 1" title=""/>
          <p:cNvSpPr>
            <a:spLocks noChangeArrowheads="1"/>
          </p:cNvSpPr>
          <p:nvPr/>
        </p:nvSpPr>
        <p:spPr bwMode="auto">
          <a:xfrm>
            <a:off x="8543925" y="1322388"/>
            <a:ext cx="3459163" cy="206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zh-CN" altLang="en-US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（重要）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zh-CN" altLang="en-US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（重生）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矩形 1" title=""/>
          <p:cNvSpPr>
            <a:spLocks noChangeArrowheads="1"/>
          </p:cNvSpPr>
          <p:nvPr/>
        </p:nvSpPr>
        <p:spPr bwMode="auto">
          <a:xfrm>
            <a:off x="6110288" y="3605213"/>
            <a:ext cx="4746625" cy="206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 kern="1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2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r>
              <a:rPr lang="zh-CN" altLang="en-US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（结实）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zh-CN" altLang="en-US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（结束）</a:t>
            </a:r>
            <a:r>
              <a:rPr lang="en-US" altLang="zh-CN" b="1" smtClean="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b="1" smtClean="0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uiExpand="1" build="p"/>
      <p:bldP spid="11" grpId="0"/>
      <p:bldP spid="13" grpId="0" uiExpand="1" build="p"/>
      <p:bldP spid="14" grpId="0"/>
      <p:bldP spid="15" grpId="0" uiExpand="1" build="p"/>
      <p:bldP spid="17" grpId="0"/>
      <p:bldP spid="18" grpId="0"/>
      <p:bldP spid="16" grpId="0" uiExpand="1" build="p"/>
      <p:bldP spid="19" grpId="0" uiExpand="1" build="p"/>
      <p:bldP spid="2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1447612" y="288844"/>
            <a:ext cx="1402080" cy="5835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0"/>
                <a:solidFill>
                  <a:schemeClr val="accent6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我会写</a:t>
            </a:r>
            <a:endParaRPr lang="zh-CN" altLang="en-US" sz="3200" b="1">
              <a:ln w="0"/>
              <a:solidFill>
                <a:schemeClr val="accent6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109" y="1721892"/>
            <a:ext cx="2678139" cy="4051111"/>
          </a:xfrm>
          <a:prstGeom prst="rect">
            <a:avLst/>
          </a:prstGeom>
        </p:spPr>
      </p:pic>
      <p:sp>
        <p:nvSpPr>
          <p:cNvPr id="8" name="文本框 7" title=""/>
          <p:cNvSpPr txBox="1"/>
          <p:nvPr/>
        </p:nvSpPr>
        <p:spPr>
          <a:xfrm>
            <a:off x="993109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今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Rectangle 18" title=""/>
          <p:cNvSpPr>
            <a:spLocks noChangeArrowheads="1"/>
          </p:cNvSpPr>
          <p:nvPr/>
        </p:nvSpPr>
        <p:spPr bwMode="auto">
          <a:xfrm>
            <a:off x="1722696" y="1872873"/>
            <a:ext cx="1453515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 err="1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jīn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396" y="1721892"/>
            <a:ext cx="2678139" cy="4051111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6561395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写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Rectangle 18" title=""/>
          <p:cNvSpPr>
            <a:spLocks noChangeArrowheads="1"/>
          </p:cNvSpPr>
          <p:nvPr/>
        </p:nvSpPr>
        <p:spPr bwMode="auto">
          <a:xfrm>
            <a:off x="7294368" y="1872873"/>
            <a:ext cx="1453515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xiě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4035861" y="2235665"/>
            <a:ext cx="1890675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当今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今天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9752204" y="2235665"/>
            <a:ext cx="2377477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写字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书写</a:t>
            </a:r>
            <a:endParaRPr lang="zh-CN" altLang="en-US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1447612" y="288844"/>
            <a:ext cx="1402080" cy="5835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0"/>
                <a:solidFill>
                  <a:schemeClr val="accent6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我会写</a:t>
            </a:r>
            <a:endParaRPr lang="zh-CN" altLang="en-US" sz="3200" b="1">
              <a:ln w="0"/>
              <a:solidFill>
                <a:schemeClr val="accent6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109" y="1721892"/>
            <a:ext cx="2678139" cy="4051111"/>
          </a:xfrm>
          <a:prstGeom prst="rect">
            <a:avLst/>
          </a:prstGeom>
        </p:spPr>
      </p:pic>
      <p:sp>
        <p:nvSpPr>
          <p:cNvPr id="8" name="文本框 7" title=""/>
          <p:cNvSpPr txBox="1"/>
          <p:nvPr/>
        </p:nvSpPr>
        <p:spPr>
          <a:xfrm>
            <a:off x="993109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支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Rectangle 18" title=""/>
          <p:cNvSpPr>
            <a:spLocks noChangeArrowheads="1"/>
          </p:cNvSpPr>
          <p:nvPr/>
        </p:nvSpPr>
        <p:spPr bwMode="auto">
          <a:xfrm>
            <a:off x="1589383" y="1843378"/>
            <a:ext cx="1453515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 err="1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zhī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396" y="1721892"/>
            <a:ext cx="2678139" cy="4051111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6561395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圆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Rectangle 18" title=""/>
          <p:cNvSpPr>
            <a:spLocks noChangeArrowheads="1"/>
          </p:cNvSpPr>
          <p:nvPr/>
        </p:nvSpPr>
        <p:spPr bwMode="auto">
          <a:xfrm>
            <a:off x="7048197" y="1843378"/>
            <a:ext cx="1877060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yuán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3671249" y="2235665"/>
            <a:ext cx="2390659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一支笔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支持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9418376" y="2235665"/>
            <a:ext cx="2377477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团圆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圆珠笔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1447612" y="288844"/>
            <a:ext cx="1402080" cy="5835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0"/>
                <a:solidFill>
                  <a:schemeClr val="accent6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我会写</a:t>
            </a:r>
            <a:endParaRPr lang="zh-CN" altLang="en-US" sz="3200" b="1">
              <a:ln w="0"/>
              <a:solidFill>
                <a:schemeClr val="accent6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109" y="1721892"/>
            <a:ext cx="2678139" cy="4051111"/>
          </a:xfrm>
          <a:prstGeom prst="rect">
            <a:avLst/>
          </a:prstGeom>
        </p:spPr>
      </p:pic>
      <p:sp>
        <p:nvSpPr>
          <p:cNvPr id="8" name="文本框 7" title=""/>
          <p:cNvSpPr txBox="1"/>
          <p:nvPr/>
        </p:nvSpPr>
        <p:spPr>
          <a:xfrm>
            <a:off x="993109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珠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Rectangle 18" title=""/>
          <p:cNvSpPr>
            <a:spLocks noChangeArrowheads="1"/>
          </p:cNvSpPr>
          <p:nvPr/>
        </p:nvSpPr>
        <p:spPr bwMode="auto">
          <a:xfrm>
            <a:off x="1479911" y="1843378"/>
            <a:ext cx="1453515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 err="1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zhū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396" y="1721892"/>
            <a:ext cx="2678139" cy="4051111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6561395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Rectangle 18" title=""/>
          <p:cNvSpPr>
            <a:spLocks noChangeArrowheads="1"/>
          </p:cNvSpPr>
          <p:nvPr/>
        </p:nvSpPr>
        <p:spPr bwMode="auto">
          <a:xfrm>
            <a:off x="7477912" y="1843842"/>
            <a:ext cx="1453515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 err="1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bǐ 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4035861" y="2235665"/>
            <a:ext cx="1890675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珠子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水珠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9752205" y="2235665"/>
            <a:ext cx="1890675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钢笔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毛笔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1447612" y="288844"/>
            <a:ext cx="1402080" cy="5835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0"/>
                <a:solidFill>
                  <a:schemeClr val="accent6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我会写</a:t>
            </a:r>
            <a:endParaRPr lang="zh-CN" altLang="en-US" sz="3200" b="1">
              <a:ln w="0"/>
              <a:solidFill>
                <a:schemeClr val="accent6">
                  <a:lumMod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109" y="1721892"/>
            <a:ext cx="2678139" cy="4051111"/>
          </a:xfrm>
          <a:prstGeom prst="rect">
            <a:avLst/>
          </a:prstGeom>
        </p:spPr>
      </p:pic>
      <p:sp>
        <p:nvSpPr>
          <p:cNvPr id="8" name="文本框 7" title=""/>
          <p:cNvSpPr txBox="1"/>
          <p:nvPr/>
        </p:nvSpPr>
        <p:spPr>
          <a:xfrm>
            <a:off x="993109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灯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Rectangle 18" title=""/>
          <p:cNvSpPr>
            <a:spLocks noChangeArrowheads="1"/>
          </p:cNvSpPr>
          <p:nvPr/>
        </p:nvSpPr>
        <p:spPr bwMode="auto">
          <a:xfrm>
            <a:off x="1440765" y="1843377"/>
            <a:ext cx="1877060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 err="1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dēng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396" y="1721892"/>
            <a:ext cx="2678139" cy="4051111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6561395" y="2602904"/>
            <a:ext cx="2555951" cy="316928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电</a:t>
            </a:r>
            <a:endParaRPr lang="zh-CN" altLang="en-US" sz="20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Rectangle 18" title=""/>
          <p:cNvSpPr>
            <a:spLocks noChangeArrowheads="1"/>
          </p:cNvSpPr>
          <p:nvPr/>
        </p:nvSpPr>
        <p:spPr bwMode="auto">
          <a:xfrm>
            <a:off x="7110876" y="1844013"/>
            <a:ext cx="1877060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65">
                <a:solidFill>
                  <a:srgbClr val="FF0000"/>
                </a:solidFill>
                <a:latin typeface="GB Pinyinok-B" pitchFamily="2" charset="-122"/>
                <a:ea typeface="GB Pinyinok-B" pitchFamily="2" charset="-122"/>
                <a:cs typeface="Times New Roman" panose="02020603050405020304" pitchFamily="18" charset="0"/>
              </a:rPr>
              <a:t>diàn</a:t>
            </a:r>
            <a:endParaRPr lang="en-US" altLang="zh-CN" sz="6665">
              <a:solidFill>
                <a:srgbClr val="FF0000"/>
              </a:solidFill>
              <a:latin typeface="GB Pinyinok-B" pitchFamily="2" charset="-122"/>
              <a:ea typeface="GB Pinyinok-B" pitchFamily="2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4035861" y="2235665"/>
            <a:ext cx="1890675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电灯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台灯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9752205" y="2235665"/>
            <a:ext cx="1890675" cy="345757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电线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5465">
                <a:solidFill>
                  <a:srgbClr val="00B0F0"/>
                </a:solidFill>
                <a:latin typeface="微软雅黑" panose="020b0503020204020204" charset="-122"/>
                <a:ea typeface="微软雅黑" panose="020b0503020204020204" charset="-122"/>
              </a:rPr>
              <a:t>电子</a:t>
            </a:r>
            <a:endParaRPr lang="en-US" altLang="zh-CN" sz="5465">
              <a:solidFill>
                <a:srgbClr val="00B0F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1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 title=""/>
          <p:cNvGrpSpPr/>
          <p:nvPr/>
        </p:nvGrpSpPr>
        <p:grpSpPr>
          <a:xfrm>
            <a:off x="3392805" y="695399"/>
            <a:ext cx="4406900" cy="1197609"/>
            <a:chOff x="-274865" y="712509"/>
            <a:chExt cx="5630778" cy="2434246"/>
          </a:xfrm>
        </p:grpSpPr>
        <p:sp>
          <p:nvSpPr>
            <p:cNvPr id="5" name="云形标注 4"/>
            <p:cNvSpPr/>
            <p:nvPr/>
          </p:nvSpPr>
          <p:spPr>
            <a:xfrm>
              <a:off x="-274865" y="712509"/>
              <a:ext cx="5630778" cy="2430378"/>
            </a:xfrm>
            <a:prstGeom prst="cloudCallout">
              <a:avLst>
                <a:gd name="adj1" fmla="val -57409"/>
                <a:gd name="adj2" fmla="val 64967"/>
              </a:avLst>
            </a:prstGeom>
            <a:solidFill>
              <a:schemeClr val="bg1"/>
            </a:solidFill>
            <a:ln>
              <a:solidFill>
                <a:srgbClr val="A1C4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634659" y="1209425"/>
              <a:ext cx="3899353" cy="193733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00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    故事的开端告诉了我们什么？</a:t>
              </a:r>
              <a:endParaRPr lang="zh-CN" altLang="en-US" sz="28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TextBox 8" title=""/>
          <p:cNvSpPr txBox="1"/>
          <p:nvPr/>
        </p:nvSpPr>
        <p:spPr>
          <a:xfrm>
            <a:off x="4093635" y="5264861"/>
            <a:ext cx="3153832" cy="583565"/>
          </a:xfrm>
          <a:prstGeom prst="rect">
            <a:avLst/>
          </a:prstGeom>
          <a:solidFill>
            <a:srgbClr val="A1C450"/>
          </a:solidFill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文章的总起句。</a:t>
            </a:r>
            <a:endParaRPr lang="zh-CN" altLang="en-US" sz="32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2099733" y="2326903"/>
            <a:ext cx="7744177" cy="1568450"/>
          </a:xfrm>
          <a:prstGeom prst="rect">
            <a:avLst/>
          </a:prstGeom>
          <a:ln>
            <a:solidFill>
              <a:srgbClr val="A1C450"/>
            </a:solidFill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    爸爸出国了，要过半年才能回来。今天，露西想给爸爸写一封信。</a:t>
            </a:r>
            <a:endParaRPr lang="zh-CN" altLang="en-US" sz="3200"/>
          </a:p>
        </p:txBody>
      </p:sp>
      <p:sp>
        <p:nvSpPr>
          <p:cNvPr id="11" name="圆角矩形 10" title=""/>
          <p:cNvSpPr/>
          <p:nvPr/>
        </p:nvSpPr>
        <p:spPr>
          <a:xfrm>
            <a:off x="2922241" y="3247137"/>
            <a:ext cx="4402667" cy="496711"/>
          </a:xfrm>
          <a:prstGeom prst="round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643256" y="1383031"/>
            <a:ext cx="10662285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600" b="1">
                <a:solidFill>
                  <a:srgbClr val="FF0000"/>
                </a:solidFill>
                <a:latin typeface="+mj-ea"/>
                <a:ea typeface="+mj-ea"/>
                <a:cs typeface="+mj-ea"/>
              </a:rPr>
              <a:t>露西给爸爸的第一封信写了什么？</a:t>
            </a:r>
            <a:endParaRPr sz="3600" b="1">
              <a:solidFill>
                <a:srgbClr val="FF0000"/>
              </a:solidFill>
              <a:latin typeface="+mj-ea"/>
              <a:ea typeface="+mj-ea"/>
              <a:cs typeface="+mj-ea"/>
            </a:endParaRPr>
          </a:p>
          <a:p>
            <a:endParaRPr sz="360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+mj-ea"/>
              <a:ea typeface="+mj-ea"/>
              <a:cs typeface="+mj-ea"/>
            </a:endParaRPr>
          </a:p>
          <a:p>
            <a:r>
              <a:rPr sz="36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+mj-ea"/>
                <a:ea typeface="+mj-ea"/>
                <a:cs typeface="+mj-ea"/>
              </a:rPr>
              <a:t>      </a:t>
            </a:r>
            <a:r>
              <a:rPr sz="3600" err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+mj-ea"/>
                <a:ea typeface="+mj-ea"/>
                <a:cs typeface="+mj-ea"/>
              </a:rPr>
              <a:t>你不在，我们很不开心。以前每天早上你一边刮胡子，一边逗我玩。还有，家里的台灯坏了，我们修不好。从早到晚，家里总是很冷清</a:t>
            </a:r>
            <a:r>
              <a:rPr sz="36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+mj-ea"/>
                <a:ea typeface="+mj-ea"/>
                <a:cs typeface="+mj-ea"/>
              </a:rPr>
              <a:t>。</a:t>
            </a:r>
            <a:endParaRPr sz="360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+mj-ea"/>
              <a:ea typeface="+mj-ea"/>
              <a:cs typeface="+mj-ea"/>
            </a:endParaRPr>
          </a:p>
          <a:p>
            <a:r>
              <a:rPr sz="36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+mj-ea"/>
                <a:ea typeface="+mj-ea"/>
                <a:cs typeface="+mj-ea"/>
              </a:rPr>
              <a:t>“</a:t>
            </a:r>
            <a:r>
              <a:rPr sz="3600" err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+mj-ea"/>
                <a:ea typeface="+mj-ea"/>
                <a:cs typeface="+mj-ea"/>
              </a:rPr>
              <a:t>你不在，我们很不开心</a:t>
            </a:r>
            <a:r>
              <a:rPr sz="36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+mj-ea"/>
                <a:ea typeface="+mj-ea"/>
                <a:cs typeface="+mj-ea"/>
              </a:rPr>
              <a:t>。”</a:t>
            </a:r>
            <a:endParaRPr sz="360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+mj-ea"/>
              <a:ea typeface="+mj-ea"/>
              <a:cs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文本框 2" title=""/>
          <p:cNvSpPr txBox="1">
            <a:spLocks noChangeArrowheads="1"/>
          </p:cNvSpPr>
          <p:nvPr/>
        </p:nvSpPr>
        <p:spPr bwMode="auto">
          <a:xfrm>
            <a:off x="1638935" y="1325245"/>
            <a:ext cx="9297035" cy="2040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355600" indent="-355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ts val="3800"/>
              </a:lnSpc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妈妈还在厂里，露西早早回到家。她打开空调，又洗了一些土豆，削好后放进锅里。她朝窗外望了一眼。好了，现在可以写信了。她拿出一沓纸，一支圆珠笔。”这段中有一连串的动作描写，你从中体会到了什么？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矩形 8" title=""/>
          <p:cNvSpPr txBox="1">
            <a:spLocks noChangeArrowheads="1"/>
          </p:cNvSpPr>
          <p:nvPr/>
        </p:nvSpPr>
        <p:spPr bwMode="auto">
          <a:xfrm>
            <a:off x="2358390" y="3848418"/>
            <a:ext cx="7219950" cy="203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62738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Arial" pitchFamily="34" charset="0"/>
              </a:rPr>
              <a:t>从这一连串的动作描写中，我们可以看到露西是个很懂事的孩子。露西回到家知道先干什么，再干什么？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Arial" pitchFamily="34" charset="0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264900" y="10934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3" title=""/>
          <p:cNvSpPr>
            <a:spLocks noChangeArrowheads="1"/>
          </p:cNvSpPr>
          <p:nvPr/>
        </p:nvSpPr>
        <p:spPr bwMode="auto">
          <a:xfrm>
            <a:off x="660400" y="1413623"/>
            <a:ext cx="6389688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50000"/>
              </a:lnSpc>
              <a:defRPr/>
            </a:pPr>
            <a:r>
              <a:rPr lang="zh-CN" altLang="en-US" sz="2400" kern="0">
                <a:latin typeface="+mn-lt"/>
                <a:ea typeface="+mn-ea"/>
                <a:cs typeface="+mn-ea"/>
                <a:sym typeface="+mn-lt"/>
              </a:rPr>
              <a:t>                             成长</a:t>
            </a:r>
            <a:endParaRPr lang="zh-CN" altLang="en-US" sz="2400" kern="0" noProof="1"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250000"/>
              </a:lnSpc>
              <a:defRPr/>
            </a:pPr>
            <a:r>
              <a:rPr lang="zh-CN" altLang="en-US" sz="2400" b="1" kern="0" noProof="1">
                <a:latin typeface="+mn-lt"/>
                <a:ea typeface="+mn-ea"/>
                <a:cs typeface="+mn-ea"/>
                <a:sym typeface="+mn-lt"/>
              </a:rPr>
              <a:t>      </a:t>
            </a:r>
            <a:r>
              <a:rPr lang="zh-CN" altLang="en-US" sz="2400" kern="0">
                <a:latin typeface="+mn-lt"/>
                <a:ea typeface="+mn-ea"/>
                <a:cs typeface="+mn-ea"/>
                <a:sym typeface="+mn-lt"/>
              </a:rPr>
              <a:t>露西早早回家开空调，洗土豆并放锅里，可见她的懂事，而懂事源于成长，父母时常不在身边加速了露西的成长。</a:t>
            </a:r>
            <a:endParaRPr lang="zh-CN" altLang="en-US" sz="2400" kern="0" noProof="1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22530" name="Picture 2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949011" y="2619149"/>
            <a:ext cx="3025171" cy="2370023"/>
          </a:xfrm>
          <a:prstGeom prst="rect">
            <a:avLst/>
          </a:prstGeom>
          <a:noFill/>
          <a:effectLst>
            <a:softEdge rad="127000"/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https://d.book118.com/805322043242011044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2.xml><?xml version="1.0" encoding="utf-8"?>
<p:tagLst xmlns:p="http://schemas.openxmlformats.org/presentationml/2006/main">
  <p:tag name="MH" val="20180627134135"/>
  <p:tag name="MH_LIBRARY" val="GRAPHIC"/>
  <p:tag name="MH_ORDER" val="Freeform 4"/>
</p:tagLst>
</file>

<file path=ppt/tags/tag3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1">
      <vt:lpstr>Arial</vt:lpstr>
      <vt:lpstr>Calibri</vt:lpstr>
      <vt:lpstr>微软雅黑</vt:lpstr>
      <vt:lpstr>宋体</vt:lpstr>
      <vt:lpstr>幼圆</vt:lpstr>
      <vt:lpstr>优教通专用字体logo</vt:lpstr>
      <vt:lpstr>Franklin Gothic Book</vt:lpstr>
      <vt:lpstr>Malgun Gothic</vt:lpstr>
      <vt:lpstr>黑体</vt:lpstr>
      <vt:lpstr>楷体</vt:lpstr>
      <vt:lpstr>Calibri Light</vt:lpstr>
      <vt:lpstr>Wingdings 2</vt:lpstr>
      <vt:lpstr>zypyyb</vt:lpstr>
      <vt:lpstr>GB Pinyinok-B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2024-09-07T06:02:04.821</cp:lastPrinted>
  <dcterms:created xsi:type="dcterms:W3CDTF">2024-09-06T22:02:04Z</dcterms:created>
  <dcterms:modified xsi:type="dcterms:W3CDTF">2024-09-06T22:02:06Z</dcterms:modified>
</cp:coreProperties>
</file>