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163143-E432-4A08-A8A0-87BED3910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E0CA62-0CAD-467B-B6A8-26A2B0231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6E5EF4-8F2B-4D34-B979-94A2FBC6C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B9E839-1B8D-407F-9698-A15F151968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96947B-7368-4F9B-BCF2-205612B220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901F09-4EE9-4E8C-BCA0-7A05095A4F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3FF07D-E39F-41E5-960E-EC97484962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350DEF-8170-4610-980E-6D6117F8B6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D11A74-B952-4FC2-8838-2D6535B63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6FCAF0-4D22-454A-8663-D3297E73D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EA153E-7F49-4887-9D94-F5CAC3BBE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9"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323032102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法学相关3——犯罪客体\n## 1.犯罪客体的概念及分类\n### 1.1犯罪客体的定义与构成要素\n### 1.2犯罪客体的分类及其特点\n### 1.3犯罪客体与犯罪对象的关系\n## 2.犯罪客体的保护原则\n### 2.1刑法对犯罪客体的保护范围\n### 2.2犯罪客体的保护程度与方式\n### 2.3犯罪客体保护原则的实践应用\n## 3.犯罪客体在司法实践中的认定与评估\n### 3.1犯罪客体的认定标准与方法\n### 3.2犯罪客体的评估要素与程序\n### 3.3犯罪客体认定与评估的实践案例分析\n## 4.犯罪客体保护与预防犯罪\n### 4.1犯罪客体保护对预防犯罪的作用\n### 4.2犯罪客体保护的立法与司法措施\n### 4.3犯罪客体保护与社区预防犯罪策略\n## 5.犯罪客体理论的发展趋势与展望\n### 5.1犯罪客体理论的发展动态\n### 5.2犯罪客体理论的发展趋势\n### 5.3犯罪客体理论在未来司法实践中的应用前景\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6600"/>
              <a:t>法学相关3——犯罪客体</a:t>
            </a:r>
            <a:endParaRPr/>
          </a:p>
        </p:txBody>
      </p:sp>
      <p:sp>
        <p:nvSpPr>
          <p:cNvPr id="3" name="副标题 2"/>
          <p:cNvSpPr>
            <a:spLocks noGrp="1"/>
          </p:cNvSpPr>
          <p:nvPr>
            <p:ph type="subTitle" idx="1"/>
          </p:nvPr>
        </p:nvSpPr>
        <p:spPr>
          <a:xfrm>
            <a:off x="571500" y="3908901"/>
            <a:ext cx="4368800" cy="311150"/>
          </a:xfrm>
        </p:spPr>
        <p:txBody>
          <a:bodyPr wrap="none">
            <a:spAutoFit/>
          </a:bodyPr>
          <a:lstStyle/>
          <a:p>
            <a:pPr marL="0" indent="0">
              <a:buNone/>
            </a:pPr>
            <a:r>
              <a:rPr lang="en-US"/>
              <a:t> </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tx1">
                    <a:lumMod val="50000"/>
                    <a:lumOff val="50000"/>
                  </a:schemeClr>
                </a:solidFill>
                <a:effectLst/>
              </a:rPr>
              <a:t> </a:t>
            </a: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7" name="" descr="{&quot;isTemplate&quot;:true,&quot;type&quot;:2}"/>
        <p:cNvGrpSpPr/>
        <p:nvPr/>
      </p:nvGrpSpPr>
      <p:grpSpPr>
        <a:xfrm>
          <a:off x="0" y="0"/>
          <a:ext cx="0" cy="0"/>
        </a:xfrm>
      </p:grpSpPr>
      <p:sp>
        <p:nvSpPr>
          <p:cNvPr id="11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犯罪客体的概念及分类</a:t>
            </a:r>
            <a:endParaRPr/>
          </a:p>
        </p:txBody>
      </p:sp>
      <p:sp>
        <p:nvSpPr>
          <p:cNvPr id="11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12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descr="{&quot;isTemplate&quot;:true,&quot;type&quot;:3}"/>
        <p:cNvGrpSpPr/>
        <p:nvPr/>
      </p:nvGrpSpPr>
      <p:grpSpPr>
        <a:xfrm>
          <a:off x="0" y="0"/>
          <a:ext cx="0" cy="0"/>
        </a:xfrm>
      </p:grpSpPr>
      <p:pic>
        <p:nvPicPr>
          <p:cNvPr id="13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0" name="Group 598"/>
            <p:cNvGrpSpPr/>
            <p:nvPr/>
          </p:nvGrpSpPr>
          <p:grpSpPr>
            <a:xfrm>
              <a:off x="763829" y="1414808"/>
              <a:ext cx="6972294" cy="2337649"/>
              <a:chOff x="763829" y="1414808"/>
              <a:chExt cx="6972294" cy="2337649"/>
            </a:xfrm>
          </p:grpSpPr>
          <p:sp>
            <p:nvSpPr>
              <p:cNvPr id="14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犯罪客体的定义</a:t>
                </a:r>
                <a:endParaRPr/>
              </a:p>
            </p:txBody>
          </p:sp>
          <p:sp>
            <p:nvSpPr>
              <p:cNvPr id="14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犯罪客体是指犯罪行为所侵犯的社会关系或者法益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犯罪客体是犯罪构成的必要要件之一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犯罪客体反映了犯罪行为对社会造成的危害程度</a:t>
                </a:r>
                <a:endParaRPr/>
              </a:p>
            </p:txBody>
          </p:sp>
          <p:sp>
            <p:nvSpPr>
              <p:cNvPr id="14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4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47" name="Group 591"/>
            <p:cNvGrpSpPr/>
            <p:nvPr/>
          </p:nvGrpSpPr>
          <p:grpSpPr>
            <a:xfrm>
              <a:off x="689593" y="3949139"/>
              <a:ext cx="7078256" cy="2128975"/>
              <a:chOff x="689593" y="3949139"/>
              <a:chExt cx="7078256" cy="2128975"/>
            </a:xfrm>
          </p:grpSpPr>
          <p:sp>
            <p:nvSpPr>
              <p:cNvPr id="14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犯罪客体的构成要素</a:t>
                </a:r>
                <a:endParaRPr/>
              </a:p>
            </p:txBody>
          </p:sp>
          <p:sp>
            <p:nvSpPr>
              <p:cNvPr id="14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犯罪客体必须具有</a:t>
                </a:r>
                <a:r>
                  <a:rPr lang="zh-CN" sz="1400" b="1">
                    <a:solidFill>
                      <a:schemeClr val="tx1">
                        <a:alpha val="100000"/>
                      </a:schemeClr>
                    </a:solidFill>
                    <a:latin typeface="Microsoft Yahei"/>
                    <a:ea typeface="Microsoft Yahei"/>
                  </a:rPr>
                  <a:t>社会性</a:t>
                </a:r>
                <a:r>
                  <a:rPr lang="zh-CN" sz="1400">
                    <a:solidFill>
                      <a:schemeClr val="tx1">
                        <a:alpha val="100000"/>
                      </a:schemeClr>
                    </a:solidFill>
                    <a:latin typeface="Microsoft Yahei"/>
                    <a:ea typeface="Microsoft Yahei"/>
                  </a:rPr>
                  <a:t>，即犯罪行为侵犯的是社会关系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犯罪客体必须具有</a:t>
                </a:r>
                <a:r>
                  <a:rPr lang="zh-CN" sz="1400" b="1">
                    <a:solidFill>
                      <a:schemeClr val="tx1">
                        <a:alpha val="100000"/>
                      </a:schemeClr>
                    </a:solidFill>
                    <a:latin typeface="Microsoft Yahei"/>
                    <a:ea typeface="Microsoft Yahei"/>
                  </a:rPr>
                  <a:t>法益性</a:t>
                </a:r>
                <a:r>
                  <a:rPr lang="zh-CN" sz="1400">
                    <a:solidFill>
                      <a:schemeClr val="tx1">
                        <a:alpha val="100000"/>
                      </a:schemeClr>
                    </a:solidFill>
                    <a:latin typeface="Microsoft Yahei"/>
                    <a:ea typeface="Microsoft Yahei"/>
                  </a:rPr>
                  <a:t>，即犯罪行为侵犯的是法律所保护的利益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犯罪客体必须具有</a:t>
                </a:r>
                <a:r>
                  <a:rPr lang="zh-CN" sz="1400" b="1">
                    <a:solidFill>
                      <a:schemeClr val="tx1">
                        <a:alpha val="100000"/>
                      </a:schemeClr>
                    </a:solidFill>
                    <a:latin typeface="Microsoft Yahei"/>
                    <a:ea typeface="Microsoft Yahei"/>
                  </a:rPr>
                  <a:t>可侵犯性</a:t>
                </a:r>
                <a:r>
                  <a:rPr lang="zh-CN" sz="1400">
                    <a:solidFill>
                      <a:schemeClr val="tx1">
                        <a:alpha val="100000"/>
                      </a:schemeClr>
                    </a:solidFill>
                    <a:latin typeface="Microsoft Yahei"/>
                    <a:ea typeface="Microsoft Yahei"/>
                  </a:rPr>
                  <a:t>，即犯罪行为能够对其造成实际危害</a:t>
                </a:r>
                <a:endParaRPr/>
              </a:p>
            </p:txBody>
          </p:sp>
          <p:sp>
            <p:nvSpPr>
              <p:cNvPr id="15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5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犯罪客体的定义与构成要素</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descr="{&quot;isTemplate&quot;:true,&quot;type&quot;:3}"/>
        <p:cNvGrpSpPr/>
        <p:nvPr/>
      </p:nvGrpSpPr>
      <p:grpSpPr>
        <a:xfrm>
          <a:off x="0" y="0"/>
          <a:ext cx="0" cy="0"/>
        </a:xfrm>
      </p:grpSpPr>
      <p:pic>
        <p:nvPicPr>
          <p:cNvPr id="15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8" name="Group 598"/>
            <p:cNvGrpSpPr/>
            <p:nvPr/>
          </p:nvGrpSpPr>
          <p:grpSpPr>
            <a:xfrm>
              <a:off x="763829" y="1414808"/>
              <a:ext cx="6972294" cy="2337649"/>
              <a:chOff x="763829" y="1414808"/>
              <a:chExt cx="6972294" cy="2337649"/>
            </a:xfrm>
          </p:grpSpPr>
          <p:sp>
            <p:nvSpPr>
              <p:cNvPr id="15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犯罪客体的分类</a:t>
                </a:r>
                <a:endParaRPr/>
              </a:p>
            </p:txBody>
          </p:sp>
          <p:sp>
            <p:nvSpPr>
              <p:cNvPr id="16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根据犯罪客体的性质，可分为</a:t>
                </a:r>
                <a:r>
                  <a:rPr lang="zh-CN" sz="1400" b="1">
                    <a:solidFill>
                      <a:schemeClr val="tx1">
                        <a:alpha val="100000"/>
                      </a:schemeClr>
                    </a:solidFill>
                    <a:latin typeface="Microsoft Yahei"/>
                    <a:ea typeface="Microsoft Yahei"/>
                  </a:rPr>
                  <a:t>公共安全客体</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财产安全客体</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人身安全客体</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根据犯罪客体的范围，可分为</a:t>
                </a:r>
                <a:r>
                  <a:rPr lang="zh-CN" sz="1400" b="1">
                    <a:solidFill>
                      <a:schemeClr val="tx1">
                        <a:alpha val="100000"/>
                      </a:schemeClr>
                    </a:solidFill>
                    <a:latin typeface="Microsoft Yahei"/>
                    <a:ea typeface="Microsoft Yahei"/>
                  </a:rPr>
                  <a:t>国家法益客体</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社会法益客体</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个人法益客体</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根据犯罪客体的形态，可分为</a:t>
                </a:r>
                <a:r>
                  <a:rPr lang="zh-CN" sz="1400" b="1">
                    <a:solidFill>
                      <a:schemeClr val="tx1">
                        <a:alpha val="100000"/>
                      </a:schemeClr>
                    </a:solidFill>
                    <a:latin typeface="Microsoft Yahei"/>
                    <a:ea typeface="Microsoft Yahei"/>
                  </a:rPr>
                  <a:t>物质性客体</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非物质性客体</a:t>
                </a:r>
                <a:r>
                  <a:rPr lang="zh-CN" sz="1400">
                    <a:solidFill>
                      <a:schemeClr val="tx1">
                        <a:alpha val="100000"/>
                      </a:schemeClr>
                    </a:solidFill>
                    <a:latin typeface="Microsoft Yahei"/>
                    <a:ea typeface="Microsoft Yahei"/>
                  </a:rPr>
                  <a:t>等</a:t>
                </a:r>
                <a:endParaRPr/>
              </a:p>
            </p:txBody>
          </p:sp>
          <p:sp>
            <p:nvSpPr>
              <p:cNvPr id="16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5" name="Group 591"/>
            <p:cNvGrpSpPr/>
            <p:nvPr/>
          </p:nvGrpSpPr>
          <p:grpSpPr>
            <a:xfrm>
              <a:off x="689593" y="3949139"/>
              <a:ext cx="7078256" cy="2128975"/>
              <a:chOff x="689593" y="3949139"/>
              <a:chExt cx="7078256" cy="2128975"/>
            </a:xfrm>
          </p:grpSpPr>
          <p:sp>
            <p:nvSpPr>
              <p:cNvPr id="16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犯罪客体的特点</a:t>
                </a:r>
                <a:endParaRPr/>
              </a:p>
            </p:txBody>
          </p:sp>
          <p:sp>
            <p:nvSpPr>
              <p:cNvPr id="16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犯罪客体具有</a:t>
                </a:r>
                <a:r>
                  <a:rPr lang="zh-CN" sz="1400" b="1">
                    <a:solidFill>
                      <a:schemeClr val="tx1">
                        <a:alpha val="100000"/>
                      </a:schemeClr>
                    </a:solidFill>
                    <a:latin typeface="Microsoft Yahei"/>
                    <a:ea typeface="Microsoft Yahei"/>
                  </a:rPr>
                  <a:t>多样性</a:t>
                </a:r>
                <a:r>
                  <a:rPr lang="zh-CN" sz="1400">
                    <a:solidFill>
                      <a:schemeClr val="tx1">
                        <a:alpha val="100000"/>
                      </a:schemeClr>
                    </a:solidFill>
                    <a:latin typeface="Microsoft Yahei"/>
                    <a:ea typeface="Microsoft Yahei"/>
                  </a:rPr>
                  <a:t>，即犯罪行为可能侵犯多种社会关系和法益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犯罪客体具有</a:t>
                </a:r>
                <a:r>
                  <a:rPr lang="zh-CN" sz="1400" b="1">
                    <a:solidFill>
                      <a:schemeClr val="tx1">
                        <a:alpha val="100000"/>
                      </a:schemeClr>
                    </a:solidFill>
                    <a:latin typeface="Microsoft Yahei"/>
                    <a:ea typeface="Microsoft Yahei"/>
                  </a:rPr>
                  <a:t>层次性</a:t>
                </a:r>
                <a:r>
                  <a:rPr lang="zh-CN" sz="1400">
                    <a:solidFill>
                      <a:schemeClr val="tx1">
                        <a:alpha val="100000"/>
                      </a:schemeClr>
                    </a:solidFill>
                    <a:latin typeface="Microsoft Yahei"/>
                    <a:ea typeface="Microsoft Yahei"/>
                  </a:rPr>
                  <a:t>，即不同层次的犯罪客体受到法律保护的程度不同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犯罪客体具有</a:t>
                </a:r>
                <a:r>
                  <a:rPr lang="zh-CN" sz="1400" b="1">
                    <a:solidFill>
                      <a:schemeClr val="tx1">
                        <a:alpha val="100000"/>
                      </a:schemeClr>
                    </a:solidFill>
                    <a:latin typeface="Microsoft Yahei"/>
                    <a:ea typeface="Microsoft Yahei"/>
                  </a:rPr>
                  <a:t>可转化性</a:t>
                </a:r>
                <a:r>
                  <a:rPr lang="zh-CN" sz="1400">
                    <a:solidFill>
                      <a:schemeClr val="tx1">
                        <a:alpha val="100000"/>
                      </a:schemeClr>
                    </a:solidFill>
                    <a:latin typeface="Microsoft Yahei"/>
                    <a:ea typeface="Microsoft Yahei"/>
                  </a:rPr>
                  <a:t>，即犯罪行为可能侵犯多个犯罪客体，且在一定条件下相互转化</a:t>
                </a:r>
                <a:endParaRPr/>
              </a:p>
            </p:txBody>
          </p:sp>
          <p:sp>
            <p:nvSpPr>
              <p:cNvPr id="16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犯罪客体的分类及其特点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3}"/>
        <p:cNvGrpSpPr/>
        <p:nvPr/>
      </p:nvGrpSpPr>
      <p:grpSpPr>
        <a:xfrm>
          <a:off x="0" y="0"/>
          <a:ext cx="0" cy="0"/>
        </a:xfrm>
      </p:grpSpPr>
      <p:pic>
        <p:nvPicPr>
          <p:cNvPr id="17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6" name="Group 598"/>
            <p:cNvGrpSpPr/>
            <p:nvPr/>
          </p:nvGrpSpPr>
          <p:grpSpPr>
            <a:xfrm>
              <a:off x="763829" y="1414808"/>
              <a:ext cx="6972294" cy="2337649"/>
              <a:chOff x="763829" y="1414808"/>
              <a:chExt cx="6972294" cy="2337649"/>
            </a:xfrm>
          </p:grpSpPr>
          <p:sp>
            <p:nvSpPr>
              <p:cNvPr id="17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犯罪客体与犯罪对象的区别</a:t>
                </a:r>
                <a:endParaRPr/>
              </a:p>
            </p:txBody>
          </p:sp>
          <p:sp>
            <p:nvSpPr>
              <p:cNvPr id="17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犯罪客体是犯罪行为所侵犯的社会关系或者法益，而犯罪对象是犯罪行为直接作用的对象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犯罪客体具有</a:t>
                </a:r>
                <a:r>
                  <a:rPr lang="zh-CN" sz="1400" b="1">
                    <a:solidFill>
                      <a:schemeClr val="tx1">
                        <a:alpha val="100000"/>
                      </a:schemeClr>
                    </a:solidFill>
                    <a:latin typeface="Microsoft Yahei"/>
                    <a:ea typeface="Microsoft Yahei"/>
                  </a:rPr>
                  <a:t>抽象性</a:t>
                </a:r>
                <a:r>
                  <a:rPr lang="zh-CN" sz="1400">
                    <a:solidFill>
                      <a:schemeClr val="tx1">
                        <a:alpha val="100000"/>
                      </a:schemeClr>
                    </a:solidFill>
                    <a:latin typeface="Microsoft Yahei"/>
                    <a:ea typeface="Microsoft Yahei"/>
                  </a:rPr>
                  <a:t>，而犯罪对象具有</a:t>
                </a:r>
                <a:r>
                  <a:rPr lang="zh-CN" sz="1400" b="1">
                    <a:solidFill>
                      <a:schemeClr val="tx1">
                        <a:alpha val="100000"/>
                      </a:schemeClr>
                    </a:solidFill>
                    <a:latin typeface="Microsoft Yahei"/>
                    <a:ea typeface="Microsoft Yahei"/>
                  </a:rPr>
                  <a:t>具体性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犯罪客体是犯罪构成的必要要件之一，而犯罪对象不是犯罪构成的必要要件</a:t>
                </a:r>
                <a:endParaRPr/>
              </a:p>
            </p:txBody>
          </p:sp>
          <p:sp>
            <p:nvSpPr>
              <p:cNvPr id="17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3" name="Group 591"/>
            <p:cNvGrpSpPr/>
            <p:nvPr/>
          </p:nvGrpSpPr>
          <p:grpSpPr>
            <a:xfrm>
              <a:off x="689593" y="3949139"/>
              <a:ext cx="7078256" cy="2128975"/>
              <a:chOff x="689593" y="3949139"/>
              <a:chExt cx="7078256" cy="2128975"/>
            </a:xfrm>
          </p:grpSpPr>
          <p:sp>
            <p:nvSpPr>
              <p:cNvPr id="18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犯罪客体与犯罪对象的联系</a:t>
                </a:r>
                <a:endParaRPr/>
              </a:p>
            </p:txBody>
          </p:sp>
          <p:sp>
            <p:nvSpPr>
              <p:cNvPr id="18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犯罪对象是犯罪客体的具体表现，犯罪行为通过作用于犯罪对象来侵犯犯罪客体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犯罪客体的性质和范围决定了犯罪对象的范围和性质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犯罪客体与犯罪对象在一定程度上可以相互转化</a:t>
                </a:r>
                <a:endParaRPr/>
              </a:p>
            </p:txBody>
          </p:sp>
          <p:sp>
            <p:nvSpPr>
              <p:cNvPr id="18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犯罪客体与犯罪对象的关系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2}"/>
        <p:cNvGrpSpPr/>
        <p:nvPr/>
      </p:nvGrpSpPr>
      <p:grpSpPr>
        <a:xfrm>
          <a:off x="0" y="0"/>
          <a:ext cx="0" cy="0"/>
        </a:xfrm>
      </p:grpSpPr>
      <p:sp>
        <p:nvSpPr>
          <p:cNvPr id="192"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犯罪客体的保护原则</a:t>
            </a:r>
            <a:endParaRPr/>
          </a:p>
        </p:txBody>
      </p:sp>
      <p:sp>
        <p:nvSpPr>
          <p:cNvPr id="193"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194"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5" name="" descr="{&quot;isTemplate&quot;:true,&quot;type&quot;:3}"/>
        <p:cNvGrpSpPr/>
        <p:nvPr/>
      </p:nvGrpSpPr>
      <p:grpSpPr>
        <a:xfrm>
          <a:off x="0" y="0"/>
          <a:ext cx="0" cy="0"/>
        </a:xfrm>
      </p:grpSpPr>
      <p:pic>
        <p:nvPicPr>
          <p:cNvPr id="19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8" name="Group 598"/>
            <p:cNvGrpSpPr/>
            <p:nvPr/>
          </p:nvGrpSpPr>
          <p:grpSpPr>
            <a:xfrm>
              <a:off x="763829" y="1414808"/>
              <a:ext cx="6972294" cy="2337649"/>
              <a:chOff x="763829" y="1414808"/>
              <a:chExt cx="6972294" cy="2337649"/>
            </a:xfrm>
          </p:grpSpPr>
          <p:sp>
            <p:nvSpPr>
              <p:cNvPr id="19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刑法对犯罪客体的保护范围</a:t>
                </a:r>
                <a:endParaRPr/>
              </a:p>
            </p:txBody>
          </p:sp>
          <p:sp>
            <p:nvSpPr>
              <p:cNvPr id="20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刑法保护犯罪客体，是指通过对犯罪行为的惩罚来维护社会关系和法益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刑法保护犯罪客体，包括对</a:t>
                </a:r>
                <a:r>
                  <a:rPr lang="zh-CN" sz="1400" b="1">
                    <a:solidFill>
                      <a:schemeClr val="tx1">
                        <a:alpha val="100000"/>
                      </a:schemeClr>
                    </a:solidFill>
                    <a:latin typeface="Microsoft Yahei"/>
                    <a:ea typeface="Microsoft Yahei"/>
                  </a:rPr>
                  <a:t>国家法益</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社会法益</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个人法益</a:t>
                </a:r>
                <a:r>
                  <a:rPr lang="zh-CN" sz="1400">
                    <a:solidFill>
                      <a:schemeClr val="tx1">
                        <a:alpha val="100000"/>
                      </a:schemeClr>
                    </a:solidFill>
                    <a:latin typeface="Microsoft Yahei"/>
                    <a:ea typeface="Microsoft Yahei"/>
                  </a:rPr>
                  <a:t>的保护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刑法保护犯罪客体，既包括对</a:t>
                </a:r>
                <a:r>
                  <a:rPr lang="zh-CN" sz="1400" b="1">
                    <a:solidFill>
                      <a:schemeClr val="tx1">
                        <a:alpha val="100000"/>
                      </a:schemeClr>
                    </a:solidFill>
                    <a:latin typeface="Microsoft Yahei"/>
                    <a:ea typeface="Microsoft Yahei"/>
                  </a:rPr>
                  <a:t>物质性客体</a:t>
                </a:r>
                <a:r>
                  <a:rPr lang="zh-CN" sz="1400">
                    <a:solidFill>
                      <a:schemeClr val="tx1">
                        <a:alpha val="100000"/>
                      </a:schemeClr>
                    </a:solidFill>
                    <a:latin typeface="Microsoft Yahei"/>
                    <a:ea typeface="Microsoft Yahei"/>
                  </a:rPr>
                  <a:t>的保护，也包括对</a:t>
                </a:r>
                <a:r>
                  <a:rPr lang="zh-CN" sz="1400" b="1">
                    <a:solidFill>
                      <a:schemeClr val="tx1">
                        <a:alpha val="100000"/>
                      </a:schemeClr>
                    </a:solidFill>
                    <a:latin typeface="Microsoft Yahei"/>
                    <a:ea typeface="Microsoft Yahei"/>
                  </a:rPr>
                  <a:t>非物质性客体</a:t>
                </a:r>
                <a:r>
                  <a:rPr lang="zh-CN" sz="1400">
                    <a:solidFill>
                      <a:schemeClr val="tx1">
                        <a:alpha val="100000"/>
                      </a:schemeClr>
                    </a:solidFill>
                    <a:latin typeface="Microsoft Yahei"/>
                    <a:ea typeface="Microsoft Yahei"/>
                  </a:rPr>
                  <a:t>的保护</a:t>
                </a:r>
                <a:endParaRPr/>
              </a:p>
            </p:txBody>
          </p:sp>
          <p:sp>
            <p:nvSpPr>
              <p:cNvPr id="20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5" name="Group 591"/>
            <p:cNvGrpSpPr/>
            <p:nvPr/>
          </p:nvGrpSpPr>
          <p:grpSpPr>
            <a:xfrm>
              <a:off x="689593" y="3949139"/>
              <a:ext cx="7078256" cy="2128975"/>
              <a:chOff x="689593" y="3949139"/>
              <a:chExt cx="7078256" cy="2128975"/>
            </a:xfrm>
          </p:grpSpPr>
          <p:sp>
            <p:nvSpPr>
              <p:cNvPr id="20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刑法对犯罪客体的保护方式</a:t>
                </a:r>
                <a:endParaRPr/>
              </a:p>
            </p:txBody>
          </p:sp>
          <p:sp>
            <p:nvSpPr>
              <p:cNvPr id="20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刑法通过</a:t>
                </a:r>
                <a:r>
                  <a:rPr lang="zh-CN" sz="1400" b="1">
                    <a:solidFill>
                      <a:schemeClr val="tx1">
                        <a:alpha val="100000"/>
                      </a:schemeClr>
                    </a:solidFill>
                    <a:latin typeface="Microsoft Yahei"/>
                    <a:ea typeface="Microsoft Yahei"/>
                  </a:rPr>
                  <a:t>定罪</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量刑</a:t>
                </a:r>
                <a:r>
                  <a:rPr lang="zh-CN" sz="1400">
                    <a:solidFill>
                      <a:schemeClr val="tx1">
                        <a:alpha val="100000"/>
                      </a:schemeClr>
                    </a:solidFill>
                    <a:latin typeface="Microsoft Yahei"/>
                    <a:ea typeface="Microsoft Yahei"/>
                  </a:rPr>
                  <a:t>来保护犯罪客体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刑法通过</a:t>
                </a:r>
                <a:r>
                  <a:rPr lang="zh-CN" sz="1400" b="1">
                    <a:solidFill>
                      <a:schemeClr val="tx1">
                        <a:alpha val="100000"/>
                      </a:schemeClr>
                    </a:solidFill>
                    <a:latin typeface="Microsoft Yahei"/>
                    <a:ea typeface="Microsoft Yahei"/>
                  </a:rPr>
                  <a:t>刑事处罚</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非刑事处罚</a:t>
                </a:r>
                <a:r>
                  <a:rPr lang="zh-CN" sz="1400">
                    <a:solidFill>
                      <a:schemeClr val="tx1">
                        <a:alpha val="100000"/>
                      </a:schemeClr>
                    </a:solidFill>
                    <a:latin typeface="Microsoft Yahei"/>
                    <a:ea typeface="Microsoft Yahei"/>
                  </a:rPr>
                  <a:t>来保护犯罪客体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刑法通过</a:t>
                </a:r>
                <a:r>
                  <a:rPr lang="zh-CN" sz="1400" b="1">
                    <a:solidFill>
                      <a:schemeClr val="tx1">
                        <a:alpha val="100000"/>
                      </a:schemeClr>
                    </a:solidFill>
                    <a:latin typeface="Microsoft Yahei"/>
                    <a:ea typeface="Microsoft Yahei"/>
                  </a:rPr>
                  <a:t>直接保护</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间接保护</a:t>
                </a:r>
                <a:r>
                  <a:rPr lang="zh-CN" sz="1400">
                    <a:solidFill>
                      <a:schemeClr val="tx1">
                        <a:alpha val="100000"/>
                      </a:schemeClr>
                    </a:solidFill>
                    <a:latin typeface="Microsoft Yahei"/>
                    <a:ea typeface="Microsoft Yahei"/>
                  </a:rPr>
                  <a:t>来保护犯罪客体</a:t>
                </a:r>
                <a:endParaRPr/>
              </a:p>
            </p:txBody>
          </p:sp>
          <p:sp>
            <p:nvSpPr>
              <p:cNvPr id="20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刑法对犯罪客体的保护范围</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descr="{&quot;isTemplate&quot;:true,&quot;type&quot;:3}"/>
        <p:cNvGrpSpPr/>
        <p:nvPr/>
      </p:nvGrpSpPr>
      <p:grpSpPr>
        <a:xfrm>
          <a:off x="0" y="0"/>
          <a:ext cx="0" cy="0"/>
        </a:xfrm>
      </p:grpSpPr>
      <p:pic>
        <p:nvPicPr>
          <p:cNvPr id="21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6" name="Group 598"/>
            <p:cNvGrpSpPr/>
            <p:nvPr/>
          </p:nvGrpSpPr>
          <p:grpSpPr>
            <a:xfrm>
              <a:off x="763829" y="1414808"/>
              <a:ext cx="6972294" cy="2337649"/>
              <a:chOff x="763829" y="1414808"/>
              <a:chExt cx="6972294" cy="2337649"/>
            </a:xfrm>
          </p:grpSpPr>
          <p:sp>
            <p:nvSpPr>
              <p:cNvPr id="21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犯罪客体的保护程度</a:t>
                </a:r>
                <a:endParaRPr/>
              </a:p>
            </p:txBody>
          </p:sp>
          <p:sp>
            <p:nvSpPr>
              <p:cNvPr id="21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犯罪客体的保护程度是指刑法对犯罪客体保护力度的大小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犯罪客体的保护程度受</a:t>
                </a:r>
                <a:r>
                  <a:rPr lang="zh-CN" sz="1400" b="1">
                    <a:solidFill>
                      <a:schemeClr val="tx1">
                        <a:alpha val="100000"/>
                      </a:schemeClr>
                    </a:solidFill>
                    <a:latin typeface="Microsoft Yahei"/>
                    <a:ea typeface="Microsoft Yahei"/>
                  </a:rPr>
                  <a:t>刑法基本原则</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刑事政策</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社会形势</a:t>
                </a:r>
                <a:r>
                  <a:rPr lang="zh-CN" sz="1400">
                    <a:solidFill>
                      <a:schemeClr val="tx1">
                        <a:alpha val="100000"/>
                      </a:schemeClr>
                    </a:solidFill>
                    <a:latin typeface="Microsoft Yahei"/>
                    <a:ea typeface="Microsoft Yahei"/>
                  </a:rPr>
                  <a:t>等因素的影响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犯罪客体的保护程度在不同犯罪类型、不同犯罪主体之间存在差异</a:t>
                </a:r>
                <a:endParaRPr/>
              </a:p>
            </p:txBody>
          </p:sp>
          <p:sp>
            <p:nvSpPr>
              <p:cNvPr id="21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3" name="Group 591"/>
            <p:cNvGrpSpPr/>
            <p:nvPr/>
          </p:nvGrpSpPr>
          <p:grpSpPr>
            <a:xfrm>
              <a:off x="689593" y="3949139"/>
              <a:ext cx="7078256" cy="2128975"/>
              <a:chOff x="689593" y="3949139"/>
              <a:chExt cx="7078256" cy="2128975"/>
            </a:xfrm>
          </p:grpSpPr>
          <p:sp>
            <p:nvSpPr>
              <p:cNvPr id="22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犯罪客体的保护方式</a:t>
                </a:r>
                <a:endParaRPr/>
              </a:p>
            </p:txBody>
          </p:sp>
          <p:sp>
            <p:nvSpPr>
              <p:cNvPr id="22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犯罪客体的保护方式是指刑法通过何种途径来实现对犯罪客体的保护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犯罪客体的保护方式包括</a:t>
                </a:r>
                <a:r>
                  <a:rPr lang="zh-CN" sz="1400" b="1">
                    <a:solidFill>
                      <a:schemeClr val="tx1">
                        <a:alpha val="100000"/>
                      </a:schemeClr>
                    </a:solidFill>
                    <a:latin typeface="Microsoft Yahei"/>
                    <a:ea typeface="Microsoft Yahei"/>
                  </a:rPr>
                  <a:t>刑罚保护</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非刑罚保护</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预防性保护</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犯罪客体的保护方式在不同犯罪类型、不同犯罪主体之间存在差异</a:t>
                </a:r>
                <a:endParaRPr/>
              </a:p>
            </p:txBody>
          </p:sp>
          <p:sp>
            <p:nvSpPr>
              <p:cNvPr id="22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犯罪客体的保护程度与方式</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1" name="" descr="{&quot;isTemplate&quot;:true,&quot;type&quot;:3}"/>
        <p:cNvGrpSpPr/>
        <p:nvPr/>
      </p:nvGrpSpPr>
      <p:grpSpPr>
        <a:xfrm>
          <a:off x="0" y="0"/>
          <a:ext cx="0" cy="0"/>
        </a:xfrm>
      </p:grpSpPr>
      <p:pic>
        <p:nvPicPr>
          <p:cNvPr id="23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4" name="Group 598"/>
            <p:cNvGrpSpPr/>
            <p:nvPr/>
          </p:nvGrpSpPr>
          <p:grpSpPr>
            <a:xfrm>
              <a:off x="763829" y="1414808"/>
              <a:ext cx="6972294" cy="2337649"/>
              <a:chOff x="763829" y="1414808"/>
              <a:chExt cx="6972294" cy="2337649"/>
            </a:xfrm>
          </p:grpSpPr>
          <p:sp>
            <p:nvSpPr>
              <p:cNvPr id="23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犯罪客体保护原则在刑事立法中的应用</a:t>
                </a:r>
                <a:endParaRPr/>
              </a:p>
            </p:txBody>
          </p:sp>
          <p:sp>
            <p:nvSpPr>
              <p:cNvPr id="23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刑事立法应根据犯罪客体的性质和范围来确定犯罪的构成要件和刑罚幅度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刑事立法应体现对犯罪客体保护的</a:t>
                </a:r>
                <a:r>
                  <a:rPr lang="zh-CN" sz="1400" b="1">
                    <a:solidFill>
                      <a:schemeClr val="tx1">
                        <a:alpha val="100000"/>
                      </a:schemeClr>
                    </a:solidFill>
                    <a:latin typeface="Microsoft Yahei"/>
                    <a:ea typeface="Microsoft Yahei"/>
                  </a:rPr>
                  <a:t>公平性</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均衡性</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有效性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刑事立法应关注犯罪客体保护的</a:t>
                </a:r>
                <a:r>
                  <a:rPr lang="zh-CN" sz="1400" b="1">
                    <a:solidFill>
                      <a:schemeClr val="tx1">
                        <a:alpha val="100000"/>
                      </a:schemeClr>
                    </a:solidFill>
                    <a:latin typeface="Microsoft Yahei"/>
                    <a:ea typeface="Microsoft Yahei"/>
                  </a:rPr>
                  <a:t>国际趋势</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国内实践</a:t>
                </a:r>
                <a:endParaRPr/>
              </a:p>
            </p:txBody>
          </p:sp>
          <p:sp>
            <p:nvSpPr>
              <p:cNvPr id="23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1" name="Group 591"/>
            <p:cNvGrpSpPr/>
            <p:nvPr/>
          </p:nvGrpSpPr>
          <p:grpSpPr>
            <a:xfrm>
              <a:off x="689593" y="3949139"/>
              <a:ext cx="7078256" cy="2128975"/>
              <a:chOff x="689593" y="3949139"/>
              <a:chExt cx="7078256" cy="2128975"/>
            </a:xfrm>
          </p:grpSpPr>
          <p:sp>
            <p:nvSpPr>
              <p:cNvPr id="24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犯罪客体保护原则在刑事司法中的应用</a:t>
                </a:r>
                <a:endParaRPr/>
              </a:p>
            </p:txBody>
          </p:sp>
          <p:sp>
            <p:nvSpPr>
              <p:cNvPr id="24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刑事司法应根据犯罪客体的性质和范围来认定犯罪和适用刑罚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刑事司法应体现对犯罪客体保护的</a:t>
                </a:r>
                <a:r>
                  <a:rPr lang="zh-CN" sz="1400" b="1">
                    <a:solidFill>
                      <a:schemeClr val="tx1">
                        <a:alpha val="100000"/>
                      </a:schemeClr>
                    </a:solidFill>
                    <a:latin typeface="Microsoft Yahei"/>
                    <a:ea typeface="Microsoft Yahei"/>
                  </a:rPr>
                  <a:t>公正性</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效率性</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人道性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刑事司法应关注犯罪客体保护的</a:t>
                </a:r>
                <a:r>
                  <a:rPr lang="zh-CN" sz="1400" b="1">
                    <a:solidFill>
                      <a:schemeClr val="tx1">
                        <a:alpha val="100000"/>
                      </a:schemeClr>
                    </a:solidFill>
                    <a:latin typeface="Microsoft Yahei"/>
                    <a:ea typeface="Microsoft Yahei"/>
                  </a:rPr>
                  <a:t>司法解释</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案例指导</a:t>
                </a:r>
                <a:endParaRPr/>
              </a:p>
            </p:txBody>
          </p:sp>
          <p:sp>
            <p:nvSpPr>
              <p:cNvPr id="24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犯罪客体保护原则的实践应用</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犯罪客体在司法实践中的认定与评估</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pic>
        <p:nvPicPr>
          <p:cNvPr id="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 name="Group 598"/>
            <p:cNvGrpSpPr/>
            <p:nvPr/>
          </p:nvGrpSpPr>
          <p:grpSpPr>
            <a:xfrm>
              <a:off x="763829" y="1414808"/>
              <a:ext cx="6972294" cy="2337649"/>
              <a:chOff x="763829" y="1414808"/>
              <a:chExt cx="6972294" cy="2337649"/>
            </a:xfrm>
          </p:grpSpPr>
          <p:sp>
            <p:nvSpPr>
              <p:cNvPr id="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犯罪客体的认定标准</a:t>
                </a:r>
                <a:endParaRPr/>
              </a:p>
            </p:txBody>
          </p:sp>
          <p:sp>
            <p:nvSpPr>
              <p:cNvPr id="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犯罪客体的认定标准是指判断犯罪行为是否侵犯犯罪客体的依据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犯罪客体的认定标准包括</a:t>
                </a:r>
                <a:r>
                  <a:rPr lang="zh-CN" sz="1400" b="1">
                    <a:solidFill>
                      <a:schemeClr val="tx1">
                        <a:alpha val="100000"/>
                      </a:schemeClr>
                    </a:solidFill>
                    <a:latin typeface="Microsoft Yahei"/>
                    <a:ea typeface="Microsoft Yahei"/>
                  </a:rPr>
                  <a:t>客观标准</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主观标准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犯罪客体的认定标准在不同犯罪类型、不同犯罪主体之间存在差异</a:t>
                </a:r>
                <a:endParaRPr/>
              </a:p>
            </p:txBody>
          </p:sp>
          <p:sp>
            <p:nvSpPr>
              <p:cNvPr id="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 name="Group 591"/>
            <p:cNvGrpSpPr/>
            <p:nvPr/>
          </p:nvGrpSpPr>
          <p:grpSpPr>
            <a:xfrm>
              <a:off x="689593" y="3949139"/>
              <a:ext cx="7078256" cy="2128975"/>
              <a:chOff x="689593" y="3949139"/>
              <a:chExt cx="7078256" cy="2128975"/>
            </a:xfrm>
          </p:grpSpPr>
          <p:sp>
            <p:nvSpPr>
              <p:cNvPr id="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犯罪客体的认定方法</a:t>
                </a:r>
                <a:endParaRPr/>
              </a:p>
            </p:txBody>
          </p:sp>
          <p:sp>
            <p:nvSpPr>
              <p:cNvPr id="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犯罪客体的认定方法是指通过一定的程序和手段来确定犯罪行为侵犯的犯罪客体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犯罪客体的认定方法包括</a:t>
                </a:r>
                <a:r>
                  <a:rPr lang="zh-CN" sz="1400" b="1">
                    <a:solidFill>
                      <a:schemeClr val="tx1">
                        <a:alpha val="100000"/>
                      </a:schemeClr>
                    </a:solidFill>
                    <a:latin typeface="Microsoft Yahei"/>
                    <a:ea typeface="Microsoft Yahei"/>
                  </a:rPr>
                  <a:t>事实认定</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法律认定</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价值判断</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犯罪客体的认定方法在不同犯罪类型、不同犯罪主体之间存在差异</a:t>
                </a:r>
                <a:endParaRPr/>
              </a:p>
            </p:txBody>
          </p:sp>
          <p:sp>
            <p:nvSpPr>
              <p:cNvPr id="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犯罪客体的认定标准与方法</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https://d.book118.com/805323032102011113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法学相关3——犯罪客体</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2024-09-19T22:47:52.848</cp:lastPrinted>
  <dcterms:created xsi:type="dcterms:W3CDTF">2024-09-19T14:47:52Z</dcterms:created>
  <dcterms:modified xsi:type="dcterms:W3CDTF">2024-09-19T14:47:54Z</dcterms:modified>
</cp:coreProperties>
</file>