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ACCDB-4B60-4AD9-ADF4-47B96FE3A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84352-D755-45FE-945E-97BC335AB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D6732-49D8-4660-8A61-FE4C19B98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3FB78E-D109-4860-AC3D-25555D9A4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36782D-C803-4832-A0D0-4CEAD1F84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624BAF-19B3-4218-9290-9439EFA63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9AC981-DBD7-428F-B0AD-A05D0DD6C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F4E572-99D9-4059-A4B0-13C7E5D21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2CB929-E407-4C3E-AEC9-ECB4169A8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5D44F-D531-4813-9370-3D1A25CEC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55B63-BD9C-44F6-BCDE-050D86444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章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946231" y="0"/>
            <a:ext cx="157994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defTabSz="342900"/>
            <a:endParaRPr lang="zh-CN" altLang="en-US" sz="1350">
              <a:solidFill>
                <a:prstClr val="white"/>
              </a:solidFill>
              <a:latin typeface="FZHei-B01S" panose="02010601030101010101" pitchFamily="2" charset="-122"/>
              <a:ea typeface="FZHei-B01S" panose="02010601030101010101" pitchFamily="2" charset="-122"/>
              <a:sym typeface="FZHei-B01S" panose="02010601030101010101" pitchFamily="2" charset="-122"/>
            </a:endParaRPr>
          </a:p>
        </p:txBody>
      </p:sp>
      <p:sp>
        <p:nvSpPr>
          <p:cNvPr id="3" name="ïṡliďé"/>
          <p:cNvSpPr/>
          <p:nvPr userDrawn="1"/>
        </p:nvSpPr>
        <p:spPr>
          <a:xfrm>
            <a:off x="1400175" y="1392151"/>
            <a:ext cx="2336165" cy="451358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defTabSz="914400"/>
            <a:endParaRPr lang="zh-CN" altLang="en-US" sz="2000" b="1">
              <a:solidFill>
                <a:schemeClr val="bg1"/>
              </a:solidFill>
              <a:latin typeface="华文细黑" panose="02010600040101010101" charset="-122"/>
              <a:ea typeface="字魂70号-灵悦黑体" panose="00000500000000000000" charset="-122"/>
              <a:sym typeface="华文细黑" panose="02010600040101010101" charset="-122"/>
            </a:endParaRPr>
          </a:p>
        </p:txBody>
      </p:sp>
      <p:sp>
        <p:nvSpPr>
          <p:cNvPr id="4" name="îšḷïḋê"/>
          <p:cNvSpPr/>
          <p:nvPr userDrawn="1"/>
        </p:nvSpPr>
        <p:spPr>
          <a:xfrm>
            <a:off x="1889654" y="1785179"/>
            <a:ext cx="2469621" cy="3727524"/>
          </a:xfrm>
          <a:prstGeom prst="rect">
            <a:avLst/>
          </a:prstGeom>
          <a:blipFill rotWithShape="1">
            <a:blip r:embed="rId1"/>
            <a:stretch>
              <a:fillRect l="-313" r="-310"/>
            </a:stretch>
          </a:blipFill>
          <a:ln w="762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华文细黑" panose="02010600040101010101" charset="-122"/>
              <a:ea typeface="字魂70号-灵悦黑体" panose="00000500000000000000" charset="-122"/>
              <a:sym typeface="华文细黑" panose="02010600040101010101" charset="-122"/>
            </a:endParaRPr>
          </a:p>
        </p:txBody>
      </p:sp>
    </p:spTree>
  </p:cSld>
  <p:clrMapOvr>
    <a:masterClrMapping/>
  </p:clrMapOvr>
  <p:transition spd="slow"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 descr="C:\Users\16106\Desktop\2022.3.3 说课PPT文案\说课PPT文案素材\2222.png2222"/>
          <p:cNvPicPr>
            <a:picLocks noChangeAspect="1"/>
          </p:cNvPicPr>
          <p:nvPr userDrawn="1"/>
        </p:nvPicPr>
        <p:blipFill>
          <a:blip r:embed="rId1"/>
          <a:srcRect l="5422" t="9866" r="5740" b="8912"/>
          <a:stretch>
            <a:fillRect/>
          </a:stretch>
        </p:blipFill>
        <p:spPr>
          <a:xfrm>
            <a:off x="-27257" y="0"/>
            <a:ext cx="12246468" cy="6858000"/>
          </a:xfrm>
          <a:prstGeom prst="rect">
            <a:avLst/>
          </a:prstGeom>
        </p:spPr>
      </p:pic>
      <p:pic>
        <p:nvPicPr>
          <p:cNvPr id="20" name="图片 19" descr="51miz-E1245849-B4F953A8"/>
          <p:cNvPicPr>
            <a:picLocks noChangeAspect="1"/>
          </p:cNvPicPr>
          <p:nvPr userDrawn="1"/>
        </p:nvPicPr>
        <p:blipFill>
          <a:blip r:embed="rId2"/>
          <a:srcRect l="13018" r="11036" b="15438"/>
          <a:stretch>
            <a:fillRect/>
          </a:stretch>
        </p:blipFill>
        <p:spPr>
          <a:xfrm>
            <a:off x="654015" y="1301115"/>
            <a:ext cx="4256405" cy="3554730"/>
          </a:xfrm>
          <a:prstGeom prst="rect">
            <a:avLst/>
          </a:prstGeom>
        </p:spPr>
      </p:pic>
      <p:pic>
        <p:nvPicPr>
          <p:cNvPr id="26" name="图片 25" descr="/Users/ohuohuo/Downloads/337f212ee8ddea9ee45be40605a43b4b.png337f212ee8ddea9ee45be40605a43b4b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453586" y="4214818"/>
            <a:ext cx="3023870" cy="3023870"/>
          </a:xfrm>
          <a:prstGeom prst="rect">
            <a:avLst/>
          </a:prstGeom>
        </p:spPr>
      </p:pic>
      <p:sp>
        <p:nvSpPr>
          <p:cNvPr id="27" name="文本框 11"/>
          <p:cNvSpPr txBox="1"/>
          <p:nvPr userDrawn="1"/>
        </p:nvSpPr>
        <p:spPr>
          <a:xfrm>
            <a:off x="1381092" y="2857496"/>
            <a:ext cx="2858135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6000" b="1">
                <a:solidFill>
                  <a:schemeClr val="tx1">
                    <a:lumMod val="75000"/>
                    <a:lumOff val="25000"/>
                  </a:schemeClr>
                </a:solidFill>
                <a:latin typeface="Microsoft YaHei Bold" panose="020b0502040204020203" charset="-122"/>
                <a:ea typeface="Microsoft YaHei Bold" panose="020b0502040204020203" charset="-122"/>
              </a:rPr>
              <a:t>目  录</a:t>
            </a:r>
            <a:endParaRPr lang="zh-CN" altLang="en-US" sz="6000" b="1">
              <a:solidFill>
                <a:schemeClr val="tx1">
                  <a:lumMod val="75000"/>
                  <a:lumOff val="25000"/>
                </a:schemeClr>
              </a:solidFill>
              <a:latin typeface="Microsoft YaHei Bold" panose="020b0502040204020203" charset="-122"/>
              <a:ea typeface="Microsoft YaHei Bold" panose="020b0502040204020203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学习目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9" name="椭圆 8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0" name="矩形 9"/>
          <p:cNvSpPr/>
          <p:nvPr userDrawn="1"/>
        </p:nvSpPr>
        <p:spPr>
          <a:xfrm>
            <a:off x="1095339" y="142852"/>
            <a:ext cx="162095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学习目标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单元概述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9" name="椭圆 8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0" name="矩形 9"/>
          <p:cNvSpPr/>
          <p:nvPr userDrawn="1"/>
        </p:nvSpPr>
        <p:spPr>
          <a:xfrm>
            <a:off x="1095339" y="142852"/>
            <a:ext cx="162095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单元概述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素养目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9" name="椭圆 8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0" name="矩形 9"/>
          <p:cNvSpPr/>
          <p:nvPr userDrawn="1"/>
        </p:nvSpPr>
        <p:spPr>
          <a:xfrm>
            <a:off x="1095339" y="142852"/>
            <a:ext cx="162095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素养目标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教学指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9" name="椭圆 8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0" name="矩形 9"/>
          <p:cNvSpPr/>
          <p:nvPr userDrawn="1"/>
        </p:nvSpPr>
        <p:spPr>
          <a:xfrm>
            <a:off x="1095341" y="142852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知识超市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预习导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7" name="矩形 6"/>
          <p:cNvSpPr/>
          <p:nvPr userDrawn="1"/>
        </p:nvSpPr>
        <p:spPr>
          <a:xfrm>
            <a:off x="5024430" y="142852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预习导学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5" name="直接连接符 14"/>
          <p:cNvCxnSpPr/>
          <p:nvPr userDrawn="1"/>
        </p:nvCxnSpPr>
        <p:spPr>
          <a:xfrm>
            <a:off x="2595538" y="285728"/>
            <a:ext cx="2286016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 userDrawn="1"/>
        </p:nvCxnSpPr>
        <p:spPr>
          <a:xfrm>
            <a:off x="1381092" y="428604"/>
            <a:ext cx="3500462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 userDrawn="1"/>
        </p:nvCxnSpPr>
        <p:spPr>
          <a:xfrm>
            <a:off x="2666976" y="571480"/>
            <a:ext cx="2214578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 userDrawn="1"/>
        </p:nvCxnSpPr>
        <p:spPr>
          <a:xfrm flipH="1">
            <a:off x="6667503" y="284140"/>
            <a:ext cx="2559717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连接符 18"/>
          <p:cNvCxnSpPr/>
          <p:nvPr userDrawn="1"/>
        </p:nvCxnSpPr>
        <p:spPr>
          <a:xfrm flipH="1">
            <a:off x="6667503" y="427016"/>
            <a:ext cx="3919567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 userDrawn="1"/>
        </p:nvCxnSpPr>
        <p:spPr>
          <a:xfrm flipH="1">
            <a:off x="6667503" y="569892"/>
            <a:ext cx="2479726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合作探究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grpSp>
        <p:nvGrpSpPr>
          <p:cNvPr id="9" name="组合 8"/>
          <p:cNvGrpSpPr/>
          <p:nvPr userDrawn="1"/>
        </p:nvGrpSpPr>
        <p:grpSpPr>
          <a:xfrm>
            <a:off x="1381092" y="142852"/>
            <a:ext cx="9205978" cy="523220"/>
            <a:chOff x="1381092" y="142852"/>
            <a:chExt cx="9205978" cy="523220"/>
          </a:xfrm>
        </p:grpSpPr>
        <p:sp>
          <p:nvSpPr>
            <p:cNvPr id="10" name="矩形 9"/>
            <p:cNvSpPr/>
            <p:nvPr userDrawn="1"/>
          </p:nvSpPr>
          <p:spPr>
            <a:xfrm>
              <a:off x="5024430" y="142852"/>
              <a:ext cx="1620957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rgbClr val="EB9415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合作探究</a:t>
              </a:r>
              <a:endPara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grpSp>
          <p:nvGrpSpPr>
            <p:cNvPr id="11" name="组合 19"/>
            <p:cNvGrpSpPr/>
            <p:nvPr userDrawn="1"/>
          </p:nvGrpSpPr>
          <p:grpSpPr>
            <a:xfrm>
              <a:off x="1381092" y="285728"/>
              <a:ext cx="3500462" cy="287340"/>
              <a:chOff x="1381092" y="285728"/>
              <a:chExt cx="3500462" cy="287340"/>
            </a:xfrm>
          </p:grpSpPr>
          <p:cxnSp>
            <p:nvCxnSpPr>
              <p:cNvPr id="16" name="直接连接符 15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" name="组合 20"/>
            <p:cNvGrpSpPr/>
            <p:nvPr userDrawn="1"/>
          </p:nvGrpSpPr>
          <p:grpSpPr>
            <a:xfrm flipH="1">
              <a:off x="6667503" y="284140"/>
              <a:ext cx="3919567" cy="287340"/>
              <a:chOff x="1381092" y="285728"/>
              <a:chExt cx="3500462" cy="287340"/>
            </a:xfrm>
          </p:grpSpPr>
          <p:cxnSp>
            <p:nvCxnSpPr>
              <p:cNvPr id="13" name="直接连接符 12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直接连接符 13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分层作业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grpSp>
        <p:nvGrpSpPr>
          <p:cNvPr id="2" name="组合 8"/>
          <p:cNvGrpSpPr/>
          <p:nvPr userDrawn="1"/>
        </p:nvGrpSpPr>
        <p:grpSpPr>
          <a:xfrm>
            <a:off x="1381092" y="142852"/>
            <a:ext cx="9205978" cy="523220"/>
            <a:chOff x="1381092" y="142852"/>
            <a:chExt cx="9205978" cy="523220"/>
          </a:xfrm>
        </p:grpSpPr>
        <p:sp>
          <p:nvSpPr>
            <p:cNvPr id="10" name="矩形 9"/>
            <p:cNvSpPr/>
            <p:nvPr userDrawn="1"/>
          </p:nvSpPr>
          <p:spPr>
            <a:xfrm>
              <a:off x="5024430" y="142852"/>
              <a:ext cx="1620957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rgbClr val="EB9415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分层作业</a:t>
              </a:r>
              <a:endPara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grpSp>
          <p:nvGrpSpPr>
            <p:cNvPr id="3" name="组合 19"/>
            <p:cNvGrpSpPr/>
            <p:nvPr userDrawn="1"/>
          </p:nvGrpSpPr>
          <p:grpSpPr>
            <a:xfrm>
              <a:off x="1381092" y="285728"/>
              <a:ext cx="3500462" cy="287340"/>
              <a:chOff x="1381092" y="285728"/>
              <a:chExt cx="3500462" cy="287340"/>
            </a:xfrm>
          </p:grpSpPr>
          <p:cxnSp>
            <p:nvCxnSpPr>
              <p:cNvPr id="16" name="直接连接符 15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" name="组合 20"/>
            <p:cNvGrpSpPr/>
            <p:nvPr userDrawn="1"/>
          </p:nvGrpSpPr>
          <p:grpSpPr>
            <a:xfrm flipH="1">
              <a:off x="6667503" y="284140"/>
              <a:ext cx="3919567" cy="287340"/>
              <a:chOff x="1381092" y="285728"/>
              <a:chExt cx="3500462" cy="287340"/>
            </a:xfrm>
          </p:grpSpPr>
          <p:cxnSp>
            <p:nvCxnSpPr>
              <p:cNvPr id="13" name="直接连接符 12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直接连接符 13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无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1"/>
          <p:cNvSpPr>
            <a:spLocks noGrp="1"/>
          </p:cNvSpPr>
          <p:nvPr>
            <p:ph type="title"/>
          </p:nvPr>
        </p:nvSpPr>
        <p:spPr>
          <a:xfrm>
            <a:off x="380960" y="571480"/>
            <a:ext cx="11287204" cy="5786478"/>
          </a:xfrm>
          <a:prstGeom prst="rect">
            <a:avLst/>
          </a:prstGeom>
        </p:spPr>
        <p:txBody>
          <a:bodyPr/>
          <a:lstStyle>
            <a:lvl1pPr indent="0">
              <a:lnSpc>
                <a:spcPct val="150000"/>
              </a:lnSpc>
              <a:defRPr sz="3200"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file:///D:\qq&#25991;&#20214;\712321467\Image\C2C\Image2\%7b75232B38-A165-1FB7-499C-2E1C792CACB5%7d.png" TargetMode="External" /><Relationship Id="rId12" Type="http://schemas.openxmlformats.org/officeDocument/2006/relationships/image" Target="../media/image5.pn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008080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占位符 2"/>
          <p:cNvSpPr txBox="1"/>
          <p:nvPr userDrawn="1"/>
        </p:nvSpPr>
        <p:spPr>
          <a:xfrm>
            <a:off x="666712" y="500042"/>
            <a:ext cx="10930014" cy="6000792"/>
          </a:xfrm>
          <a:prstGeom prst="round2SameRect">
            <a:avLst>
              <a:gd name="adj1" fmla="val 5210"/>
              <a:gd name="adj2" fmla="val 5690"/>
            </a:avLst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none"/>
        </p:style>
        <p:txBody>
          <a:bodyPr/>
          <a:lstStyle>
            <a:defPPr>
              <a:defRPr lang="zh-CN"/>
            </a:defPPr>
            <a:lvl1pPr marL="0" indent="720090" algn="l" rtl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800" b="1" kern="1200" baseline="0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720090" algn="l" defTabSz="91440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单击此处编辑母版文本样式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pic>
        <p:nvPicPr>
          <p:cNvPr id="13" name="图片 1073743875" descr="学科网 zxxk.com" title=""/>
          <p:cNvPicPr>
            <a:picLocks noChangeAspect="1"/>
          </p:cNvPicPr>
          <p:nvPr/>
        </p:nvPicPr>
        <p:blipFill>
          <a:blip r:embed="rId12" r:link="rId11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34333010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6A9ED8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标题 2" title=""/>
          <p:cNvSpPr txBox="1"/>
          <p:nvPr/>
        </p:nvSpPr>
        <p:spPr>
          <a:xfrm>
            <a:off x="4881554" y="2660865"/>
            <a:ext cx="6429420" cy="771779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i="0" u="none" strike="noStrike" kern="1200" cap="none" spc="0" normalizeH="0" baseline="0" noProof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Topic </a:t>
            </a:r>
            <a:r>
              <a:rPr kumimoji="0" lang="en-US" altLang="zh-CN" sz="4400" i="0" u="none" strike="noStrike" kern="1200" cap="none" spc="0" normalizeH="0" baseline="0" noProof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3</a:t>
            </a:r>
            <a:endParaRPr kumimoji="0" lang="zh-CN" altLang="en-US" sz="320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标题 2" title=""/>
          <p:cNvSpPr txBox="1"/>
          <p:nvPr/>
        </p:nvSpPr>
        <p:spPr>
          <a:xfrm>
            <a:off x="4881554" y="3737341"/>
            <a:ext cx="6429420" cy="771779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algn="ctr" fontAlgn="auto">
              <a:lnSpc>
                <a:spcPct val="150000"/>
              </a:lnSpc>
              <a:spcAft>
                <a:spcPct val="0"/>
              </a:spcAft>
              <a:defRPr/>
            </a:pPr>
            <a:r>
              <a:rPr kumimoji="0" lang="zh-CN" altLang="en-US" sz="32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Section A</a:t>
            </a:r>
            <a:endParaRPr kumimoji="0" lang="zh-CN" altLang="en-US" sz="320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entr" presetSubtype="0" dur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graphicFrame>
        <p:nvGraphicFramePr>
          <p:cNvPr id="18758" name="yt_table_18758" title=""/>
          <p:cNvGraphicFramePr>
            <a:graphicFrameLocks noGrp="1"/>
          </p:cNvGraphicFramePr>
          <p:nvPr/>
        </p:nvGraphicFramePr>
        <p:xfrm>
          <a:off x="407368" y="1268760"/>
          <a:ext cx="11327999" cy="4384548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063600"/>
                <a:gridCol w="9264399"/>
              </a:tblGrid>
              <a:tr h="467999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0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语言能力</a:t>
                      </a:r>
                      <a:endParaRPr lang="zh-CN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0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zh-CN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0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能够用英语描述世界著名建筑物和历史人物</a:t>
                      </a:r>
                      <a:endParaRPr lang="zh-CN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0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0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文化品格</a:t>
                      </a:r>
                      <a:endParaRPr lang="zh-CN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0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zh-CN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0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通过对外国著名建筑和名人的学习</a:t>
                      </a:r>
                      <a:r>
                        <a:rPr lang="zh-CN" altLang="zh-CN" sz="32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，</a:t>
                      </a:r>
                      <a:r>
                        <a:rPr lang="zh-CN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0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了解中外文化的差异</a:t>
                      </a:r>
                      <a:endParaRPr lang="zh-CN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0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0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思维品质</a:t>
                      </a:r>
                      <a:endParaRPr lang="zh-CN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0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zh-CN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0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世界著名人物身上有许多值得我们学习的品格</a:t>
                      </a:r>
                      <a:r>
                        <a:rPr lang="zh-CN" altLang="zh-CN" sz="32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，</a:t>
                      </a:r>
                      <a:r>
                        <a:rPr lang="zh-CN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0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要以他们为榜样努力奋斗</a:t>
                      </a:r>
                      <a:endParaRPr lang="zh-CN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0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0"/>
                          <a:ea typeface="黑体" panose="02010609060101010101" pitchFamily="49" charset="-122"/>
                          <a:cs typeface="黑体" panose="02010609060101010101" pitchFamily="49" charset="-122"/>
                        </a:rPr>
                        <a:t>学习能力</a:t>
                      </a:r>
                      <a:endParaRPr lang="zh-CN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0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zh-CN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0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能熟知并列连词和主谓一致的用法</a:t>
                      </a:r>
                      <a:endParaRPr lang="zh-CN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0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763" name="yt_shape_18763" title=""/>
          <p:cNvSpPr txBox="1"/>
          <p:nvPr/>
        </p:nvSpPr>
        <p:spPr>
          <a:xfrm>
            <a:off x="479282" y="1100966"/>
            <a:ext cx="11327999" cy="6451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学习并区分并列连词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either...or...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not only...but also...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的用法。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764" name="yt_shape_18764" title=""/>
          <p:cNvSpPr txBox="1"/>
          <p:nvPr/>
        </p:nvSpPr>
        <p:spPr>
          <a:xfrm>
            <a:off x="479281" y="1796931"/>
            <a:ext cx="8547212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2.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通过练习扩充关于世界著名景点的专有词汇。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765" name="yt_shape_18765" title=""/>
          <p:cNvSpPr txBox="1"/>
          <p:nvPr/>
        </p:nvSpPr>
        <p:spPr>
          <a:xfrm>
            <a:off x="479376" y="2492896"/>
            <a:ext cx="11327999" cy="1383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3.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通过谈论自己最想去的世界名胜古迹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了解外国重要的建筑标志物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提高对中外文化差异的认识及建筑标志物的鉴别能力。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pic>
        <p:nvPicPr>
          <p:cNvPr id="18769" name="yt_image_18769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07368" y="836712"/>
            <a:ext cx="1746900" cy="45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770" name="yt_shape_18770" title=""/>
          <p:cNvSpPr txBox="1"/>
          <p:nvPr/>
        </p:nvSpPr>
        <p:spPr>
          <a:xfrm>
            <a:off x="407368" y="1343800"/>
            <a:ext cx="4943661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教师用以下问题导入新课。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771" name="yt_shape_18771" title=""/>
          <p:cNvSpPr txBox="1"/>
          <p:nvPr/>
        </p:nvSpPr>
        <p:spPr>
          <a:xfrm>
            <a:off x="407368" y="2039765"/>
            <a:ext cx="9658670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1.What places of interest have you heard in England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772" name="yt_shape_18772" title=""/>
          <p:cNvSpPr txBox="1"/>
          <p:nvPr/>
        </p:nvSpPr>
        <p:spPr>
          <a:xfrm>
            <a:off x="407368" y="2735730"/>
            <a:ext cx="5341783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2.Where is the Opera House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8" name="yt_shape_18773" title=""/>
          <p:cNvSpPr txBox="1"/>
          <p:nvPr/>
        </p:nvSpPr>
        <p:spPr>
          <a:xfrm>
            <a:off x="407367" y="3422707"/>
            <a:ext cx="6929782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3.Who designed the Statue of Liberty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9" name="yt_shape_18774" title=""/>
          <p:cNvSpPr txBox="1"/>
          <p:nvPr/>
        </p:nvSpPr>
        <p:spPr>
          <a:xfrm>
            <a:off x="407367" y="4118672"/>
            <a:ext cx="192039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10"/>
                <a:ea typeface="Times New Roman" panose="02020603050405020304" pitchFamily="10"/>
                <a:cs typeface="Times New Roman" panose="02020603050405020304" pitchFamily="10"/>
              </a:rPr>
              <a:t>·</a:t>
            </a:r>
            <a:r>
              <a:rPr lang="zh-CN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10"/>
                <a:ea typeface="黑体" panose="02010609060101010101" pitchFamily="49" charset="-122"/>
                <a:cs typeface="黑体" panose="02010609060101010101" pitchFamily="49" charset="-122"/>
              </a:rPr>
              <a:t>导学建议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10"/>
                <a:ea typeface="Times New Roman" panose="02020603050405020304" pitchFamily="10"/>
                <a:cs typeface="Times New Roman" panose="02020603050405020304" pitchFamily="10"/>
              </a:rPr>
              <a:t>·</a:t>
            </a:r>
            <a:endParaRPr lang="en-US" altLang="zh-CN" sz="3200" b="1" i="0" u="none">
              <a:solidFill>
                <a:srgbClr val="00B0F0"/>
              </a:solidFill>
              <a:effectLst/>
              <a:latin typeface="Times New Roman" panose="02020603050405020304" pitchFamily="10"/>
              <a:ea typeface="Times New Roman" panose="02020603050405020304" pitchFamily="10"/>
              <a:cs typeface="Times New Roman" panose="02020603050405020304" pitchFamily="10"/>
            </a:endParaRPr>
          </a:p>
        </p:txBody>
      </p:sp>
      <p:sp>
        <p:nvSpPr>
          <p:cNvPr id="10" name="yt_shape_18775" title=""/>
          <p:cNvSpPr txBox="1"/>
          <p:nvPr/>
        </p:nvSpPr>
        <p:spPr>
          <a:xfrm>
            <a:off x="407368" y="4814637"/>
            <a:ext cx="11327999" cy="1383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课前教师可以播放教材中提到建筑标志物的介绍片段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用英文简短介绍一下该建筑标志物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来激发学生学习英语的兴趣。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776" name="yt_shape_18776" title=""/>
          <p:cNvSpPr txBox="1"/>
          <p:nvPr/>
        </p:nvSpPr>
        <p:spPr>
          <a:xfrm>
            <a:off x="432000" y="1080000"/>
            <a:ext cx="2471831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黑体" panose="02010609060101010101" pitchFamily="49" charset="-122"/>
                <a:cs typeface="黑体" panose="02010609060101010101" pitchFamily="49" charset="-122"/>
              </a:rPr>
              <a:t>一、生词速查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18777" name="yt_shape_18777" title=""/>
          <p:cNvSpPr txBox="1"/>
          <p:nvPr/>
        </p:nvSpPr>
        <p:spPr>
          <a:xfrm>
            <a:off x="432095" y="1775965"/>
            <a:ext cx="11327999" cy="1383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1.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hang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v.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悬挂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吊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Times New Roman" panose="02020603050405020304" pitchFamily="10"/>
                <a:cs typeface="Times New Roman" panose="02020603050405020304" pitchFamily="10"/>
              </a:rPr>
              <a:t>→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hanger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n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衣架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挂钩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Times New Roman" panose="02020603050405020304" pitchFamily="10"/>
                <a:cs typeface="Times New Roman" panose="02020603050405020304" pitchFamily="10"/>
              </a:rPr>
              <a:t>→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hanging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adj.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悬挂着的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；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n.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绞刑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778" name="yt_shape_18778" title=""/>
          <p:cNvSpPr txBox="1"/>
          <p:nvPr/>
        </p:nvSpPr>
        <p:spPr>
          <a:xfrm>
            <a:off x="432001" y="3210593"/>
            <a:ext cx="11327999" cy="1383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2.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Australian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n.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澳大利亚人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Times New Roman" panose="02020603050405020304" pitchFamily="10"/>
                <a:cs typeface="Times New Roman" panose="02020603050405020304" pitchFamily="10"/>
              </a:rPr>
              <a:t>→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Australia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n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澳洲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澳大利亚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779" name="yt_shape_18779" title=""/>
          <p:cNvSpPr txBox="1"/>
          <p:nvPr/>
        </p:nvSpPr>
        <p:spPr>
          <a:xfrm>
            <a:off x="432096" y="4645221"/>
            <a:ext cx="11327999" cy="1383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3.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leader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n.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领导者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领袖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Times New Roman" panose="02020603050405020304" pitchFamily="10"/>
                <a:cs typeface="Times New Roman" panose="02020603050405020304" pitchFamily="10"/>
              </a:rPr>
              <a:t>→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lead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v.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领导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致使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引导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指挥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Times New Roman" panose="02020603050405020304" pitchFamily="10"/>
                <a:cs typeface="Times New Roman" panose="02020603050405020304" pitchFamily="10"/>
              </a:rPr>
              <a:t>→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leading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adj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领导的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；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主要的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 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1119134" y="1661704"/>
            <a:ext cx="1069467" cy="82513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hang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0270309" y="1661704"/>
            <a:ext cx="1578674" cy="82513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hanging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054778" y="3163787"/>
            <a:ext cx="2031111" cy="82513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Australian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6698339" y="3163787"/>
            <a:ext cx="1805686" cy="82513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Australia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1059318" y="4598415"/>
            <a:ext cx="1266571" cy="82513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leader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6370140" y="4598415"/>
            <a:ext cx="904557" cy="82513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lead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1972448" y="5262481"/>
            <a:ext cx="1443736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leading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  <p:bldP spid="7" grpId="0" build="allAtOnce"/>
      <p:bldP spid="8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780" name="yt_shape_18780" title=""/>
          <p:cNvSpPr txBox="1"/>
          <p:nvPr/>
        </p:nvSpPr>
        <p:spPr>
          <a:xfrm>
            <a:off x="432095" y="1080000"/>
            <a:ext cx="11327999" cy="1383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4.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president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n.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总统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国家主席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Times New Roman" panose="02020603050405020304" pitchFamily="10"/>
                <a:cs typeface="Times New Roman" panose="02020603050405020304" pitchFamily="10"/>
              </a:rPr>
              <a:t>→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presidential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adj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总统的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；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首长的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；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统辖的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781" name="yt_shape_18781" title=""/>
          <p:cNvSpPr txBox="1"/>
          <p:nvPr/>
        </p:nvSpPr>
        <p:spPr>
          <a:xfrm>
            <a:off x="432000" y="2514628"/>
            <a:ext cx="6380721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5.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below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adv.&amp;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prep.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在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……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下面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782" name="yt_shape_18782" title=""/>
          <p:cNvSpPr txBox="1"/>
          <p:nvPr/>
        </p:nvSpPr>
        <p:spPr>
          <a:xfrm>
            <a:off x="432000" y="3210593"/>
            <a:ext cx="5998437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6.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private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adj.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私人的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；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私有的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1063889" y="965739"/>
            <a:ext cx="1802829" cy="82513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president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7551937" y="965739"/>
            <a:ext cx="2231390" cy="82513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presidential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054777" y="2467822"/>
            <a:ext cx="1196086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below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054777" y="3096332"/>
            <a:ext cx="1421511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private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783" name="yt_shape_18783" title=""/>
          <p:cNvSpPr txBox="1"/>
          <p:nvPr/>
        </p:nvSpPr>
        <p:spPr>
          <a:xfrm>
            <a:off x="432000" y="1080000"/>
            <a:ext cx="2471831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黑体" panose="02010609060101010101" pitchFamily="49" charset="-122"/>
                <a:cs typeface="黑体" panose="02010609060101010101" pitchFamily="49" charset="-122"/>
              </a:rPr>
              <a:t>二、短语速记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18784" name="yt_shape_18784" title=""/>
          <p:cNvSpPr txBox="1"/>
          <p:nvPr/>
        </p:nvSpPr>
        <p:spPr>
          <a:xfrm>
            <a:off x="432000" y="1775965"/>
            <a:ext cx="4352153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很久之前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long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ago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sng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785" name="yt_shape_18785" title=""/>
          <p:cNvSpPr txBox="1"/>
          <p:nvPr/>
        </p:nvSpPr>
        <p:spPr>
          <a:xfrm>
            <a:off x="432000" y="2471930"/>
            <a:ext cx="5762731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2.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或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……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或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……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either...or...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sng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786" name="yt_shape_18786" title=""/>
          <p:cNvSpPr txBox="1"/>
          <p:nvPr/>
        </p:nvSpPr>
        <p:spPr>
          <a:xfrm>
            <a:off x="432000" y="3167895"/>
            <a:ext cx="6062557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3.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……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的象征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a/the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symbol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of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sng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787" name="yt_shape_18787" title=""/>
          <p:cNvSpPr txBox="1"/>
          <p:nvPr/>
        </p:nvSpPr>
        <p:spPr>
          <a:xfrm>
            <a:off x="432000" y="3863860"/>
            <a:ext cx="4473982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4.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同时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same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time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sng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788" name="yt_shape_18788" title=""/>
          <p:cNvSpPr txBox="1"/>
          <p:nvPr/>
        </p:nvSpPr>
        <p:spPr>
          <a:xfrm>
            <a:off x="432000" y="4559825"/>
            <a:ext cx="4579780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5.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看起来像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look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like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sng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789" name="yt_shape_18789" title=""/>
          <p:cNvSpPr txBox="1"/>
          <p:nvPr/>
        </p:nvSpPr>
        <p:spPr>
          <a:xfrm>
            <a:off x="432000" y="5255790"/>
            <a:ext cx="5726504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6.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从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……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到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……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from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...to...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sng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790" name="yt_shape_18790" title=""/>
          <p:cNvSpPr txBox="1"/>
          <p:nvPr/>
        </p:nvSpPr>
        <p:spPr>
          <a:xfrm>
            <a:off x="432000" y="5951755"/>
            <a:ext cx="411567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7.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没错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that’s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right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sng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2686727" y="1661704"/>
            <a:ext cx="1635823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long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ago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3604302" y="2425124"/>
            <a:ext cx="2115184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either...or...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3196314" y="3053634"/>
            <a:ext cx="2820099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a/the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symbol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of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870752" y="3817054"/>
            <a:ext cx="2572449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the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same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time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2788327" y="4513019"/>
            <a:ext cx="1759648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look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like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3604302" y="5208984"/>
            <a:ext cx="2079308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from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...to...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1972352" y="5837494"/>
            <a:ext cx="2116011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that’s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right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  <p:bldP spid="7" grpId="0" build="allAtOnce"/>
      <p:bldP spid="8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791" name="yt_shape_18791" title=""/>
          <p:cNvSpPr txBox="1"/>
          <p:nvPr/>
        </p:nvSpPr>
        <p:spPr>
          <a:xfrm>
            <a:off x="432000" y="1080000"/>
            <a:ext cx="8130239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8.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不仅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……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而且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……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not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only...but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also...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 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792" name="yt_shape_18792" title=""/>
          <p:cNvSpPr txBox="1"/>
          <p:nvPr/>
        </p:nvSpPr>
        <p:spPr>
          <a:xfrm>
            <a:off x="432000" y="1775965"/>
            <a:ext cx="374621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9.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以便于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so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that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sng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793" name="yt_shape_18793" title=""/>
          <p:cNvSpPr txBox="1"/>
          <p:nvPr/>
        </p:nvSpPr>
        <p:spPr>
          <a:xfrm>
            <a:off x="432000" y="2471930"/>
            <a:ext cx="440825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10.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有一天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some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day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sng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4420277" y="965739"/>
            <a:ext cx="3542220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not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only...but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also...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2380339" y="1729159"/>
            <a:ext cx="1342137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so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that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2583539" y="2357669"/>
            <a:ext cx="1794573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some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day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794" name="yt_shape_18794" title=""/>
          <p:cNvSpPr txBox="1"/>
          <p:nvPr/>
        </p:nvSpPr>
        <p:spPr>
          <a:xfrm>
            <a:off x="432000" y="1080000"/>
            <a:ext cx="2471831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黑体" panose="02010609060101010101" pitchFamily="49" charset="-122"/>
                <a:cs typeface="黑体" panose="02010609060101010101" pitchFamily="49" charset="-122"/>
              </a:rPr>
              <a:t>三、句子速译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18795" name="yt_shape_18795" title=""/>
          <p:cNvSpPr txBox="1"/>
          <p:nvPr/>
        </p:nvSpPr>
        <p:spPr>
          <a:xfrm>
            <a:off x="432096" y="1775965"/>
            <a:ext cx="11327999" cy="13888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1.It was designed by Gustave Eiffel as a gift from France to the USA.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796" name="yt_shape_18796" title=""/>
          <p:cNvSpPr txBox="1"/>
          <p:nvPr/>
        </p:nvSpPr>
        <p:spPr>
          <a:xfrm>
            <a:off x="432000" y="3215595"/>
            <a:ext cx="11079956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它是由古斯塔夫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Times New Roman" panose="02020603050405020304" pitchFamily="10"/>
                <a:cs typeface="Times New Roman" panose="02020603050405020304" pitchFamily="10"/>
              </a:rPr>
              <a:t>·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埃菲尔设计的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是法国送给美国的礼物。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	</a:t>
            </a:r>
            <a:endParaRPr lang="en-US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yt_shape_18796" title=""/>
          <p:cNvSpPr txBox="1"/>
          <p:nvPr/>
        </p:nvSpPr>
        <p:spPr>
          <a:xfrm>
            <a:off x="432000" y="3215595"/>
            <a:ext cx="11079956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它是由古斯塔夫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Times New Roman" panose="02020603050405020304" pitchFamily="10"/>
                <a:cs typeface="Times New Roman" panose="02020603050405020304" pitchFamily="10"/>
              </a:rPr>
              <a:t>·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埃菲尔设计的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是法国送给美国的礼物。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	</a:t>
            </a:r>
            <a:endParaRPr lang="en-US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797" name="yt_shape_18797" title=""/>
          <p:cNvSpPr txBox="1"/>
          <p:nvPr/>
        </p:nvSpPr>
        <p:spPr>
          <a:xfrm>
            <a:off x="432095" y="1080000"/>
            <a:ext cx="11327999" cy="13888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2.Yes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it was built for the international exhibition of Paris in 1889.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798" name="yt_shape_18798" title=""/>
          <p:cNvSpPr txBox="1"/>
          <p:nvPr/>
        </p:nvSpPr>
        <p:spPr>
          <a:xfrm>
            <a:off x="432000" y="2519630"/>
            <a:ext cx="9233297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是的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它是为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1889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年的巴黎国际展览会而建的。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	</a:t>
            </a:r>
            <a:endParaRPr lang="en-US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799" name="yt_shape_18799" title=""/>
          <p:cNvSpPr txBox="1"/>
          <p:nvPr/>
        </p:nvSpPr>
        <p:spPr>
          <a:xfrm>
            <a:off x="432001" y="3215595"/>
            <a:ext cx="11327999" cy="1383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B0F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◎</a:t>
            </a:r>
            <a:r>
              <a:rPr lang="zh-CN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10"/>
                <a:ea typeface="黑体" panose="02010609060101010101" pitchFamily="49" charset="-122"/>
                <a:cs typeface="黑体" panose="02010609060101010101" pitchFamily="49" charset="-122"/>
              </a:rPr>
              <a:t>学法指导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黑体" panose="02010609060101010101" pitchFamily="49" charset="-122"/>
                <a:ea typeface="宋体" panose="02010600030101010101" pitchFamily="2" charset="-122"/>
                <a:cs typeface="宋体" panose="02010600030101010101" pitchFamily="2" charset="-122"/>
              </a:rPr>
              <a:t>: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通过观察上面的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个句子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你能发现这些句子都用了什么语态吗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请标注出来。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yt_shape_18798" title=""/>
          <p:cNvSpPr txBox="1"/>
          <p:nvPr/>
        </p:nvSpPr>
        <p:spPr>
          <a:xfrm>
            <a:off x="432000" y="2519630"/>
            <a:ext cx="9233297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是的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它是为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1889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年的巴黎国际展览会而建的。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	</a:t>
            </a:r>
            <a:endParaRPr lang="en-US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800" name="yt_shape_18800" title=""/>
          <p:cNvSpPr txBox="1"/>
          <p:nvPr/>
        </p:nvSpPr>
        <p:spPr>
          <a:xfrm>
            <a:off x="432000" y="1080000"/>
            <a:ext cx="2059859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黑体" panose="02010609060101010101" pitchFamily="49" charset="-122"/>
                <a:cs typeface="黑体" panose="02010609060101010101" pitchFamily="49" charset="-122"/>
              </a:rPr>
              <a:t>四、想一想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18801" name="yt_shape_18801" title=""/>
          <p:cNvSpPr txBox="1"/>
          <p:nvPr/>
        </p:nvSpPr>
        <p:spPr>
          <a:xfrm>
            <a:off x="432000" y="1775965"/>
            <a:ext cx="5354030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预习课本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1a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回答下列问题。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802" name="yt_shape_18802" title=""/>
          <p:cNvSpPr txBox="1"/>
          <p:nvPr/>
        </p:nvSpPr>
        <p:spPr>
          <a:xfrm>
            <a:off x="432000" y="2471930"/>
            <a:ext cx="815684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1.What did Kangkang see on Susanna’s wall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803" name="yt_shape_18803" title=""/>
          <p:cNvSpPr txBox="1"/>
          <p:nvPr/>
        </p:nvSpPr>
        <p:spPr>
          <a:xfrm>
            <a:off x="432095" y="3167895"/>
            <a:ext cx="11079956" cy="65017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Kangkang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saw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some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beautiful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pictures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hanging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on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wall. 	</a:t>
            </a:r>
            <a:endParaRPr lang="en-US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804" name="yt_shape_18804" title=""/>
          <p:cNvSpPr txBox="1"/>
          <p:nvPr/>
        </p:nvSpPr>
        <p:spPr>
          <a:xfrm>
            <a:off x="432000" y="3868861"/>
            <a:ext cx="9492983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2.Why did the queen of England have Big Ben built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805" name="yt_shape_18805" title=""/>
          <p:cNvSpPr txBox="1"/>
          <p:nvPr/>
        </p:nvSpPr>
        <p:spPr>
          <a:xfrm>
            <a:off x="432095" y="4564826"/>
            <a:ext cx="11079956" cy="65017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She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had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it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built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so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that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everyone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would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have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same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time. 	</a:t>
            </a:r>
            <a:endParaRPr lang="en-US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yt_shape_18803" title=""/>
          <p:cNvSpPr txBox="1"/>
          <p:nvPr/>
        </p:nvSpPr>
        <p:spPr>
          <a:xfrm>
            <a:off x="432095" y="3086305"/>
            <a:ext cx="11079956" cy="65017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err="1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Kangkang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saw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some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beautiful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pictures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hanging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on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wall. 	</a:t>
            </a:r>
            <a:endParaRPr lang="en-US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yt_shape_18805" title=""/>
          <p:cNvSpPr txBox="1"/>
          <p:nvPr/>
        </p:nvSpPr>
        <p:spPr>
          <a:xfrm>
            <a:off x="432095" y="4483236"/>
            <a:ext cx="11079956" cy="65017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She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had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it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built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so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that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everyone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would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have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same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time. 	</a:t>
            </a:r>
            <a:endParaRPr lang="en-US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808" name="yt_shape_18808" title=""/>
          <p:cNvSpPr txBox="1"/>
          <p:nvPr/>
        </p:nvSpPr>
        <p:spPr>
          <a:xfrm>
            <a:off x="695400" y="2331413"/>
            <a:ext cx="7573163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4.Where does the Statue of Liberty stand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809" name="yt_shape_18809" title=""/>
          <p:cNvSpPr txBox="1"/>
          <p:nvPr/>
        </p:nvSpPr>
        <p:spPr>
          <a:xfrm>
            <a:off x="695400" y="3027378"/>
            <a:ext cx="9233297" cy="65017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Statue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of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Liberty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stands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in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New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York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Harbor. 	</a:t>
            </a:r>
            <a:endParaRPr lang="en-US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yt_shape_18809" title=""/>
          <p:cNvSpPr txBox="1"/>
          <p:nvPr/>
        </p:nvSpPr>
        <p:spPr>
          <a:xfrm>
            <a:off x="695400" y="3027378"/>
            <a:ext cx="9233297" cy="65017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Statue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of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Liberty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stands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in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New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York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Harbor. 	</a:t>
            </a:r>
            <a:endParaRPr lang="en-US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5" name="yt_shape_18806" title=""/>
          <p:cNvSpPr txBox="1"/>
          <p:nvPr/>
        </p:nvSpPr>
        <p:spPr>
          <a:xfrm>
            <a:off x="695400" y="932835"/>
            <a:ext cx="8386911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3.What building looks like a huge sailing boat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6" name="yt_shape_18807" title=""/>
          <p:cNvSpPr txBox="1"/>
          <p:nvPr/>
        </p:nvSpPr>
        <p:spPr>
          <a:xfrm>
            <a:off x="695400" y="1628800"/>
            <a:ext cx="8309967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It’s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Opera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House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in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Sydney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Australia. 	</a:t>
            </a:r>
            <a:endParaRPr lang="en-US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7" name="yt_shape_18807" title=""/>
          <p:cNvSpPr txBox="1"/>
          <p:nvPr/>
        </p:nvSpPr>
        <p:spPr>
          <a:xfrm>
            <a:off x="695400" y="1547210"/>
            <a:ext cx="8309967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It’s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Opera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House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in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Sydney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Australia. 	</a:t>
            </a:r>
            <a:endParaRPr lang="en-US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7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813" name="yt_shape_18813" title=""/>
          <p:cNvSpPr txBox="1"/>
          <p:nvPr/>
        </p:nvSpPr>
        <p:spPr>
          <a:xfrm>
            <a:off x="479376" y="725302"/>
            <a:ext cx="192039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10"/>
                <a:ea typeface="Times New Roman" panose="02020603050405020304" pitchFamily="10"/>
                <a:cs typeface="Times New Roman" panose="02020603050405020304" pitchFamily="10"/>
              </a:rPr>
              <a:t>·</a:t>
            </a:r>
            <a:r>
              <a:rPr lang="zh-CN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10"/>
                <a:ea typeface="黑体" panose="02010609060101010101" pitchFamily="49" charset="-122"/>
                <a:cs typeface="黑体" panose="02010609060101010101" pitchFamily="49" charset="-122"/>
              </a:rPr>
              <a:t>导学建议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10"/>
                <a:ea typeface="Times New Roman" panose="02020603050405020304" pitchFamily="10"/>
                <a:cs typeface="Times New Roman" panose="02020603050405020304" pitchFamily="10"/>
              </a:rPr>
              <a:t>·</a:t>
            </a:r>
            <a:endParaRPr lang="en-US" altLang="zh-CN" sz="3200" b="1" i="0" u="none">
              <a:solidFill>
                <a:srgbClr val="00B0F0"/>
              </a:solidFill>
              <a:effectLst/>
              <a:latin typeface="Times New Roman" panose="02020603050405020304" pitchFamily="10"/>
              <a:ea typeface="Times New Roman" panose="02020603050405020304" pitchFamily="10"/>
              <a:cs typeface="Times New Roman" panose="02020603050405020304" pitchFamily="10"/>
            </a:endParaRPr>
          </a:p>
        </p:txBody>
      </p:sp>
      <p:sp>
        <p:nvSpPr>
          <p:cNvPr id="18814" name="yt_shape_18814" title=""/>
          <p:cNvSpPr txBox="1"/>
          <p:nvPr/>
        </p:nvSpPr>
        <p:spPr>
          <a:xfrm>
            <a:off x="479377" y="1421267"/>
            <a:ext cx="11327999" cy="1383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课前让学生预习课本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1a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并完成课本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1b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的信息连线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课前检查答案并让学生复述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1a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816" name="yt_shape_18816" title=""/>
          <p:cNvSpPr txBox="1"/>
          <p:nvPr/>
        </p:nvSpPr>
        <p:spPr>
          <a:xfrm>
            <a:off x="479376" y="2906683"/>
            <a:ext cx="10673499" cy="615681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42000"/>
              </a:lnSpc>
            </a:pPr>
            <a:r>
              <a:rPr lang="en-US" altLang="zh-CN" sz="1900" b="0" i="0" u="none" spc="15395">
                <a:solidFill>
                  <a:srgbClr val="1EE3CF"/>
                </a:solidFill>
                <a:effectLst/>
                <a:latin typeface="Calibri" panose="020f0502020204030204" pitchFamily="19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区分并列连词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either...or...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not only...but also...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18815" name="yt_image_18815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79376" y="3026310"/>
            <a:ext cx="2015100" cy="44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818" name="yt_shape_18818" title=""/>
          <p:cNvSpPr txBox="1"/>
          <p:nvPr/>
        </p:nvSpPr>
        <p:spPr>
          <a:xfrm>
            <a:off x="479376" y="3573016"/>
            <a:ext cx="10292626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根据句意在横线上填入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either...or...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或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not only...but also...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9" name="yt_shape_18819" title=""/>
          <p:cNvSpPr txBox="1"/>
          <p:nvPr/>
        </p:nvSpPr>
        <p:spPr>
          <a:xfrm>
            <a:off x="479377" y="4335349"/>
            <a:ext cx="11327999" cy="1383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1.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Not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only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the students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but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also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the teacher reads Chinese every morning.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每天早上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不仅学生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老师也读中文。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1152192" y="4221088"/>
            <a:ext cx="1809687" cy="82513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Not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only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1" name="文本框 10" title=""/>
          <p:cNvSpPr txBox="1"/>
          <p:nvPr/>
        </p:nvSpPr>
        <p:spPr>
          <a:xfrm>
            <a:off x="6318425" y="4288543"/>
            <a:ext cx="1696974" cy="82513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but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also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allAtOnce"/>
      <p:bldP spid="11" grpId="0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820" name="yt_shape_18820" title=""/>
          <p:cNvSpPr txBox="1"/>
          <p:nvPr/>
        </p:nvSpPr>
        <p:spPr>
          <a:xfrm>
            <a:off x="432096" y="1080000"/>
            <a:ext cx="11327999" cy="21225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2.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Either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you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or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he goes to visit the Great Wall.One of you must be here to look after the baby.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要么你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要么他去参观长城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你们中必须有一个人留下来照顾这个婴儿。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821" name="yt_shape_18821" title=""/>
          <p:cNvSpPr txBox="1"/>
          <p:nvPr/>
        </p:nvSpPr>
        <p:spPr>
          <a:xfrm>
            <a:off x="432000" y="3253292"/>
            <a:ext cx="192039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10"/>
                <a:ea typeface="Times New Roman" panose="02020603050405020304" pitchFamily="10"/>
                <a:cs typeface="Times New Roman" panose="02020603050405020304" pitchFamily="10"/>
              </a:rPr>
              <a:t>·</a:t>
            </a:r>
            <a:r>
              <a:rPr lang="zh-CN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10"/>
                <a:ea typeface="黑体" panose="02010609060101010101" pitchFamily="49" charset="-122"/>
                <a:cs typeface="黑体" panose="02010609060101010101" pitchFamily="49" charset="-122"/>
              </a:rPr>
              <a:t>导学建议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10"/>
                <a:ea typeface="Times New Roman" panose="02020603050405020304" pitchFamily="10"/>
                <a:cs typeface="Times New Roman" panose="02020603050405020304" pitchFamily="10"/>
              </a:rPr>
              <a:t>·</a:t>
            </a:r>
            <a:endParaRPr lang="en-US" altLang="zh-CN" sz="3200" b="1" i="0" u="none">
              <a:solidFill>
                <a:srgbClr val="00B0F0"/>
              </a:solidFill>
              <a:effectLst/>
              <a:latin typeface="Times New Roman" panose="02020603050405020304" pitchFamily="10"/>
              <a:ea typeface="Times New Roman" panose="02020603050405020304" pitchFamily="10"/>
              <a:cs typeface="Times New Roman" panose="02020603050405020304" pitchFamily="10"/>
            </a:endParaRPr>
          </a:p>
        </p:txBody>
      </p:sp>
      <p:sp>
        <p:nvSpPr>
          <p:cNvPr id="18822" name="yt_shape_18822" title=""/>
          <p:cNvSpPr txBox="1"/>
          <p:nvPr/>
        </p:nvSpPr>
        <p:spPr>
          <a:xfrm>
            <a:off x="432096" y="3949257"/>
            <a:ext cx="11327999" cy="21225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just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理清学生对并列连词中选择关系和并列关系的使用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并补充转折关系和因果关系的具体用法。可以花一课时的时间着重练习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either...or...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not only...but also...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的使用。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1054873" y="1033194"/>
            <a:ext cx="1286574" cy="82513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Either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3916627" y="1033194"/>
            <a:ext cx="710628" cy="82513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or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https://d.book118.com/805343330101011034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章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>
        <a:spAutoFit/>
      </a:bodyPr>
      <a:lstStyle>
        <a:defPPr indent="457200">
          <a:lnSpc>
            <a:spcPct val="150000"/>
          </a:lnSpc>
          <a:defRPr sz="2800" b="0" dirty="0" smtClean="0">
            <a:solidFill>
              <a:srgbClr val="FF0000"/>
            </a:solidFill>
            <a:latin typeface="黑体" panose="02010609060101010101" pitchFamily="49" charset="-122"/>
            <a:ea typeface="黑体" panose="02010609060101010101" pitchFamily="49" charset="-122"/>
          </a:defRPr>
        </a:defPPr>
      </a:lstStyle>
    </a:spDef>
    <a:txDef>
      <a:spPr>
        <a:noFill/>
      </a:spPr>
      <a:bodyPr wrap="square" rtlCol="0">
        <a:spAutoFit/>
      </a:bodyPr>
      <a:lstStyle>
        <a:defPPr indent="457200">
          <a:lnSpc>
            <a:spcPct val="150000"/>
          </a:lnSpc>
          <a:defRPr sz="2800" b="0" dirty="0" smtClean="0">
            <a:solidFill>
              <a:srgbClr val="FF0000"/>
            </a:solidFill>
            <a:latin typeface="黑体" panose="02010609060101010101" pitchFamily="49" charset="-122"/>
            <a:ea typeface="黑体" panose="02010609060101010101" pitchFamily="49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9">
      <vt:lpstr>Arial</vt:lpstr>
      <vt:lpstr>Calibri</vt:lpstr>
      <vt:lpstr>等线 Light</vt:lpstr>
      <vt:lpstr>等线</vt:lpstr>
      <vt:lpstr>黑体</vt:lpstr>
      <vt:lpstr>FZHei-B01S</vt:lpstr>
      <vt:lpstr>华文细黑</vt:lpstr>
      <vt:lpstr>字魂70号-灵悦黑体</vt:lpstr>
      <vt:lpstr>Microsoft YaHei Bold</vt:lpstr>
      <vt:lpstr>Times New Roman</vt:lpstr>
      <vt:lpstr>微软雅黑</vt:lpstr>
      <vt:lpstr>宋体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2024-08-29T15:41:45.980</cp:lastPrinted>
  <dcterms:created xsi:type="dcterms:W3CDTF">2024-08-29T07:41:46Z</dcterms:created>
  <dcterms:modified xsi:type="dcterms:W3CDTF">2024-08-29T07:41:48Z</dcterms:modified>
</cp:coreProperties>
</file>