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72E9FF-5565-4D5A-91DF-55C69A06CD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D14C4-B369-49CB-815F-1893F8903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33911D-C958-4EB7-8068-B867A0C8E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65C123D-E12D-4610-9179-3109B891A1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4F66BA-9A5E-42E8-9E19-C3D2F1873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C03878-809B-46E5-BC3A-BB3A686264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658DD48-8A26-43F3-B8CF-EB5AD5180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DCBFF-7CD1-4D8E-8462-07E4469056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E439258-24D2-4170-8FB7-1695940F0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7E743DD-15B9-424C-A45B-0D22BB0CF1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7A9964-3DF9-4640-97D2-174F9B841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6002011223010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护理总结2020展望2021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2020年护理工作总结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护理服务质量提升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2021年护理工作计划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护理团队建设与管理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护理科研与学术交流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展望未来护理发展趋势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2020年护理工作总结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579263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242745" y="4378452"/>
            <a:ext cx="753523" cy="75561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255413" y="4571047"/>
            <a:ext cx="50768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016240" y="4120229"/>
            <a:ext cx="541877" cy="84877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536537" y="5126260"/>
            <a:ext cx="67723" cy="205359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877342" y="457104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29692" y="4168902"/>
            <a:ext cx="546068" cy="84667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375660" y="4061555"/>
            <a:ext cx="391573" cy="1106996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974913" y="4801457"/>
            <a:ext cx="67723" cy="68370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332672" y="4978336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655350" y="4291394"/>
            <a:ext cx="694277" cy="6984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093500" y="4563428"/>
            <a:ext cx="546068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576054" y="4826318"/>
            <a:ext cx="67723" cy="582073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345359" y="4728877"/>
            <a:ext cx="541877" cy="54606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890188" y="5023771"/>
            <a:ext cx="50768" cy="461391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595961" y="4604671"/>
            <a:ext cx="647700" cy="64560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710475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367552" y="1613860"/>
            <a:ext cx="1113973" cy="1113971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5173137" y="2190165"/>
            <a:ext cx="1845725" cy="3371817"/>
          </a:xfrm>
          <a:custGeom>
            <a:rect l="l" t="t" r="r" b="b"/>
            <a:pathLst>
              <a:path w="496" h="906">
                <a:moveTo>
                  <a:pt x="173" y="908"/>
                </a:moveTo>
                <a:cubicBezTo>
                  <a:pt x="173" y="908"/>
                  <a:pt x="208" y="680"/>
                  <a:pt x="187" y="613"/>
                </a:cubicBezTo>
                <a:cubicBezTo>
                  <a:pt x="0" y="357"/>
                  <a:pt x="0" y="357"/>
                  <a:pt x="0" y="357"/>
                </a:cubicBezTo>
                <a:cubicBezTo>
                  <a:pt x="0" y="357"/>
                  <a:pt x="0" y="357"/>
                  <a:pt x="0" y="357"/>
                </a:cubicBezTo>
                <a:cubicBezTo>
                  <a:pt x="203" y="547"/>
                  <a:pt x="203" y="547"/>
                  <a:pt x="203" y="547"/>
                </a:cubicBezTo>
                <a:cubicBezTo>
                  <a:pt x="230" y="0"/>
                  <a:pt x="230" y="0"/>
                  <a:pt x="230" y="0"/>
                </a:cubicBezTo>
                <a:cubicBezTo>
                  <a:pt x="255" y="237"/>
                  <a:pt x="255" y="237"/>
                  <a:pt x="255" y="237"/>
                </a:cubicBezTo>
                <a:cubicBezTo>
                  <a:pt x="271" y="439"/>
                  <a:pt x="271" y="439"/>
                  <a:pt x="271" y="439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496" y="295"/>
                  <a:pt x="496" y="295"/>
                  <a:pt x="496" y="295"/>
                </a:cubicBezTo>
                <a:cubicBezTo>
                  <a:pt x="291" y="500"/>
                  <a:pt x="291" y="500"/>
                  <a:pt x="291" y="500"/>
                </a:cubicBezTo>
                <a:cubicBezTo>
                  <a:pt x="291" y="500"/>
                  <a:pt x="268" y="500"/>
                  <a:pt x="282" y="660"/>
                </a:cubicBezTo>
                <a:cubicBezTo>
                  <a:pt x="295" y="819"/>
                  <a:pt x="307" y="905"/>
                  <a:pt x="307" y="905"/>
                </a:cubicBezTo>
                <a:lnTo>
                  <a:pt x="173" y="908"/>
                </a:lnTo>
                <a:close/>
              </a:path>
            </a:pathLst>
          </a:cu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0" y="5151966"/>
            <a:ext cx="12192000" cy="1706034"/>
          </a:xfrm>
          <a:custGeom>
            <a:rect l="l" t="t" r="r" b="b"/>
            <a:pathLst>
              <a:path w="7680" h="1506">
                <a:moveTo>
                  <a:pt x="0" y="1489"/>
                </a:moveTo>
                <a:cubicBezTo>
                  <a:pt x="0" y="700"/>
                  <a:pt x="0" y="700"/>
                  <a:pt x="0" y="700"/>
                </a:cubicBezTo>
                <a:cubicBezTo>
                  <a:pt x="199" y="561"/>
                  <a:pt x="512" y="434"/>
                  <a:pt x="940" y="320"/>
                </a:cubicBezTo>
                <a:cubicBezTo>
                  <a:pt x="1741" y="107"/>
                  <a:pt x="2709" y="0"/>
                  <a:pt x="3842" y="0"/>
                </a:cubicBezTo>
                <a:cubicBezTo>
                  <a:pt x="4976" y="0"/>
                  <a:pt x="5943" y="107"/>
                  <a:pt x="6745" y="320"/>
                </a:cubicBezTo>
                <a:cubicBezTo>
                  <a:pt x="7168" y="433"/>
                  <a:pt x="7480" y="559"/>
                  <a:pt x="7680" y="696"/>
                </a:cubicBezTo>
                <a:cubicBezTo>
                  <a:pt x="7680" y="1492"/>
                  <a:pt x="7680" y="1492"/>
                  <a:pt x="7680" y="1492"/>
                </a:cubicBezTo>
                <a:cubicBezTo>
                  <a:pt x="7673" y="1497"/>
                  <a:pt x="7666" y="1501"/>
                  <a:pt x="7659" y="1506"/>
                </a:cubicBezTo>
                <a:cubicBezTo>
                  <a:pt x="25" y="1506"/>
                  <a:pt x="25" y="1506"/>
                  <a:pt x="25" y="1506"/>
                </a:cubicBezTo>
                <a:cubicBezTo>
                  <a:pt x="16" y="1500"/>
                  <a:pt x="8" y="1494"/>
                  <a:pt x="0" y="1489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173137" y="1048536"/>
            <a:ext cx="1788893" cy="178889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33902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379102" y="2482025"/>
            <a:ext cx="1459644" cy="14596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1318965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执行日常护理任务，包括病人监测、药物管理、病情记录等。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1318965" y="3024253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开展健康教育活动，提高病人自我护理意识和能力。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016240" y="1702027"/>
            <a:ext cx="2919889" cy="64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参与紧急情况的应急处理，确保病人安全。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8016240" y="3064629"/>
            <a:ext cx="2919889" cy="62108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参与护理团队的协作与沟通，确保护理工作的协调与顺畅。</a:t>
            </a:r>
            <a:endParaRPr lang="en-US" sz="1100"/>
          </a:p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工作内容概述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3792" y="5100246"/>
            <a:ext cx="2129328" cy="105859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903120" y="4747383"/>
            <a:ext cx="2129328" cy="1411454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31337" y="4276897"/>
            <a:ext cx="2129328" cy="188194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9554" y="3884827"/>
            <a:ext cx="2129328" cy="2274010"/>
          </a:xfrm>
          <a:prstGeom prst="rect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29409" y="3083528"/>
            <a:ext cx="2020315" cy="195429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成功实施了多项护理改进措施，提高了护理质量和效率。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953810" y="2847749"/>
            <a:ext cx="2020315" cy="169353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在疫情防控工作中发挥了重要作用，有效保障了病人和医护人员的安全。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084989" y="2360581"/>
            <a:ext cx="2020315" cy="169305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积极参与临床研究，为护理实践提供了科学依据。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213633" y="1985955"/>
            <a:ext cx="2020315" cy="1755963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在团队合作中展现了良好的沟通能力和协作精神。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287769" y="3409229"/>
            <a:ext cx="2129328" cy="274960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9635014" y="1550861"/>
            <a:ext cx="1434751" cy="1532668"/>
            <a:chOff x="9635014" y="1550861"/>
            <a:chExt cx="1434751" cy="1532668"/>
          </a:xfrm>
        </p:grpSpPr>
        <p:sp>
          <p:nvSpPr>
            <p:cNvPr id="12" name="Freeform 12"/>
            <p:cNvSpPr/>
            <p:nvPr/>
          </p:nvSpPr>
          <p:spPr>
            <a:xfrm>
              <a:off x="9635014" y="1550861"/>
              <a:ext cx="1434751" cy="1532668"/>
            </a:xfrm>
            <a:custGeom>
              <a:rect l="l" t="t" r="r" b="b"/>
              <a:pathLst>
                <a:path w="1537251" h="1642176">
                  <a:moveTo>
                    <a:pt x="0" y="0"/>
                  </a:moveTo>
                  <a:lnTo>
                    <a:pt x="1537251" y="0"/>
                  </a:lnTo>
                  <a:lnTo>
                    <a:pt x="1537251" y="1537251"/>
                  </a:lnTo>
                  <a:lnTo>
                    <a:pt x="829482" y="1537251"/>
                  </a:lnTo>
                  <a:lnTo>
                    <a:pt x="768625" y="1642176"/>
                  </a:lnTo>
                  <a:lnTo>
                    <a:pt x="707769" y="1537251"/>
                  </a:lnTo>
                  <a:lnTo>
                    <a:pt x="0" y="1537251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773792" y="5255209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868368" y="514412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5032448" y="4897058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124802" y="4725914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88882" y="4351581"/>
            <a:ext cx="2164080" cy="7486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sp>
        <p:nvSpPr>
          <p:cNvPr id="18" name="Freeform 18"/>
          <p:cNvSpPr/>
          <p:nvPr/>
        </p:nvSpPr>
        <p:spPr>
          <a:xfrm>
            <a:off x="9940806" y="1901329"/>
            <a:ext cx="823253" cy="823253"/>
          </a:xfrm>
          <a:custGeom>
            <a:rect l="l" t="t" r="r" b="b"/>
            <a:pathLst>
              <a:path w="304800" h="304800">
                <a:moveTo>
                  <a:pt x="137160" y="274320"/>
                </a:moveTo>
                <a:lnTo>
                  <a:pt x="137160" y="167640"/>
                </a:lnTo>
                <a:lnTo>
                  <a:pt x="0" y="30480"/>
                </a:lnTo>
                <a:lnTo>
                  <a:pt x="0" y="0"/>
                </a:lnTo>
                <a:lnTo>
                  <a:pt x="304800" y="0"/>
                </a:lnTo>
                <a:lnTo>
                  <a:pt x="304800" y="30480"/>
                </a:lnTo>
                <a:lnTo>
                  <a:pt x="167640" y="167640"/>
                </a:lnTo>
                <a:lnTo>
                  <a:pt x="167640" y="274320"/>
                </a:lnTo>
                <a:lnTo>
                  <a:pt x="243840" y="289560"/>
                </a:lnTo>
                <a:lnTo>
                  <a:pt x="243840" y="304800"/>
                </a:lnTo>
                <a:lnTo>
                  <a:pt x="60960" y="304800"/>
                </a:lnTo>
                <a:lnTo>
                  <a:pt x="60960" y="289560"/>
                </a:lnTo>
                <a:lnTo>
                  <a:pt x="137160" y="274320"/>
                </a:lnTo>
                <a:close/>
                <a:moveTo>
                  <a:pt x="167640" y="121920"/>
                </a:moveTo>
                <a:cubicBezTo>
                  <a:pt x="184471" y="121920"/>
                  <a:pt x="198120" y="108271"/>
                  <a:pt x="198120" y="91440"/>
                </a:cubicBezTo>
                <a:cubicBezTo>
                  <a:pt x="198120" y="74609"/>
                  <a:pt x="184471" y="60960"/>
                  <a:pt x="167640" y="60960"/>
                </a:cubicBezTo>
                <a:lnTo>
                  <a:pt x="167640" y="60960"/>
                </a:lnTo>
                <a:cubicBezTo>
                  <a:pt x="150809" y="60960"/>
                  <a:pt x="137160" y="74609"/>
                  <a:pt x="137160" y="91440"/>
                </a:cubicBezTo>
                <a:cubicBezTo>
                  <a:pt x="137160" y="108271"/>
                  <a:pt x="150809" y="121920"/>
                  <a:pt x="167640" y="121920"/>
                </a:cubicBezTo>
                <a:lnTo>
                  <a:pt x="16764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重点成果展示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22323" y="1727645"/>
            <a:ext cx="4036891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22323" y="2089213"/>
            <a:ext cx="4088130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护理工作中存在信息传递不畅的情况。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617410" y="1744028"/>
            <a:ext cx="759619" cy="7596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716947" y="1938814"/>
            <a:ext cx="555689" cy="348139"/>
          </a:xfrm>
          <a:custGeom>
            <a:rect l="l" t="t" r="r" b="b"/>
            <a:pathLst>
              <a:path w="260" h="162">
                <a:moveTo>
                  <a:pt x="211" y="65"/>
                </a:moveTo>
                <a:cubicBezTo>
                  <a:pt x="211" y="29"/>
                  <a:pt x="182" y="0"/>
                  <a:pt x="146" y="0"/>
                </a:cubicBezTo>
                <a:cubicBezTo>
                  <a:pt x="122" y="0"/>
                  <a:pt x="101" y="13"/>
                  <a:pt x="90" y="33"/>
                </a:cubicBezTo>
                <a:cubicBezTo>
                  <a:pt x="87" y="33"/>
                  <a:pt x="84" y="32"/>
                  <a:pt x="81" y="32"/>
                </a:cubicBezTo>
                <a:cubicBezTo>
                  <a:pt x="59" y="32"/>
                  <a:pt x="41" y="47"/>
                  <a:pt x="35" y="67"/>
                </a:cubicBezTo>
                <a:cubicBezTo>
                  <a:pt x="15" y="73"/>
                  <a:pt x="0" y="92"/>
                  <a:pt x="0" y="114"/>
                </a:cubicBezTo>
                <a:cubicBezTo>
                  <a:pt x="0" y="140"/>
                  <a:pt x="22" y="162"/>
                  <a:pt x="49" y="162"/>
                </a:cubicBezTo>
                <a:cubicBezTo>
                  <a:pt x="211" y="162"/>
                  <a:pt x="211" y="162"/>
                  <a:pt x="211" y="162"/>
                </a:cubicBezTo>
                <a:cubicBezTo>
                  <a:pt x="238" y="162"/>
                  <a:pt x="260" y="140"/>
                  <a:pt x="260" y="114"/>
                </a:cubicBezTo>
                <a:cubicBezTo>
                  <a:pt x="260" y="87"/>
                  <a:pt x="238" y="65"/>
                  <a:pt x="211" y="65"/>
                </a:cubicBezTo>
                <a:close/>
                <a:moveTo>
                  <a:pt x="130" y="146"/>
                </a:moveTo>
                <a:cubicBezTo>
                  <a:pt x="81" y="81"/>
                  <a:pt x="81" y="81"/>
                  <a:pt x="81" y="81"/>
                </a:cubicBezTo>
                <a:cubicBezTo>
                  <a:pt x="114" y="81"/>
                  <a:pt x="114" y="81"/>
                  <a:pt x="114" y="81"/>
                </a:cubicBezTo>
                <a:cubicBezTo>
                  <a:pt x="114" y="32"/>
                  <a:pt x="114" y="32"/>
                  <a:pt x="114" y="32"/>
                </a:cubicBezTo>
                <a:cubicBezTo>
                  <a:pt x="146" y="32"/>
                  <a:pt x="146" y="32"/>
                  <a:pt x="146" y="32"/>
                </a:cubicBezTo>
                <a:cubicBezTo>
                  <a:pt x="146" y="81"/>
                  <a:pt x="146" y="81"/>
                  <a:pt x="146" y="81"/>
                </a:cubicBezTo>
                <a:cubicBezTo>
                  <a:pt x="179" y="81"/>
                  <a:pt x="179" y="81"/>
                  <a:pt x="179" y="81"/>
                </a:cubicBezTo>
                <a:lnTo>
                  <a:pt x="130" y="146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822323" y="4983480"/>
            <a:ext cx="40405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822323" y="5348574"/>
            <a:ext cx="40595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在紧急情况下，护理人员应对能力有待提高。</a:t>
            </a:r>
          </a:p>
        </p:txBody>
      </p:sp>
      <p:grpSp>
        <p:nvGrpSpPr>
          <p:cNvPr id="8" name="Group 8"/>
          <p:cNvGrpSpPr/>
          <p:nvPr/>
        </p:nvGrpSpPr>
        <p:grpSpPr>
          <a:xfrm>
            <a:off x="626935" y="4993005"/>
            <a:ext cx="759619" cy="759619"/>
            <a:chOff x="626935" y="4993005"/>
            <a:chExt cx="759619" cy="759619"/>
          </a:xfrm>
        </p:grpSpPr>
        <p:sp>
          <p:nvSpPr>
            <p:cNvPr id="9" name="AutoShape 9"/>
            <p:cNvSpPr/>
            <p:nvPr/>
          </p:nvSpPr>
          <p:spPr>
            <a:xfrm>
              <a:off x="626935" y="4993005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778573" y="5175218"/>
            <a:ext cx="437293" cy="412528"/>
            <a:chOff x="778573" y="5175218"/>
            <a:chExt cx="437293" cy="412528"/>
          </a:xfrm>
        </p:grpSpPr>
        <p:sp>
          <p:nvSpPr>
            <p:cNvPr id="11" name="Freeform 11"/>
            <p:cNvSpPr/>
            <p:nvPr/>
          </p:nvSpPr>
          <p:spPr>
            <a:xfrm>
              <a:off x="778573" y="5337524"/>
              <a:ext cx="123158" cy="250222"/>
            </a:xfrm>
            <a:custGeom>
              <a:rect l="l" t="t" r="r" b="b"/>
              <a:pathLst>
                <a:path w="54" h="109">
                  <a:moveTo>
                    <a:pt x="41" y="13"/>
                  </a:moveTo>
                  <a:cubicBezTo>
                    <a:pt x="41" y="47"/>
                    <a:pt x="41" y="47"/>
                    <a:pt x="41" y="47"/>
                  </a:cubicBezTo>
                  <a:cubicBezTo>
                    <a:pt x="13" y="47"/>
                    <a:pt x="13" y="47"/>
                    <a:pt x="13" y="47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1" y="13"/>
                    <a:pt x="41" y="13"/>
                    <a:pt x="41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05"/>
                    <a:pt x="0" y="105"/>
                    <a:pt x="0" y="105"/>
                  </a:cubicBezTo>
                  <a:cubicBezTo>
                    <a:pt x="0" y="107"/>
                    <a:pt x="2" y="109"/>
                    <a:pt x="4" y="109"/>
                  </a:cubicBezTo>
                  <a:cubicBezTo>
                    <a:pt x="50" y="109"/>
                    <a:pt x="50" y="109"/>
                    <a:pt x="50" y="109"/>
                  </a:cubicBezTo>
                  <a:cubicBezTo>
                    <a:pt x="52" y="109"/>
                    <a:pt x="54" y="107"/>
                    <a:pt x="54" y="105"/>
                  </a:cubicBezTo>
                  <a:cubicBezTo>
                    <a:pt x="54" y="5"/>
                    <a:pt x="54" y="5"/>
                    <a:pt x="54" y="5"/>
                  </a:cubicBezTo>
                  <a:cubicBezTo>
                    <a:pt x="54" y="2"/>
                    <a:pt x="52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932307" y="5278374"/>
              <a:ext cx="125063" cy="309372"/>
            </a:xfrm>
            <a:custGeom>
              <a:rect l="l" t="t" r="r" b="b"/>
              <a:pathLst>
                <a:path w="55" h="135">
                  <a:moveTo>
                    <a:pt x="42" y="13"/>
                  </a:moveTo>
                  <a:cubicBezTo>
                    <a:pt x="42" y="81"/>
                    <a:pt x="42" y="81"/>
                    <a:pt x="42" y="81"/>
                  </a:cubicBezTo>
                  <a:cubicBezTo>
                    <a:pt x="13" y="81"/>
                    <a:pt x="13" y="81"/>
                    <a:pt x="13" y="81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2"/>
                    <a:pt x="0" y="5"/>
                  </a:cubicBezTo>
                  <a:cubicBezTo>
                    <a:pt x="0" y="131"/>
                    <a:pt x="0" y="131"/>
                    <a:pt x="0" y="131"/>
                  </a:cubicBezTo>
                  <a:cubicBezTo>
                    <a:pt x="0" y="133"/>
                    <a:pt x="2" y="135"/>
                    <a:pt x="5" y="135"/>
                  </a:cubicBezTo>
                  <a:cubicBezTo>
                    <a:pt x="51" y="135"/>
                    <a:pt x="51" y="135"/>
                    <a:pt x="51" y="135"/>
                  </a:cubicBezTo>
                  <a:cubicBezTo>
                    <a:pt x="53" y="135"/>
                    <a:pt x="55" y="133"/>
                    <a:pt x="55" y="131"/>
                  </a:cubicBezTo>
                  <a:cubicBezTo>
                    <a:pt x="55" y="5"/>
                    <a:pt x="55" y="5"/>
                    <a:pt x="55" y="5"/>
                  </a:cubicBezTo>
                  <a:cubicBezTo>
                    <a:pt x="55" y="2"/>
                    <a:pt x="53" y="0"/>
                    <a:pt x="5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089850" y="5175218"/>
              <a:ext cx="126016" cy="412528"/>
            </a:xfrm>
            <a:custGeom>
              <a:rect l="l" t="t" r="r" b="b"/>
              <a:pathLst>
                <a:path w="55" h="180">
                  <a:moveTo>
                    <a:pt x="42" y="13"/>
                  </a:moveTo>
                  <a:cubicBezTo>
                    <a:pt x="42" y="96"/>
                    <a:pt x="42" y="96"/>
                    <a:pt x="42" y="96"/>
                  </a:cubicBezTo>
                  <a:cubicBezTo>
                    <a:pt x="13" y="96"/>
                    <a:pt x="13" y="96"/>
                    <a:pt x="13" y="96"/>
                  </a:cubicBezTo>
                  <a:cubicBezTo>
                    <a:pt x="13" y="13"/>
                    <a:pt x="13" y="13"/>
                    <a:pt x="13" y="13"/>
                  </a:cubicBezTo>
                  <a:cubicBezTo>
                    <a:pt x="42" y="13"/>
                    <a:pt x="42" y="13"/>
                    <a:pt x="42" y="13"/>
                  </a:cubicBezTo>
                  <a:moveTo>
                    <a:pt x="50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176"/>
                    <a:pt x="0" y="176"/>
                    <a:pt x="0" y="176"/>
                  </a:cubicBezTo>
                  <a:cubicBezTo>
                    <a:pt x="0" y="178"/>
                    <a:pt x="2" y="180"/>
                    <a:pt x="4" y="180"/>
                  </a:cubicBezTo>
                  <a:cubicBezTo>
                    <a:pt x="50" y="180"/>
                    <a:pt x="50" y="180"/>
                    <a:pt x="50" y="180"/>
                  </a:cubicBezTo>
                  <a:cubicBezTo>
                    <a:pt x="53" y="180"/>
                    <a:pt x="55" y="178"/>
                    <a:pt x="55" y="176"/>
                  </a:cubicBezTo>
                  <a:cubicBezTo>
                    <a:pt x="55" y="4"/>
                    <a:pt x="55" y="4"/>
                    <a:pt x="55" y="4"/>
                  </a:cubicBezTo>
                  <a:cubicBezTo>
                    <a:pt x="55" y="2"/>
                    <a:pt x="53" y="0"/>
                    <a:pt x="50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1822323" y="3321082"/>
            <a:ext cx="39738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822323" y="3739801"/>
            <a:ext cx="394525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部分护理人员对新技术和新方法的掌握不够熟练。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617410" y="3366040"/>
            <a:ext cx="759619" cy="759619"/>
            <a:chOff x="617410" y="3366040"/>
            <a:chExt cx="759619" cy="759619"/>
          </a:xfrm>
        </p:grpSpPr>
        <p:sp>
          <p:nvSpPr>
            <p:cNvPr id="17" name="AutoShape 17"/>
            <p:cNvSpPr/>
            <p:nvPr/>
          </p:nvSpPr>
          <p:spPr>
            <a:xfrm>
              <a:off x="617410" y="3366040"/>
              <a:ext cx="759619" cy="75961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94575" y="3504533"/>
            <a:ext cx="405384" cy="482632"/>
            <a:chOff x="794575" y="3504533"/>
            <a:chExt cx="405384" cy="482632"/>
          </a:xfrm>
        </p:grpSpPr>
        <p:sp>
          <p:nvSpPr>
            <p:cNvPr id="19" name="Freeform 19"/>
            <p:cNvSpPr/>
            <p:nvPr/>
          </p:nvSpPr>
          <p:spPr>
            <a:xfrm>
              <a:off x="794575" y="3504533"/>
              <a:ext cx="405384" cy="482632"/>
            </a:xfrm>
            <a:custGeom>
              <a:rect l="l" t="t" r="r" b="b"/>
              <a:pathLst>
                <a:path w="156" h="178">
                  <a:moveTo>
                    <a:pt x="145" y="22"/>
                  </a:moveTo>
                  <a:cubicBezTo>
                    <a:pt x="134" y="22"/>
                    <a:pt x="134" y="22"/>
                    <a:pt x="134" y="22"/>
                  </a:cubicBezTo>
                  <a:cubicBezTo>
                    <a:pt x="134" y="11"/>
                    <a:pt x="134" y="11"/>
                    <a:pt x="134" y="11"/>
                  </a:cubicBezTo>
                  <a:cubicBezTo>
                    <a:pt x="134" y="5"/>
                    <a:pt x="129" y="0"/>
                    <a:pt x="123" y="0"/>
                  </a:cubicBezTo>
                  <a:cubicBezTo>
                    <a:pt x="11" y="0"/>
                    <a:pt x="11" y="0"/>
                    <a:pt x="11" y="0"/>
                  </a:cubicBezTo>
                  <a:cubicBezTo>
                    <a:pt x="5" y="0"/>
                    <a:pt x="0" y="5"/>
                    <a:pt x="0" y="11"/>
                  </a:cubicBezTo>
                  <a:cubicBezTo>
                    <a:pt x="0" y="145"/>
                    <a:pt x="0" y="145"/>
                    <a:pt x="0" y="145"/>
                  </a:cubicBezTo>
                  <a:cubicBezTo>
                    <a:pt x="0" y="151"/>
                    <a:pt x="5" y="156"/>
                    <a:pt x="11" y="156"/>
                  </a:cubicBezTo>
                  <a:cubicBezTo>
                    <a:pt x="22" y="156"/>
                    <a:pt x="22" y="156"/>
                    <a:pt x="22" y="156"/>
                  </a:cubicBezTo>
                  <a:cubicBezTo>
                    <a:pt x="22" y="167"/>
                    <a:pt x="22" y="167"/>
                    <a:pt x="22" y="167"/>
                  </a:cubicBezTo>
                  <a:cubicBezTo>
                    <a:pt x="22" y="173"/>
                    <a:pt x="27" y="178"/>
                    <a:pt x="33" y="178"/>
                  </a:cubicBezTo>
                  <a:cubicBezTo>
                    <a:pt x="145" y="178"/>
                    <a:pt x="145" y="178"/>
                    <a:pt x="145" y="178"/>
                  </a:cubicBezTo>
                  <a:cubicBezTo>
                    <a:pt x="151" y="178"/>
                    <a:pt x="156" y="173"/>
                    <a:pt x="156" y="167"/>
                  </a:cubicBezTo>
                  <a:cubicBezTo>
                    <a:pt x="156" y="33"/>
                    <a:pt x="156" y="33"/>
                    <a:pt x="156" y="33"/>
                  </a:cubicBezTo>
                  <a:cubicBezTo>
                    <a:pt x="156" y="27"/>
                    <a:pt x="151" y="22"/>
                    <a:pt x="145" y="22"/>
                  </a:cubicBezTo>
                  <a:close/>
                  <a:moveTo>
                    <a:pt x="11" y="145"/>
                  </a:moveTo>
                  <a:cubicBezTo>
                    <a:pt x="11" y="11"/>
                    <a:pt x="11" y="11"/>
                    <a:pt x="11" y="11"/>
                  </a:cubicBezTo>
                  <a:cubicBezTo>
                    <a:pt x="123" y="11"/>
                    <a:pt x="123" y="11"/>
                    <a:pt x="123" y="11"/>
                  </a:cubicBezTo>
                  <a:cubicBezTo>
                    <a:pt x="123" y="145"/>
                    <a:pt x="123" y="145"/>
                    <a:pt x="123" y="145"/>
                  </a:cubicBezTo>
                  <a:lnTo>
                    <a:pt x="11" y="145"/>
                  </a:lnTo>
                  <a:close/>
                  <a:moveTo>
                    <a:pt x="145" y="167"/>
                  </a:moveTo>
                  <a:cubicBezTo>
                    <a:pt x="33" y="167"/>
                    <a:pt x="33" y="167"/>
                    <a:pt x="33" y="167"/>
                  </a:cubicBezTo>
                  <a:cubicBezTo>
                    <a:pt x="33" y="156"/>
                    <a:pt x="33" y="156"/>
                    <a:pt x="33" y="156"/>
                  </a:cubicBezTo>
                  <a:cubicBezTo>
                    <a:pt x="123" y="156"/>
                    <a:pt x="123" y="156"/>
                    <a:pt x="123" y="156"/>
                  </a:cubicBezTo>
                  <a:cubicBezTo>
                    <a:pt x="129" y="156"/>
                    <a:pt x="134" y="151"/>
                    <a:pt x="134" y="145"/>
                  </a:cubicBezTo>
                  <a:cubicBezTo>
                    <a:pt x="134" y="33"/>
                    <a:pt x="134" y="33"/>
                    <a:pt x="134" y="33"/>
                  </a:cubicBezTo>
                  <a:cubicBezTo>
                    <a:pt x="145" y="33"/>
                    <a:pt x="145" y="33"/>
                    <a:pt x="145" y="33"/>
                  </a:cubicBezTo>
                  <a:lnTo>
                    <a:pt x="145" y="16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11352" y="3594545"/>
              <a:ext cx="174022" cy="29242"/>
            </a:xfrm>
            <a:custGeom>
              <a:rect l="l" t="t" r="r" b="b"/>
              <a:pathLst>
                <a:path w="67" h="11">
                  <a:moveTo>
                    <a:pt x="61" y="0"/>
                  </a:moveTo>
                  <a:cubicBezTo>
                    <a:pt x="5" y="0"/>
                    <a:pt x="5" y="0"/>
                    <a:pt x="5" y="0"/>
                  </a:cubicBezTo>
                  <a:cubicBezTo>
                    <a:pt x="2" y="0"/>
                    <a:pt x="0" y="3"/>
                    <a:pt x="0" y="6"/>
                  </a:cubicBezTo>
                  <a:cubicBezTo>
                    <a:pt x="0" y="9"/>
                    <a:pt x="2" y="11"/>
                    <a:pt x="5" y="11"/>
                  </a:cubicBezTo>
                  <a:cubicBezTo>
                    <a:pt x="61" y="11"/>
                    <a:pt x="61" y="11"/>
                    <a:pt x="61" y="11"/>
                  </a:cubicBezTo>
                  <a:cubicBezTo>
                    <a:pt x="64" y="11"/>
                    <a:pt x="67" y="9"/>
                    <a:pt x="67" y="6"/>
                  </a:cubicBezTo>
                  <a:cubicBezTo>
                    <a:pt x="67" y="3"/>
                    <a:pt x="64" y="0"/>
                    <a:pt x="6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850773" y="3686842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2"/>
                    <a:pt x="0" y="5"/>
                  </a:cubicBezTo>
                  <a:cubicBezTo>
                    <a:pt x="0" y="8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8"/>
                    <a:pt x="90" y="5"/>
                  </a:cubicBezTo>
                  <a:cubicBezTo>
                    <a:pt x="90" y="2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850773" y="3746468"/>
              <a:ext cx="234601" cy="29242"/>
            </a:xfrm>
            <a:custGeom>
              <a:rect l="l" t="t" r="r" b="b"/>
              <a:pathLst>
                <a:path w="90" h="11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1"/>
                    <a:pt x="6" y="11"/>
                  </a:cubicBezTo>
                  <a:cubicBezTo>
                    <a:pt x="84" y="11"/>
                    <a:pt x="84" y="11"/>
                    <a:pt x="84" y="11"/>
                  </a:cubicBezTo>
                  <a:cubicBezTo>
                    <a:pt x="87" y="11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850773" y="3804952"/>
              <a:ext cx="234601" cy="32671"/>
            </a:xfrm>
            <a:custGeom>
              <a:rect l="l" t="t" r="r" b="b"/>
              <a:pathLst>
                <a:path w="90" h="12">
                  <a:moveTo>
                    <a:pt x="84" y="0"/>
                  </a:moveTo>
                  <a:cubicBezTo>
                    <a:pt x="6" y="0"/>
                    <a:pt x="6" y="0"/>
                    <a:pt x="6" y="0"/>
                  </a:cubicBezTo>
                  <a:cubicBezTo>
                    <a:pt x="3" y="0"/>
                    <a:pt x="0" y="3"/>
                    <a:pt x="0" y="6"/>
                  </a:cubicBezTo>
                  <a:cubicBezTo>
                    <a:pt x="0" y="9"/>
                    <a:pt x="3" y="12"/>
                    <a:pt x="6" y="12"/>
                  </a:cubicBezTo>
                  <a:cubicBezTo>
                    <a:pt x="84" y="12"/>
                    <a:pt x="84" y="12"/>
                    <a:pt x="84" y="12"/>
                  </a:cubicBezTo>
                  <a:cubicBezTo>
                    <a:pt x="87" y="12"/>
                    <a:pt x="90" y="9"/>
                    <a:pt x="90" y="6"/>
                  </a:cubicBezTo>
                  <a:cubicBezTo>
                    <a:pt x="90" y="3"/>
                    <a:pt x="87" y="0"/>
                    <a:pt x="84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4" name="AutoShape 24"/>
          <p:cNvSpPr/>
          <p:nvPr/>
        </p:nvSpPr>
        <p:spPr>
          <a:xfrm>
            <a:off x="6408706" y="1748314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6568440" y="1918145"/>
            <a:ext cx="425768" cy="418052"/>
          </a:xfrm>
          <a:custGeom>
            <a:rect l="l" t="t" r="r" b="b"/>
            <a:pathLst>
              <a:path w="208" h="204">
                <a:moveTo>
                  <a:pt x="179" y="79"/>
                </a:moveTo>
                <a:cubicBezTo>
                  <a:pt x="174" y="66"/>
                  <a:pt x="174" y="66"/>
                  <a:pt x="174" y="66"/>
                </a:cubicBezTo>
                <a:cubicBezTo>
                  <a:pt x="174" y="66"/>
                  <a:pt x="186" y="39"/>
                  <a:pt x="185" y="38"/>
                </a:cubicBezTo>
                <a:cubicBezTo>
                  <a:pt x="169" y="22"/>
                  <a:pt x="169" y="22"/>
                  <a:pt x="169" y="22"/>
                </a:cubicBezTo>
                <a:cubicBezTo>
                  <a:pt x="168" y="21"/>
                  <a:pt x="140" y="33"/>
                  <a:pt x="140" y="33"/>
                </a:cubicBezTo>
                <a:cubicBezTo>
                  <a:pt x="128" y="28"/>
                  <a:pt x="128" y="28"/>
                  <a:pt x="128" y="28"/>
                </a:cubicBezTo>
                <a:cubicBezTo>
                  <a:pt x="128" y="28"/>
                  <a:pt x="116" y="0"/>
                  <a:pt x="115" y="0"/>
                </a:cubicBezTo>
                <a:cubicBezTo>
                  <a:pt x="92" y="0"/>
                  <a:pt x="92" y="0"/>
                  <a:pt x="92" y="0"/>
                </a:cubicBezTo>
                <a:cubicBezTo>
                  <a:pt x="90" y="0"/>
                  <a:pt x="80" y="28"/>
                  <a:pt x="80" y="28"/>
                </a:cubicBezTo>
                <a:cubicBezTo>
                  <a:pt x="67" y="33"/>
                  <a:pt x="67" y="33"/>
                  <a:pt x="67" y="33"/>
                </a:cubicBezTo>
                <a:cubicBezTo>
                  <a:pt x="67" y="33"/>
                  <a:pt x="39" y="21"/>
                  <a:pt x="38" y="22"/>
                </a:cubicBezTo>
                <a:cubicBezTo>
                  <a:pt x="22" y="38"/>
                  <a:pt x="22" y="38"/>
                  <a:pt x="22" y="38"/>
                </a:cubicBezTo>
                <a:cubicBezTo>
                  <a:pt x="21" y="39"/>
                  <a:pt x="34" y="66"/>
                  <a:pt x="34" y="66"/>
                </a:cubicBezTo>
                <a:cubicBezTo>
                  <a:pt x="28" y="79"/>
                  <a:pt x="28" y="79"/>
                  <a:pt x="28" y="79"/>
                </a:cubicBezTo>
                <a:cubicBezTo>
                  <a:pt x="28" y="79"/>
                  <a:pt x="0" y="90"/>
                  <a:pt x="0" y="91"/>
                </a:cubicBezTo>
                <a:cubicBezTo>
                  <a:pt x="0" y="114"/>
                  <a:pt x="0" y="114"/>
                  <a:pt x="0" y="114"/>
                </a:cubicBezTo>
                <a:cubicBezTo>
                  <a:pt x="0" y="115"/>
                  <a:pt x="28" y="126"/>
                  <a:pt x="28" y="126"/>
                </a:cubicBezTo>
                <a:cubicBezTo>
                  <a:pt x="34" y="138"/>
                  <a:pt x="34" y="138"/>
                  <a:pt x="34" y="138"/>
                </a:cubicBezTo>
                <a:cubicBezTo>
                  <a:pt x="34" y="138"/>
                  <a:pt x="21" y="166"/>
                  <a:pt x="23" y="167"/>
                </a:cubicBezTo>
                <a:cubicBezTo>
                  <a:pt x="39" y="182"/>
                  <a:pt x="39" y="182"/>
                  <a:pt x="39" y="182"/>
                </a:cubicBezTo>
                <a:cubicBezTo>
                  <a:pt x="40" y="184"/>
                  <a:pt x="67" y="171"/>
                  <a:pt x="67" y="171"/>
                </a:cubicBezTo>
                <a:cubicBezTo>
                  <a:pt x="80" y="176"/>
                  <a:pt x="80" y="176"/>
                  <a:pt x="80" y="176"/>
                </a:cubicBezTo>
                <a:cubicBezTo>
                  <a:pt x="80" y="176"/>
                  <a:pt x="91" y="204"/>
                  <a:pt x="93" y="204"/>
                </a:cubicBezTo>
                <a:cubicBezTo>
                  <a:pt x="116" y="204"/>
                  <a:pt x="116" y="204"/>
                  <a:pt x="116" y="204"/>
                </a:cubicBezTo>
                <a:cubicBezTo>
                  <a:pt x="117" y="204"/>
                  <a:pt x="128" y="176"/>
                  <a:pt x="128" y="176"/>
                </a:cubicBezTo>
                <a:cubicBezTo>
                  <a:pt x="141" y="171"/>
                  <a:pt x="141" y="171"/>
                  <a:pt x="141" y="171"/>
                </a:cubicBezTo>
                <a:cubicBezTo>
                  <a:pt x="141" y="171"/>
                  <a:pt x="169" y="183"/>
                  <a:pt x="170" y="182"/>
                </a:cubicBezTo>
                <a:cubicBezTo>
                  <a:pt x="186" y="166"/>
                  <a:pt x="186" y="166"/>
                  <a:pt x="186" y="166"/>
                </a:cubicBezTo>
                <a:cubicBezTo>
                  <a:pt x="187" y="165"/>
                  <a:pt x="174" y="138"/>
                  <a:pt x="174" y="138"/>
                </a:cubicBezTo>
                <a:cubicBezTo>
                  <a:pt x="179" y="125"/>
                  <a:pt x="179" y="125"/>
                  <a:pt x="179" y="125"/>
                </a:cubicBezTo>
                <a:cubicBezTo>
                  <a:pt x="179" y="125"/>
                  <a:pt x="208" y="114"/>
                  <a:pt x="208" y="113"/>
                </a:cubicBezTo>
                <a:cubicBezTo>
                  <a:pt x="208" y="90"/>
                  <a:pt x="208" y="90"/>
                  <a:pt x="208" y="90"/>
                </a:cubicBezTo>
                <a:cubicBezTo>
                  <a:pt x="208" y="89"/>
                  <a:pt x="179" y="79"/>
                  <a:pt x="179" y="79"/>
                </a:cubicBezTo>
                <a:close/>
                <a:moveTo>
                  <a:pt x="137" y="102"/>
                </a:moveTo>
                <a:cubicBezTo>
                  <a:pt x="137" y="120"/>
                  <a:pt x="122" y="135"/>
                  <a:pt x="104" y="135"/>
                </a:cubicBezTo>
                <a:cubicBezTo>
                  <a:pt x="86" y="135"/>
                  <a:pt x="71" y="120"/>
                  <a:pt x="71" y="102"/>
                </a:cubicBezTo>
                <a:cubicBezTo>
                  <a:pt x="71" y="84"/>
                  <a:pt x="86" y="69"/>
                  <a:pt x="104" y="69"/>
                </a:cubicBezTo>
                <a:cubicBezTo>
                  <a:pt x="122" y="69"/>
                  <a:pt x="137" y="84"/>
                  <a:pt x="137" y="10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7609427" y="1709261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609427" y="2107597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建立有效的信息传递机制，加强团队间的沟通与协作。</a:t>
            </a:r>
          </a:p>
        </p:txBody>
      </p:sp>
      <p:sp>
        <p:nvSpPr>
          <p:cNvPr id="28" name="AutoShape 28"/>
          <p:cNvSpPr/>
          <p:nvPr/>
        </p:nvSpPr>
        <p:spPr>
          <a:xfrm>
            <a:off x="6408706" y="3370326"/>
            <a:ext cx="751142" cy="7511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6499670" y="3494913"/>
            <a:ext cx="554926" cy="455962"/>
          </a:xfrm>
          <a:custGeom>
            <a:rect l="l" t="t" r="r" b="b"/>
            <a:pathLst>
              <a:path w="244" h="200">
                <a:moveTo>
                  <a:pt x="221" y="66"/>
                </a:moveTo>
                <a:cubicBezTo>
                  <a:pt x="214" y="66"/>
                  <a:pt x="207" y="72"/>
                  <a:pt x="207" y="80"/>
                </a:cubicBezTo>
                <a:cubicBezTo>
                  <a:pt x="207" y="87"/>
                  <a:pt x="214" y="93"/>
                  <a:pt x="221" y="93"/>
                </a:cubicBezTo>
                <a:cubicBezTo>
                  <a:pt x="229" y="93"/>
                  <a:pt x="235" y="87"/>
                  <a:pt x="235" y="80"/>
                </a:cubicBezTo>
                <a:cubicBezTo>
                  <a:pt x="235" y="72"/>
                  <a:pt x="229" y="66"/>
                  <a:pt x="221" y="66"/>
                </a:cubicBezTo>
                <a:close/>
                <a:moveTo>
                  <a:pt x="23" y="66"/>
                </a:moveTo>
                <a:cubicBezTo>
                  <a:pt x="15" y="66"/>
                  <a:pt x="9" y="72"/>
                  <a:pt x="9" y="80"/>
                </a:cubicBezTo>
                <a:cubicBezTo>
                  <a:pt x="9" y="87"/>
                  <a:pt x="15" y="93"/>
                  <a:pt x="23" y="93"/>
                </a:cubicBezTo>
                <a:cubicBezTo>
                  <a:pt x="31" y="93"/>
                  <a:pt x="37" y="87"/>
                  <a:pt x="37" y="80"/>
                </a:cubicBezTo>
                <a:cubicBezTo>
                  <a:pt x="37" y="72"/>
                  <a:pt x="31" y="66"/>
                  <a:pt x="23" y="66"/>
                </a:cubicBezTo>
                <a:close/>
                <a:moveTo>
                  <a:pt x="180" y="41"/>
                </a:moveTo>
                <a:cubicBezTo>
                  <a:pt x="169" y="41"/>
                  <a:pt x="160" y="50"/>
                  <a:pt x="160" y="61"/>
                </a:cubicBezTo>
                <a:cubicBezTo>
                  <a:pt x="160" y="73"/>
                  <a:pt x="169" y="82"/>
                  <a:pt x="180" y="82"/>
                </a:cubicBezTo>
                <a:cubicBezTo>
                  <a:pt x="191" y="82"/>
                  <a:pt x="201" y="73"/>
                  <a:pt x="201" y="61"/>
                </a:cubicBezTo>
                <a:cubicBezTo>
                  <a:pt x="201" y="50"/>
                  <a:pt x="191" y="41"/>
                  <a:pt x="180" y="41"/>
                </a:cubicBezTo>
                <a:close/>
                <a:moveTo>
                  <a:pt x="244" y="166"/>
                </a:moveTo>
                <a:cubicBezTo>
                  <a:pt x="220" y="166"/>
                  <a:pt x="220" y="166"/>
                  <a:pt x="220" y="166"/>
                </a:cubicBezTo>
                <a:cubicBezTo>
                  <a:pt x="220" y="123"/>
                  <a:pt x="220" y="123"/>
                  <a:pt x="220" y="123"/>
                </a:cubicBezTo>
                <a:cubicBezTo>
                  <a:pt x="220" y="115"/>
                  <a:pt x="218" y="108"/>
                  <a:pt x="215" y="102"/>
                </a:cubicBezTo>
                <a:cubicBezTo>
                  <a:pt x="217" y="102"/>
                  <a:pt x="219" y="101"/>
                  <a:pt x="221" y="101"/>
                </a:cubicBezTo>
                <a:cubicBezTo>
                  <a:pt x="234" y="101"/>
                  <a:pt x="244" y="111"/>
                  <a:pt x="244" y="124"/>
                </a:cubicBezTo>
                <a:lnTo>
                  <a:pt x="244" y="166"/>
                </a:lnTo>
                <a:close/>
                <a:moveTo>
                  <a:pt x="64" y="41"/>
                </a:moveTo>
                <a:cubicBezTo>
                  <a:pt x="53" y="41"/>
                  <a:pt x="43" y="50"/>
                  <a:pt x="43" y="61"/>
                </a:cubicBezTo>
                <a:cubicBezTo>
                  <a:pt x="43" y="73"/>
                  <a:pt x="53" y="82"/>
                  <a:pt x="64" y="82"/>
                </a:cubicBezTo>
                <a:cubicBezTo>
                  <a:pt x="75" y="82"/>
                  <a:pt x="84" y="73"/>
                  <a:pt x="84" y="61"/>
                </a:cubicBezTo>
                <a:cubicBezTo>
                  <a:pt x="84" y="50"/>
                  <a:pt x="75" y="41"/>
                  <a:pt x="64" y="41"/>
                </a:cubicBezTo>
                <a:close/>
                <a:moveTo>
                  <a:pt x="23" y="101"/>
                </a:moveTo>
                <a:cubicBezTo>
                  <a:pt x="25" y="101"/>
                  <a:pt x="27" y="102"/>
                  <a:pt x="29" y="102"/>
                </a:cubicBezTo>
                <a:cubicBezTo>
                  <a:pt x="26" y="108"/>
                  <a:pt x="24" y="115"/>
                  <a:pt x="24" y="123"/>
                </a:cubicBezTo>
                <a:cubicBezTo>
                  <a:pt x="24" y="166"/>
                  <a:pt x="24" y="166"/>
                  <a:pt x="24" y="166"/>
                </a:cubicBezTo>
                <a:cubicBezTo>
                  <a:pt x="0" y="166"/>
                  <a:pt x="0" y="166"/>
                  <a:pt x="0" y="166"/>
                </a:cubicBezTo>
                <a:cubicBezTo>
                  <a:pt x="0" y="124"/>
                  <a:pt x="0" y="124"/>
                  <a:pt x="0" y="124"/>
                </a:cubicBezTo>
                <a:cubicBezTo>
                  <a:pt x="0" y="111"/>
                  <a:pt x="11" y="101"/>
                  <a:pt x="23" y="101"/>
                </a:cubicBezTo>
                <a:close/>
                <a:moveTo>
                  <a:pt x="122" y="0"/>
                </a:moveTo>
                <a:cubicBezTo>
                  <a:pt x="105" y="0"/>
                  <a:pt x="92" y="13"/>
                  <a:pt x="92" y="30"/>
                </a:cubicBezTo>
                <a:cubicBezTo>
                  <a:pt x="92" y="47"/>
                  <a:pt x="105" y="60"/>
                  <a:pt x="122" y="60"/>
                </a:cubicBezTo>
                <a:cubicBezTo>
                  <a:pt x="139" y="60"/>
                  <a:pt x="152" y="47"/>
                  <a:pt x="152" y="30"/>
                </a:cubicBezTo>
                <a:cubicBezTo>
                  <a:pt x="152" y="13"/>
                  <a:pt x="139" y="0"/>
                  <a:pt x="122" y="0"/>
                </a:cubicBezTo>
                <a:close/>
                <a:moveTo>
                  <a:pt x="213" y="182"/>
                </a:moveTo>
                <a:cubicBezTo>
                  <a:pt x="177" y="182"/>
                  <a:pt x="177" y="182"/>
                  <a:pt x="177" y="182"/>
                </a:cubicBezTo>
                <a:cubicBezTo>
                  <a:pt x="177" y="116"/>
                  <a:pt x="177" y="116"/>
                  <a:pt x="177" y="116"/>
                </a:cubicBezTo>
                <a:cubicBezTo>
                  <a:pt x="177" y="107"/>
                  <a:pt x="175" y="99"/>
                  <a:pt x="171" y="91"/>
                </a:cubicBezTo>
                <a:cubicBezTo>
                  <a:pt x="174" y="90"/>
                  <a:pt x="177" y="90"/>
                  <a:pt x="180" y="90"/>
                </a:cubicBezTo>
                <a:cubicBezTo>
                  <a:pt x="198" y="90"/>
                  <a:pt x="213" y="104"/>
                  <a:pt x="213" y="123"/>
                </a:cubicBezTo>
                <a:lnTo>
                  <a:pt x="213" y="182"/>
                </a:lnTo>
                <a:close/>
                <a:moveTo>
                  <a:pt x="67" y="116"/>
                </a:moveTo>
                <a:cubicBezTo>
                  <a:pt x="67" y="182"/>
                  <a:pt x="67" y="182"/>
                  <a:pt x="67" y="182"/>
                </a:cubicBezTo>
                <a:cubicBezTo>
                  <a:pt x="31" y="182"/>
                  <a:pt x="31" y="182"/>
                  <a:pt x="31" y="182"/>
                </a:cubicBezTo>
                <a:cubicBezTo>
                  <a:pt x="31" y="123"/>
                  <a:pt x="31" y="123"/>
                  <a:pt x="31" y="123"/>
                </a:cubicBezTo>
                <a:cubicBezTo>
                  <a:pt x="31" y="104"/>
                  <a:pt x="46" y="90"/>
                  <a:pt x="64" y="90"/>
                </a:cubicBezTo>
                <a:cubicBezTo>
                  <a:pt x="67" y="90"/>
                  <a:pt x="70" y="90"/>
                  <a:pt x="73" y="91"/>
                </a:cubicBezTo>
                <a:cubicBezTo>
                  <a:pt x="69" y="99"/>
                  <a:pt x="67" y="107"/>
                  <a:pt x="67" y="116"/>
                </a:cubicBezTo>
                <a:close/>
                <a:moveTo>
                  <a:pt x="74" y="200"/>
                </a:moveTo>
                <a:cubicBezTo>
                  <a:pt x="170" y="200"/>
                  <a:pt x="170" y="200"/>
                  <a:pt x="170" y="200"/>
                </a:cubicBezTo>
                <a:cubicBezTo>
                  <a:pt x="170" y="116"/>
                  <a:pt x="170" y="116"/>
                  <a:pt x="170" y="116"/>
                </a:cubicBezTo>
                <a:cubicBezTo>
                  <a:pt x="170" y="90"/>
                  <a:pt x="148" y="69"/>
                  <a:pt x="122" y="69"/>
                </a:cubicBezTo>
                <a:cubicBezTo>
                  <a:pt x="96" y="69"/>
                  <a:pt x="74" y="90"/>
                  <a:pt x="74" y="116"/>
                </a:cubicBezTo>
                <a:lnTo>
                  <a:pt x="74" y="2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7609427" y="3325939"/>
            <a:ext cx="39262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609427" y="3735038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开展培训和进修课程，提高护理人员的专业水平和技能。</a:t>
            </a:r>
          </a:p>
        </p:txBody>
      </p:sp>
      <p:grpSp>
        <p:nvGrpSpPr>
          <p:cNvPr id="32" name="Group 32"/>
          <p:cNvGrpSpPr/>
          <p:nvPr/>
        </p:nvGrpSpPr>
        <p:grpSpPr>
          <a:xfrm>
            <a:off x="6408706" y="5005864"/>
            <a:ext cx="751142" cy="751142"/>
            <a:chOff x="6408706" y="5005864"/>
            <a:chExt cx="751142" cy="751142"/>
          </a:xfrm>
        </p:grpSpPr>
        <p:sp>
          <p:nvSpPr>
            <p:cNvPr id="33" name="AutoShape 33"/>
            <p:cNvSpPr/>
            <p:nvPr/>
          </p:nvSpPr>
          <p:spPr>
            <a:xfrm>
              <a:off x="6408706" y="5005864"/>
              <a:ext cx="751142" cy="751142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" name="Group 34"/>
          <p:cNvGrpSpPr/>
          <p:nvPr/>
        </p:nvGrpSpPr>
        <p:grpSpPr>
          <a:xfrm>
            <a:off x="6542817" y="5140547"/>
            <a:ext cx="482918" cy="481774"/>
            <a:chOff x="6542817" y="5140547"/>
            <a:chExt cx="482918" cy="481774"/>
          </a:xfrm>
        </p:grpSpPr>
        <p:sp>
          <p:nvSpPr>
            <p:cNvPr id="35" name="Freeform 35"/>
            <p:cNvSpPr/>
            <p:nvPr/>
          </p:nvSpPr>
          <p:spPr>
            <a:xfrm>
              <a:off x="6833425" y="5433250"/>
              <a:ext cx="192310" cy="189071"/>
            </a:xfrm>
            <a:custGeom>
              <a:rect l="l" t="t" r="r" b="b"/>
              <a:pathLst>
                <a:path w="75" h="74">
                  <a:moveTo>
                    <a:pt x="68" y="42"/>
                  </a:moveTo>
                  <a:cubicBezTo>
                    <a:pt x="25" y="0"/>
                    <a:pt x="25" y="0"/>
                    <a:pt x="25" y="0"/>
                  </a:cubicBezTo>
                  <a:cubicBezTo>
                    <a:pt x="19" y="10"/>
                    <a:pt x="10" y="18"/>
                    <a:pt x="0" y="24"/>
                  </a:cubicBezTo>
                  <a:cubicBezTo>
                    <a:pt x="43" y="67"/>
                    <a:pt x="43" y="67"/>
                    <a:pt x="43" y="67"/>
                  </a:cubicBezTo>
                  <a:cubicBezTo>
                    <a:pt x="50" y="74"/>
                    <a:pt x="61" y="74"/>
                    <a:pt x="68" y="67"/>
                  </a:cubicBezTo>
                  <a:cubicBezTo>
                    <a:pt x="75" y="60"/>
                    <a:pt x="75" y="49"/>
                    <a:pt x="68" y="4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6542817" y="5140547"/>
              <a:ext cx="356806" cy="358997"/>
            </a:xfrm>
            <a:custGeom>
              <a:rect l="l" t="t" r="r" b="b"/>
              <a:pathLst>
                <a:path w="139" h="140">
                  <a:moveTo>
                    <a:pt x="139" y="70"/>
                  </a:moveTo>
                  <a:cubicBezTo>
                    <a:pt x="139" y="31"/>
                    <a:pt x="108" y="0"/>
                    <a:pt x="70" y="0"/>
                  </a:cubicBezTo>
                  <a:cubicBezTo>
                    <a:pt x="31" y="0"/>
                    <a:pt x="0" y="31"/>
                    <a:pt x="0" y="70"/>
                  </a:cubicBezTo>
                  <a:cubicBezTo>
                    <a:pt x="0" y="108"/>
                    <a:pt x="31" y="140"/>
                    <a:pt x="70" y="140"/>
                  </a:cubicBezTo>
                  <a:cubicBezTo>
                    <a:pt x="108" y="140"/>
                    <a:pt x="139" y="108"/>
                    <a:pt x="139" y="70"/>
                  </a:cubicBezTo>
                  <a:close/>
                  <a:moveTo>
                    <a:pt x="70" y="122"/>
                  </a:moveTo>
                  <a:cubicBezTo>
                    <a:pt x="41" y="122"/>
                    <a:pt x="17" y="99"/>
                    <a:pt x="17" y="70"/>
                  </a:cubicBezTo>
                  <a:cubicBezTo>
                    <a:pt x="17" y="41"/>
                    <a:pt x="41" y="17"/>
                    <a:pt x="70" y="17"/>
                  </a:cubicBezTo>
                  <a:cubicBezTo>
                    <a:pt x="98" y="17"/>
                    <a:pt x="122" y="41"/>
                    <a:pt x="122" y="70"/>
                  </a:cubicBezTo>
                  <a:cubicBezTo>
                    <a:pt x="122" y="99"/>
                    <a:pt x="98" y="122"/>
                    <a:pt x="70" y="122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6617684" y="5215318"/>
              <a:ext cx="105728" cy="104680"/>
            </a:xfrm>
            <a:custGeom>
              <a:rect l="l" t="t" r="r" b="b"/>
              <a:pathLst>
                <a:path w="41" h="41">
                  <a:moveTo>
                    <a:pt x="0" y="41"/>
                  </a:moveTo>
                  <a:cubicBezTo>
                    <a:pt x="12" y="41"/>
                    <a:pt x="12" y="41"/>
                    <a:pt x="12" y="41"/>
                  </a:cubicBezTo>
                  <a:cubicBezTo>
                    <a:pt x="12" y="25"/>
                    <a:pt x="25" y="12"/>
                    <a:pt x="41" y="12"/>
                  </a:cubicBezTo>
                  <a:cubicBezTo>
                    <a:pt x="41" y="0"/>
                    <a:pt x="41" y="0"/>
                    <a:pt x="41" y="0"/>
                  </a:cubicBezTo>
                  <a:cubicBezTo>
                    <a:pt x="18" y="0"/>
                    <a:pt x="0" y="18"/>
                    <a:pt x="0" y="41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" name="TextBox 38"/>
          <p:cNvSpPr txBox="1"/>
          <p:nvPr/>
        </p:nvSpPr>
        <p:spPr>
          <a:xfrm>
            <a:off x="7609427" y="4983480"/>
            <a:ext cx="391668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609427" y="5348574"/>
            <a:ext cx="3926205" cy="662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加强紧急情况模拟演练，提高护理人员在紧急情况下的应对能力。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遇到的问题和解决方案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护理服务质量提升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制定并完善护理服务标准，确保服务质量和安全。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7806" r="7806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7936" r="7936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t="6461" b="6461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l="19429" r="19429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优化护理服务流程，提高工作效率和患者满意度。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引入信息化管理系统，实现护理服务流程的智能化和规范化。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护理服务标准与流程优化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加强护理人员培训，提高专业技能和服务意识。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鼓励护理人员参加继续教育和学术交流活动，提升综合素质。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建立完善的资质认证体系，确保护理人员具备相应的资质和能力。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护理人员培训与资质提升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482" r="19482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定期开展患者满意度调查，了解患者对护理服务的评价和需求。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对调查结果进行深入分析，找出服务中的不足和问题。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针对问题制定改进措施，持续优化护理服务质量。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护理服务满意度调查与分析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2021年护理工作计划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60834" y="4130676"/>
            <a:ext cx="143933" cy="143933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工作目标与任务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763829" y="2541248"/>
            <a:ext cx="2267763" cy="1218088"/>
            <a:chOff x="763829" y="2541248"/>
            <a:chExt cx="2267763" cy="1218088"/>
          </a:xfrm>
        </p:grpSpPr>
        <p:sp>
          <p:nvSpPr>
            <p:cNvPr id="26" name="TextBox 26"/>
            <p:cNvSpPr txBox="1"/>
            <p:nvPr/>
          </p:nvSpPr>
          <p:spPr>
            <a:xfrm>
              <a:off x="763829" y="25412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目标：提高护理服务质量，降低患者投诉率。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3095436" y="4987041"/>
            <a:ext cx="2267763" cy="1218088"/>
            <a:chOff x="3095436" y="4987041"/>
            <a:chExt cx="2267763" cy="1218088"/>
          </a:xfrm>
        </p:grpSpPr>
        <p:sp>
          <p:nvSpPr>
            <p:cNvPr id="28" name="TextBox 28"/>
            <p:cNvSpPr txBox="1"/>
            <p:nvPr/>
          </p:nvSpPr>
          <p:spPr>
            <a:xfrm>
              <a:off x="3095436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加强护理人员培训，提高护理技能和服务意识。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7054044" y="4987041"/>
            <a:ext cx="2267763" cy="1218088"/>
            <a:chOff x="7054044" y="4987041"/>
            <a:chExt cx="2267763" cy="1218088"/>
          </a:xfrm>
        </p:grpSpPr>
        <p:sp>
          <p:nvSpPr>
            <p:cNvPr id="30" name="TextBox 30"/>
            <p:cNvSpPr txBox="1"/>
            <p:nvPr/>
          </p:nvSpPr>
          <p:spPr>
            <a:xfrm>
              <a:off x="7054044" y="4987041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优化护理流程，提高工作效率。</a:t>
              </a:r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8972595" y="2757148"/>
            <a:ext cx="2267763" cy="1218088"/>
            <a:chOff x="8972595" y="2757148"/>
            <a:chExt cx="2267763" cy="1218088"/>
          </a:xfrm>
        </p:grpSpPr>
        <p:sp>
          <p:nvSpPr>
            <p:cNvPr id="32" name="TextBox 32"/>
            <p:cNvSpPr txBox="1"/>
            <p:nvPr/>
          </p:nvSpPr>
          <p:spPr>
            <a:xfrm>
              <a:off x="8972595" y="2757148"/>
              <a:ext cx="2267763" cy="121808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任务</a:t>
              </a:r>
            </a:p>
          </p:txBody>
        </p:sp>
      </p:grpSp>
      <p:sp>
        <p:nvSpPr>
          <p:cNvPr id="33" name="Freeform 33"/>
          <p:cNvSpPr/>
          <p:nvPr/>
        </p:nvSpPr>
        <p:spPr>
          <a:xfrm>
            <a:off x="3095436" y="2932359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186361" y="1337322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5685709" y="2892389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7185067" y="1745822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7" name="Group 37"/>
          <p:cNvGrpSpPr/>
          <p:nvPr/>
        </p:nvGrpSpPr>
        <p:grpSpPr>
          <a:xfrm>
            <a:off x="7802444" y="2287786"/>
            <a:ext cx="461677" cy="550831"/>
            <a:chOff x="7802444" y="2287786"/>
            <a:chExt cx="461677" cy="550831"/>
          </a:xfrm>
        </p:grpSpPr>
        <p:sp>
          <p:nvSpPr>
            <p:cNvPr id="38" name="Freeform 38"/>
            <p:cNvSpPr/>
            <p:nvPr/>
          </p:nvSpPr>
          <p:spPr>
            <a:xfrm>
              <a:off x="7968655" y="2393704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7802444" y="2287786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3614276" y="3475144"/>
            <a:ext cx="664559" cy="579787"/>
            <a:chOff x="3614276" y="3475144"/>
            <a:chExt cx="664559" cy="579787"/>
          </a:xfrm>
        </p:grpSpPr>
        <p:sp>
          <p:nvSpPr>
            <p:cNvPr id="41" name="Freeform 41"/>
            <p:cNvSpPr/>
            <p:nvPr/>
          </p:nvSpPr>
          <p:spPr>
            <a:xfrm>
              <a:off x="3614276" y="3614495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3959938" y="3475144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3" name="Group 43"/>
          <p:cNvGrpSpPr/>
          <p:nvPr/>
        </p:nvGrpSpPr>
        <p:grpSpPr>
          <a:xfrm>
            <a:off x="6455230" y="3620596"/>
            <a:ext cx="577692" cy="614458"/>
            <a:chOff x="6455230" y="3620596"/>
            <a:chExt cx="577692" cy="614458"/>
          </a:xfrm>
        </p:grpSpPr>
        <p:sp>
          <p:nvSpPr>
            <p:cNvPr id="44" name="Freeform 44"/>
            <p:cNvSpPr/>
            <p:nvPr/>
          </p:nvSpPr>
          <p:spPr>
            <a:xfrm>
              <a:off x="6793178" y="3620596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6455230" y="3805762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Freeform 46"/>
            <p:cNvSpPr/>
            <p:nvPr/>
          </p:nvSpPr>
          <p:spPr>
            <a:xfrm>
              <a:off x="6594677" y="3921682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Freeform 47"/>
            <p:cNvSpPr/>
            <p:nvPr/>
          </p:nvSpPr>
          <p:spPr>
            <a:xfrm>
              <a:off x="6702786" y="3871485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5009105" y="2064915"/>
            <a:ext cx="559445" cy="701973"/>
            <a:chOff x="5009105" y="2064915"/>
            <a:chExt cx="559445" cy="701973"/>
          </a:xfrm>
        </p:grpSpPr>
        <p:sp>
          <p:nvSpPr>
            <p:cNvPr id="49" name="Freeform 49"/>
            <p:cNvSpPr/>
            <p:nvPr/>
          </p:nvSpPr>
          <p:spPr>
            <a:xfrm>
              <a:off x="5400317" y="2064915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5182698" y="2160634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5009105" y="2421786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942376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完成护理人员培训计划，提高护理团队整体素质。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4987195" y="1802035"/>
            <a:ext cx="561213" cy="561213"/>
            <a:chOff x="4987195" y="1802035"/>
            <a:chExt cx="561213" cy="561213"/>
          </a:xfrm>
        </p:grpSpPr>
        <p:sp>
          <p:nvSpPr>
            <p:cNvPr id="4" name="AutoShape 4"/>
            <p:cNvSpPr/>
            <p:nvPr/>
          </p:nvSpPr>
          <p:spPr>
            <a:xfrm>
              <a:off x="4987195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5121688" y="1936528"/>
            <a:ext cx="292227" cy="292227"/>
            <a:chOff x="5121688" y="1936528"/>
            <a:chExt cx="292227" cy="292227"/>
          </a:xfrm>
        </p:grpSpPr>
        <p:sp>
          <p:nvSpPr>
            <p:cNvPr id="6" name="Freeform 6"/>
            <p:cNvSpPr/>
            <p:nvPr/>
          </p:nvSpPr>
          <p:spPr>
            <a:xfrm>
              <a:off x="5175885" y="1990630"/>
              <a:ext cx="182880" cy="73533"/>
            </a:xfrm>
            <a:custGeom>
              <a:rect l="l" t="t" r="r" b="b"/>
              <a:pathLst>
                <a:path w="189" h="76">
                  <a:moveTo>
                    <a:pt x="189" y="76"/>
                  </a:moveTo>
                  <a:lnTo>
                    <a:pt x="0" y="76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57"/>
                  </a:lnTo>
                  <a:lnTo>
                    <a:pt x="170" y="57"/>
                  </a:lnTo>
                  <a:lnTo>
                    <a:pt x="170" y="0"/>
                  </a:lnTo>
                  <a:lnTo>
                    <a:pt x="189" y="0"/>
                  </a:lnTo>
                  <a:lnTo>
                    <a:pt x="189" y="7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5267801" y="1990630"/>
              <a:ext cx="54197" cy="36766"/>
            </a:xfrm>
            <a:custGeom>
              <a:rect l="l" t="t" r="r" b="b"/>
              <a:pathLst>
                <a:path w="56" h="38">
                  <a:moveTo>
                    <a:pt x="56" y="38"/>
                  </a:moveTo>
                  <a:lnTo>
                    <a:pt x="0" y="38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9"/>
                  </a:lnTo>
                  <a:lnTo>
                    <a:pt x="37" y="19"/>
                  </a:lnTo>
                  <a:lnTo>
                    <a:pt x="37" y="0"/>
                  </a:lnTo>
                  <a:lnTo>
                    <a:pt x="56" y="0"/>
                  </a:lnTo>
                  <a:lnTo>
                    <a:pt x="56" y="3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5121688" y="1936528"/>
              <a:ext cx="292227" cy="292227"/>
            </a:xfrm>
            <a:custGeom>
              <a:rect l="l" t="t" r="r" b="b"/>
              <a:pathLst>
                <a:path w="302" h="302">
                  <a:moveTo>
                    <a:pt x="302" y="302"/>
                  </a:moveTo>
                  <a:lnTo>
                    <a:pt x="0" y="302"/>
                  </a:lnTo>
                  <a:lnTo>
                    <a:pt x="0" y="0"/>
                  </a:lnTo>
                  <a:lnTo>
                    <a:pt x="245" y="0"/>
                  </a:lnTo>
                  <a:lnTo>
                    <a:pt x="245" y="18"/>
                  </a:lnTo>
                  <a:lnTo>
                    <a:pt x="18" y="18"/>
                  </a:lnTo>
                  <a:lnTo>
                    <a:pt x="18" y="283"/>
                  </a:lnTo>
                  <a:lnTo>
                    <a:pt x="283" y="283"/>
                  </a:lnTo>
                  <a:lnTo>
                    <a:pt x="283" y="56"/>
                  </a:lnTo>
                  <a:lnTo>
                    <a:pt x="302" y="56"/>
                  </a:lnTo>
                  <a:lnTo>
                    <a:pt x="302" y="30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75885" y="2100929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175885" y="2136743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175885" y="2173510"/>
              <a:ext cx="182880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5554409" y="1919002"/>
            <a:ext cx="1897189" cy="368046"/>
            <a:chOff x="5554409" y="1919002"/>
            <a:chExt cx="1897189" cy="368046"/>
          </a:xfrm>
        </p:grpSpPr>
        <p:sp>
          <p:nvSpPr>
            <p:cNvPr id="13" name="AutoShape 13"/>
            <p:cNvSpPr/>
            <p:nvPr/>
          </p:nvSpPr>
          <p:spPr>
            <a:xfrm>
              <a:off x="5554409" y="1919002"/>
              <a:ext cx="1897189" cy="368046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第一季度</a:t>
              </a:r>
              <a:endParaRPr lang="en-US" sz="1100"/>
            </a:p>
          </p:txBody>
        </p:sp>
      </p:grpSp>
      <p:sp>
        <p:nvSpPr>
          <p:cNvPr id="14" name="AutoShape 14"/>
          <p:cNvSpPr/>
          <p:nvPr/>
        </p:nvSpPr>
        <p:spPr>
          <a:xfrm>
            <a:off x="8335955" y="2434470"/>
            <a:ext cx="3133738" cy="9945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优化护理流程，调整排班制度，提高工作效率。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8948027" y="191837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第二季度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8380762" y="1802035"/>
            <a:ext cx="561213" cy="561213"/>
            <a:chOff x="8380762" y="1802035"/>
            <a:chExt cx="561213" cy="561213"/>
          </a:xfrm>
        </p:grpSpPr>
        <p:sp>
          <p:nvSpPr>
            <p:cNvPr id="17" name="AutoShape 17"/>
            <p:cNvSpPr/>
            <p:nvPr/>
          </p:nvSpPr>
          <p:spPr>
            <a:xfrm>
              <a:off x="8380762" y="1802035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8515255" y="1990630"/>
            <a:ext cx="292227" cy="201263"/>
            <a:chOff x="8515255" y="1990630"/>
            <a:chExt cx="292227" cy="201263"/>
          </a:xfrm>
        </p:grpSpPr>
        <p:sp>
          <p:nvSpPr>
            <p:cNvPr id="19" name="AutoShape 19"/>
            <p:cNvSpPr/>
            <p:nvPr/>
          </p:nvSpPr>
          <p:spPr>
            <a:xfrm>
              <a:off x="85694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624601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8679752" y="2072926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8734901" y="2072926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85694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8624601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8679752" y="2036159"/>
              <a:ext cx="18383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8734901" y="2036159"/>
              <a:ext cx="17431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8587835" y="2128075"/>
              <a:ext cx="147066" cy="18383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8515255" y="1990630"/>
              <a:ext cx="292227" cy="201263"/>
            </a:xfrm>
            <a:custGeom>
              <a:rect l="l" t="t" r="r" b="b"/>
              <a:pathLst>
                <a:path w="302" h="208">
                  <a:moveTo>
                    <a:pt x="302" y="208"/>
                  </a:moveTo>
                  <a:lnTo>
                    <a:pt x="0" y="208"/>
                  </a:lnTo>
                  <a:lnTo>
                    <a:pt x="0" y="28"/>
                  </a:lnTo>
                  <a:lnTo>
                    <a:pt x="19" y="28"/>
                  </a:lnTo>
                  <a:lnTo>
                    <a:pt x="19" y="189"/>
                  </a:lnTo>
                  <a:lnTo>
                    <a:pt x="283" y="189"/>
                  </a:lnTo>
                  <a:lnTo>
                    <a:pt x="283" y="19"/>
                  </a:lnTo>
                  <a:lnTo>
                    <a:pt x="0" y="19"/>
                  </a:lnTo>
                  <a:lnTo>
                    <a:pt x="0" y="0"/>
                  </a:lnTo>
                  <a:lnTo>
                    <a:pt x="302" y="0"/>
                  </a:lnTo>
                  <a:lnTo>
                    <a:pt x="302" y="20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9" name="AutoShape 29"/>
          <p:cNvSpPr/>
          <p:nvPr/>
        </p:nvSpPr>
        <p:spPr>
          <a:xfrm>
            <a:off x="4942376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建立护理质量监控体系，对护理服务质量进行全面评估。</a:t>
            </a:r>
            <a:endParaRPr lang="en-US" sz="1100"/>
          </a:p>
        </p:txBody>
      </p:sp>
      <p:sp>
        <p:nvSpPr>
          <p:cNvPr id="30" name="AutoShape 30"/>
          <p:cNvSpPr/>
          <p:nvPr/>
        </p:nvSpPr>
        <p:spPr>
          <a:xfrm>
            <a:off x="5554448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第三季度</a:t>
            </a:r>
            <a:endParaRPr lang="en-US" sz="1100"/>
          </a:p>
        </p:txBody>
      </p:sp>
      <p:grpSp>
        <p:nvGrpSpPr>
          <p:cNvPr id="31" name="Group 31"/>
          <p:cNvGrpSpPr/>
          <p:nvPr/>
        </p:nvGrpSpPr>
        <p:grpSpPr>
          <a:xfrm>
            <a:off x="4987195" y="4188148"/>
            <a:ext cx="561213" cy="561213"/>
            <a:chOff x="4987195" y="4188148"/>
            <a:chExt cx="561213" cy="561213"/>
          </a:xfrm>
        </p:grpSpPr>
        <p:sp>
          <p:nvSpPr>
            <p:cNvPr id="32" name="AutoShape 32"/>
            <p:cNvSpPr/>
            <p:nvPr/>
          </p:nvSpPr>
          <p:spPr>
            <a:xfrm>
              <a:off x="4987195" y="4188148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00000"/>
                </a:lnSpc>
                <a:spcBef>
                  <a:spcPts val="375"/>
                </a:spcBef>
                <a:defRPr/>
              </a:pPr>
              <a:endParaRPr lang="en-US" sz="1100"/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122640" y="4315015"/>
            <a:ext cx="290322" cy="285560"/>
            <a:chOff x="5122640" y="4315015"/>
            <a:chExt cx="290322" cy="285560"/>
          </a:xfrm>
        </p:grpSpPr>
        <p:sp>
          <p:nvSpPr>
            <p:cNvPr id="34" name="Freeform 34"/>
            <p:cNvSpPr/>
            <p:nvPr/>
          </p:nvSpPr>
          <p:spPr>
            <a:xfrm>
              <a:off x="5182267" y="4370832"/>
              <a:ext cx="176879" cy="175927"/>
            </a:xfrm>
            <a:custGeom>
              <a:rect l="l" t="t" r="r" b="b"/>
              <a:pathLst>
                <a:path w="187" h="186">
                  <a:moveTo>
                    <a:pt x="81" y="186"/>
                  </a:moveTo>
                  <a:lnTo>
                    <a:pt x="0" y="106"/>
                  </a:lnTo>
                  <a:lnTo>
                    <a:pt x="107" y="0"/>
                  </a:lnTo>
                  <a:lnTo>
                    <a:pt x="187" y="80"/>
                  </a:lnTo>
                  <a:lnTo>
                    <a:pt x="81" y="186"/>
                  </a:lnTo>
                  <a:close/>
                  <a:moveTo>
                    <a:pt x="26" y="106"/>
                  </a:moveTo>
                  <a:lnTo>
                    <a:pt x="81" y="158"/>
                  </a:lnTo>
                  <a:lnTo>
                    <a:pt x="159" y="80"/>
                  </a:lnTo>
                  <a:lnTo>
                    <a:pt x="107" y="26"/>
                  </a:lnTo>
                  <a:lnTo>
                    <a:pt x="26" y="10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5122640" y="4484275"/>
              <a:ext cx="120110" cy="116300"/>
            </a:xfrm>
            <a:custGeom>
              <a:rect l="l" t="t" r="r" b="b"/>
              <a:pathLst>
                <a:path w="54" h="52">
                  <a:moveTo>
                    <a:pt x="26" y="52"/>
                  </a:moveTo>
                  <a:cubicBezTo>
                    <a:pt x="20" y="52"/>
                    <a:pt x="14" y="50"/>
                    <a:pt x="9" y="45"/>
                  </a:cubicBezTo>
                  <a:cubicBezTo>
                    <a:pt x="0" y="36"/>
                    <a:pt x="0" y="20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26" y="6"/>
                    <a:pt x="26" y="6"/>
                    <a:pt x="26" y="6"/>
                  </a:cubicBezTo>
                  <a:cubicBezTo>
                    <a:pt x="15" y="17"/>
                    <a:pt x="15" y="17"/>
                    <a:pt x="15" y="17"/>
                  </a:cubicBezTo>
                  <a:cubicBezTo>
                    <a:pt x="12" y="20"/>
                    <a:pt x="10" y="24"/>
                    <a:pt x="10" y="28"/>
                  </a:cubicBezTo>
                  <a:cubicBezTo>
                    <a:pt x="10" y="32"/>
                    <a:pt x="12" y="36"/>
                    <a:pt x="15" y="39"/>
                  </a:cubicBezTo>
                  <a:cubicBezTo>
                    <a:pt x="18" y="42"/>
                    <a:pt x="22" y="44"/>
                    <a:pt x="26" y="44"/>
                  </a:cubicBezTo>
                  <a:cubicBezTo>
                    <a:pt x="30" y="44"/>
                    <a:pt x="34" y="42"/>
                    <a:pt x="37" y="39"/>
                  </a:cubicBezTo>
                  <a:cubicBezTo>
                    <a:pt x="48" y="28"/>
                    <a:pt x="48" y="28"/>
                    <a:pt x="48" y="28"/>
                  </a:cubicBezTo>
                  <a:cubicBezTo>
                    <a:pt x="54" y="34"/>
                    <a:pt x="54" y="34"/>
                    <a:pt x="54" y="34"/>
                  </a:cubicBezTo>
                  <a:cubicBezTo>
                    <a:pt x="43" y="45"/>
                    <a:pt x="43" y="45"/>
                    <a:pt x="43" y="45"/>
                  </a:cubicBezTo>
                  <a:cubicBezTo>
                    <a:pt x="38" y="50"/>
                    <a:pt x="32" y="52"/>
                    <a:pt x="26" y="5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5296662" y="4315015"/>
              <a:ext cx="116300" cy="115348"/>
            </a:xfrm>
            <a:custGeom>
              <a:rect l="l" t="t" r="r" b="b"/>
              <a:pathLst>
                <a:path w="52" h="52">
                  <a:moveTo>
                    <a:pt x="34" y="52"/>
                  </a:moveTo>
                  <a:cubicBezTo>
                    <a:pt x="28" y="46"/>
                    <a:pt x="28" y="46"/>
                    <a:pt x="28" y="46"/>
                  </a:cubicBezTo>
                  <a:cubicBezTo>
                    <a:pt x="39" y="35"/>
                    <a:pt x="39" y="35"/>
                    <a:pt x="39" y="35"/>
                  </a:cubicBezTo>
                  <a:cubicBezTo>
                    <a:pt x="42" y="32"/>
                    <a:pt x="44" y="28"/>
                    <a:pt x="44" y="24"/>
                  </a:cubicBezTo>
                  <a:cubicBezTo>
                    <a:pt x="44" y="20"/>
                    <a:pt x="42" y="16"/>
                    <a:pt x="39" y="13"/>
                  </a:cubicBezTo>
                  <a:cubicBezTo>
                    <a:pt x="33" y="7"/>
                    <a:pt x="23" y="7"/>
                    <a:pt x="17" y="13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0" y="18"/>
                    <a:pt x="0" y="18"/>
                    <a:pt x="0" y="18"/>
                  </a:cubicBezTo>
                  <a:cubicBezTo>
                    <a:pt x="11" y="7"/>
                    <a:pt x="11" y="7"/>
                    <a:pt x="11" y="7"/>
                  </a:cubicBezTo>
                  <a:cubicBezTo>
                    <a:pt x="16" y="2"/>
                    <a:pt x="22" y="0"/>
                    <a:pt x="28" y="0"/>
                  </a:cubicBezTo>
                  <a:cubicBezTo>
                    <a:pt x="34" y="0"/>
                    <a:pt x="40" y="2"/>
                    <a:pt x="45" y="7"/>
                  </a:cubicBezTo>
                  <a:cubicBezTo>
                    <a:pt x="50" y="12"/>
                    <a:pt x="52" y="18"/>
                    <a:pt x="52" y="24"/>
                  </a:cubicBezTo>
                  <a:cubicBezTo>
                    <a:pt x="52" y="30"/>
                    <a:pt x="50" y="36"/>
                    <a:pt x="45" y="41"/>
                  </a:cubicBezTo>
                  <a:lnTo>
                    <a:pt x="34" y="5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5220081" y="4453128"/>
              <a:ext cx="27432" cy="26479"/>
            </a:xfrm>
            <a:custGeom>
              <a:rect l="l" t="t" r="r" b="b"/>
              <a:pathLst>
                <a:path w="28" h="28">
                  <a:moveTo>
                    <a:pt x="15" y="28"/>
                  </a:moveTo>
                  <a:lnTo>
                    <a:pt x="0" y="14"/>
                  </a:lnTo>
                  <a:lnTo>
                    <a:pt x="15" y="0"/>
                  </a:lnTo>
                  <a:lnTo>
                    <a:pt x="29" y="14"/>
                  </a:lnTo>
                  <a:lnTo>
                    <a:pt x="15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5255990" y="4444555"/>
              <a:ext cx="27432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9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5265420" y="4408646"/>
              <a:ext cx="26479" cy="26479"/>
            </a:xfrm>
            <a:custGeom>
              <a:rect l="l" t="t" r="r" b="b"/>
              <a:pathLst>
                <a:path w="28" h="28">
                  <a:moveTo>
                    <a:pt x="14" y="28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5247513" y="4479607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5"/>
                  </a:lnTo>
                  <a:lnTo>
                    <a:pt x="14" y="0"/>
                  </a:lnTo>
                  <a:lnTo>
                    <a:pt x="28" y="15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5291900" y="4435126"/>
              <a:ext cx="26479" cy="27432"/>
            </a:xfrm>
            <a:custGeom>
              <a:rect l="l" t="t" r="r" b="b"/>
              <a:pathLst>
                <a:path w="28" h="28">
                  <a:moveTo>
                    <a:pt x="14" y="29"/>
                  </a:moveTo>
                  <a:lnTo>
                    <a:pt x="0" y="14"/>
                  </a:lnTo>
                  <a:lnTo>
                    <a:pt x="14" y="0"/>
                  </a:lnTo>
                  <a:lnTo>
                    <a:pt x="28" y="14"/>
                  </a:lnTo>
                  <a:lnTo>
                    <a:pt x="14" y="29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2" name="AutoShape 42"/>
          <p:cNvSpPr/>
          <p:nvPr/>
        </p:nvSpPr>
        <p:spPr>
          <a:xfrm>
            <a:off x="8335955" y="4809710"/>
            <a:ext cx="3133738" cy="101914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总结全年工作，制定2022年工作计划。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48027" y="4293614"/>
            <a:ext cx="1897171" cy="36933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第四季度</a:t>
            </a:r>
            <a:endParaRPr lang="en-US" sz="1100"/>
          </a:p>
        </p:txBody>
      </p:sp>
      <p:grpSp>
        <p:nvGrpSpPr>
          <p:cNvPr id="44" name="Group 44"/>
          <p:cNvGrpSpPr/>
          <p:nvPr/>
        </p:nvGrpSpPr>
        <p:grpSpPr>
          <a:xfrm>
            <a:off x="8380762" y="4177284"/>
            <a:ext cx="561213" cy="561213"/>
            <a:chOff x="8380762" y="4177284"/>
            <a:chExt cx="561213" cy="561213"/>
          </a:xfrm>
        </p:grpSpPr>
        <p:sp>
          <p:nvSpPr>
            <p:cNvPr id="45" name="AutoShape 45"/>
            <p:cNvSpPr/>
            <p:nvPr/>
          </p:nvSpPr>
          <p:spPr>
            <a:xfrm>
              <a:off x="8380762" y="4177284"/>
              <a:ext cx="561213" cy="561213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8533542" y="4316063"/>
            <a:ext cx="282417" cy="283559"/>
            <a:chOff x="8533542" y="4316063"/>
            <a:chExt cx="282417" cy="283559"/>
          </a:xfrm>
        </p:grpSpPr>
        <p:sp>
          <p:nvSpPr>
            <p:cNvPr id="47" name="Freeform 47"/>
            <p:cNvSpPr/>
            <p:nvPr/>
          </p:nvSpPr>
          <p:spPr>
            <a:xfrm>
              <a:off x="8562499" y="4316063"/>
              <a:ext cx="253460" cy="254508"/>
            </a:xfrm>
            <a:custGeom>
              <a:rect l="l" t="t" r="r" b="b"/>
              <a:pathLst>
                <a:path w="262" h="263">
                  <a:moveTo>
                    <a:pt x="102" y="263"/>
                  </a:moveTo>
                  <a:lnTo>
                    <a:pt x="0" y="159"/>
                  </a:lnTo>
                  <a:lnTo>
                    <a:pt x="203" y="0"/>
                  </a:lnTo>
                  <a:lnTo>
                    <a:pt x="262" y="59"/>
                  </a:lnTo>
                  <a:lnTo>
                    <a:pt x="102" y="263"/>
                  </a:lnTo>
                  <a:close/>
                  <a:moveTo>
                    <a:pt x="29" y="161"/>
                  </a:moveTo>
                  <a:lnTo>
                    <a:pt x="100" y="234"/>
                  </a:lnTo>
                  <a:lnTo>
                    <a:pt x="237" y="62"/>
                  </a:lnTo>
                  <a:lnTo>
                    <a:pt x="201" y="26"/>
                  </a:lnTo>
                  <a:lnTo>
                    <a:pt x="29" y="16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8624507" y="4371213"/>
              <a:ext cx="134493" cy="109347"/>
            </a:xfrm>
            <a:custGeom>
              <a:rect l="l" t="t" r="r" b="b"/>
              <a:pathLst>
                <a:path w="139" h="113">
                  <a:moveTo>
                    <a:pt x="12" y="113"/>
                  </a:moveTo>
                  <a:lnTo>
                    <a:pt x="0" y="99"/>
                  </a:lnTo>
                  <a:lnTo>
                    <a:pt x="128" y="0"/>
                  </a:lnTo>
                  <a:lnTo>
                    <a:pt x="139" y="14"/>
                  </a:lnTo>
                  <a:lnTo>
                    <a:pt x="12" y="11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8540305" y="4495038"/>
              <a:ext cx="97727" cy="97727"/>
            </a:xfrm>
            <a:custGeom>
              <a:rect l="l" t="t" r="r" b="b"/>
              <a:pathLst>
                <a:path w="43" h="43">
                  <a:moveTo>
                    <a:pt x="12" y="43"/>
                  </a:moveTo>
                  <a:cubicBezTo>
                    <a:pt x="0" y="31"/>
                    <a:pt x="0" y="31"/>
                    <a:pt x="0" y="31"/>
                  </a:cubicBezTo>
                  <a:cubicBezTo>
                    <a:pt x="3" y="29"/>
                    <a:pt x="3" y="29"/>
                    <a:pt x="3" y="29"/>
                  </a:cubicBezTo>
                  <a:cubicBezTo>
                    <a:pt x="8" y="24"/>
                    <a:pt x="8" y="16"/>
                    <a:pt x="3" y="12"/>
                  </a:cubicBezTo>
                  <a:cubicBezTo>
                    <a:pt x="0" y="9"/>
                    <a:pt x="0" y="9"/>
                    <a:pt x="0" y="9"/>
                  </a:cubicBezTo>
                  <a:cubicBezTo>
                    <a:pt x="9" y="0"/>
                    <a:pt x="9" y="0"/>
                    <a:pt x="9" y="0"/>
                  </a:cubicBezTo>
                  <a:cubicBezTo>
                    <a:pt x="14" y="6"/>
                    <a:pt x="14" y="6"/>
                    <a:pt x="14" y="6"/>
                  </a:cubicBezTo>
                  <a:cubicBezTo>
                    <a:pt x="11" y="9"/>
                    <a:pt x="11" y="9"/>
                    <a:pt x="11" y="9"/>
                  </a:cubicBezTo>
                  <a:cubicBezTo>
                    <a:pt x="16" y="16"/>
                    <a:pt x="16" y="25"/>
                    <a:pt x="11" y="31"/>
                  </a:cubicBezTo>
                  <a:cubicBezTo>
                    <a:pt x="12" y="32"/>
                    <a:pt x="12" y="32"/>
                    <a:pt x="12" y="32"/>
                  </a:cubicBezTo>
                  <a:cubicBezTo>
                    <a:pt x="18" y="27"/>
                    <a:pt x="27" y="27"/>
                    <a:pt x="34" y="32"/>
                  </a:cubicBezTo>
                  <a:cubicBezTo>
                    <a:pt x="37" y="29"/>
                    <a:pt x="37" y="29"/>
                    <a:pt x="37" y="29"/>
                  </a:cubicBezTo>
                  <a:cubicBezTo>
                    <a:pt x="43" y="34"/>
                    <a:pt x="43" y="34"/>
                    <a:pt x="43" y="34"/>
                  </a:cubicBezTo>
                  <a:cubicBezTo>
                    <a:pt x="34" y="43"/>
                    <a:pt x="34" y="43"/>
                    <a:pt x="34" y="43"/>
                  </a:cubicBezTo>
                  <a:cubicBezTo>
                    <a:pt x="31" y="40"/>
                    <a:pt x="31" y="40"/>
                    <a:pt x="31" y="40"/>
                  </a:cubicBezTo>
                  <a:cubicBezTo>
                    <a:pt x="27" y="35"/>
                    <a:pt x="19" y="35"/>
                    <a:pt x="14" y="40"/>
                  </a:cubicBezTo>
                  <a:lnTo>
                    <a:pt x="12" y="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8533542" y="4565713"/>
              <a:ext cx="33909" cy="33909"/>
            </a:xfrm>
            <a:custGeom>
              <a:rect l="l" t="t" r="r" b="b"/>
              <a:pathLst>
                <a:path w="35" h="35">
                  <a:moveTo>
                    <a:pt x="14" y="35"/>
                  </a:moveTo>
                  <a:lnTo>
                    <a:pt x="0" y="21"/>
                  </a:lnTo>
                  <a:lnTo>
                    <a:pt x="21" y="0"/>
                  </a:lnTo>
                  <a:lnTo>
                    <a:pt x="35" y="14"/>
                  </a:lnTo>
                  <a:lnTo>
                    <a:pt x="14" y="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51" name="Picture 51"/>
          <p:cNvPicPr>
            <a:picLocks noChangeAspect="1"/>
          </p:cNvPicPr>
          <p:nvPr/>
        </p:nvPicPr>
        <p:blipFill>
          <a:blip r:embed="rId2"/>
          <a:srcRect l="3716" r="3716"/>
          <a:stretch>
            <a:fillRect/>
          </a:stretch>
        </p:blipFill>
        <p:spPr>
          <a:xfrm>
            <a:off x="706988" y="1587639"/>
            <a:ext cx="3579894" cy="3867314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重点工作安排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https://d.book118.com/806002011223010041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2024-09-08T21:55:00.463</cp:lastPrinted>
  <dcterms:created xsi:type="dcterms:W3CDTF">2024-09-08T13:55:00Z</dcterms:created>
  <dcterms:modified xsi:type="dcterms:W3CDTF">2024-09-08T13:55:02Z</dcterms:modified>
</cp:coreProperties>
</file>