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77885B-5B2A-4281-A809-E268EF7162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ACF3C8-4149-4F66-B612-92CBA4CD34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7B2341-72B3-4F00-8751-61D77FEBB6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E68E4A-8FB9-4C35-A39C-F0EBA7CB5A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619ADD3-B229-4503-87FA-E1E8C32327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5D52792-B101-4A4A-8849-856F79D00B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B29AB0B-4BA0-48AB-946C-50E24825C6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1B4BA2-890D-4AE4-89B6-4080E5C928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D4334A-C0C5-4EDD-BA12-8FB3B51717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329F9B-8B39-4266-93EB-3581BC1CCD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F3D30B-D90B-4759-9A7B-E7DFB71EE5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t>Click to edit Master text styles</a:t>
            </a:r>
          </a:p>
          <a:p>
            <a:r>
              <a:t>Second level</a:t>
            </a:r>
          </a:p>
          <a:p>
            <a:r>
              <a:t>Third level</a:t>
            </a:r>
          </a:p>
          <a:p>
            <a:r>
              <a:t>Fourth level</a:t>
            </a:r>
          </a:p>
          <a:p>
            <a:r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8/1/2011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‹#›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6031031013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IPD研发体系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目录</a:t>
            </a:r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CONTENTS</a:t>
            </a:r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IPD概述与核心理念</a:t>
            </a:r>
          </a:p>
          <a:p>
            <a:r>
              <a:t>组织架构与角色定位</a:t>
            </a:r>
          </a:p>
          <a:p>
            <a:r>
              <a:t>流程管理与优化策略</a:t>
            </a:r>
          </a:p>
          <a:p>
            <a:r>
              <a:t>需求管理与产品规划方法</a:t>
            </a:r>
          </a:p>
          <a:p>
            <a:r>
              <a:t>研发团队能力提升途径</a:t>
            </a:r>
          </a:p>
          <a:p>
            <a:r>
              <a:t>IPD实施效果评估及持续改进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IPD概述与核心理念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50" b="545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集成产品开发（Integrated Product Development, IPD）是一种先进的、成熟的产品研发管理思想、模式和方法。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IPD起源于美国，在20世纪80年代被IBM成功应用，随后被许多世界500强企业采纳并完善。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IPD定义及发展历程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发展历程</a:t>
            </a:r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IPD定义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市场驱动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IPD强调以市场需求为导向，通过深入了解客户需求和市场趋势，开发出符合市场需求的产品。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跨部门协作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IPD打破部门壁垒，强调跨部门、跨领域的协同工作，确保产品开发过程中的高效沟通和资源共享。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核心理念：市场驱动与跨部门协作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提升研发效率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通过优化研发流程和管理方法，提高研发效率，缩短产品开发周期。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降低研发成本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通过跨部门协作和资源共享，减少重复工作和资源浪费，降低研发成本。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增强市场竞争力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通过市场驱动的产品开发策略，开发出更符合市场需求的产品，提升企业在市场中的竞争力。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IPD在企业中实施意义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组织架构与角色定位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04</a:t>
            </a:r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战略导向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高效协同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灵活适应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绩效驱动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IPD组织架构设计原则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组织架构设计应以公司战略为导向，确保IPD研发体系与公司整体战略相契合。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构建跨部门、跨职能的高效协同机制，打破部门壁垒，实现资源共享和优势互补。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建立以绩效为导向的组织架构，明确各部门和岗位的职责和目标，确保研发体系的高效运转。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组织架构应具备一定的灵活性和可扩展性，以适应市场变化和业务发展的需求。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8400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sp>
        <p:nvSpPr>
          <p:cNvPr id="3" name="AutoShape 3"/>
          <p:cNvSpPr/>
          <p:nvPr/>
        </p:nvSpPr>
        <p:spPr>
          <a:xfrm>
            <a:off x="3506470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4" name="AutoShape 4"/>
          <p:cNvSpPr/>
          <p:nvPr/>
        </p:nvSpPr>
        <p:spPr>
          <a:xfrm>
            <a:off x="6400165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5" name="AutoShape 5"/>
          <p:cNvSpPr/>
          <p:nvPr/>
        </p:nvSpPr>
        <p:spPr>
          <a:xfrm>
            <a:off x="9303192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04</a:t>
            </a:r>
          </a:p>
        </p:txBody>
      </p:sp>
      <p:cxnSp>
        <p:nvCxnSpPr>
          <p:cNvPr id="6" name="Connector 6"/>
          <p:cNvCxnSpPr/>
          <p:nvPr/>
        </p:nvCxnSpPr>
        <p:spPr>
          <a:xfrm flipH="1" flipV="1">
            <a:off x="3206115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H="1" flipV="1">
            <a:off x="8985885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 flipH="1" flipV="1">
            <a:off x="6096000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9" name="TextBox 9"/>
          <p:cNvSpPr txBox="1"/>
          <p:nvPr/>
        </p:nvSpPr>
        <p:spPr>
          <a:xfrm>
            <a:off x="507009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IPD项目经理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05079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技术专家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98774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市场人员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201801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财务人员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关键角色职责划分与定位</a:t>
              </a:r>
            </a:p>
          </p:txBody>
        </p:sp>
      </p:grpSp>
      <p:sp>
        <p:nvSpPr>
          <p:cNvPr id="35" name="TextBox 35"/>
          <p:cNvSpPr txBox="1"/>
          <p:nvPr/>
        </p:nvSpPr>
        <p:spPr>
          <a:xfrm>
            <a:off x="507009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负责IPD项目的整体规划、协调和管理，确保项目按照既定目标推进。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423606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提供专业技术支持，参与产品设计和开发过程，确保产品质量和技术创新性。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317301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负责市场调研和需求分析，为IPD项目提供市场输入和反馈。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220328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参与项目预算制定和成本控制，确保项目的经济效益和财务稳健性。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298153" y="3371015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34792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159720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159720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434792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88632" y="3127092"/>
            <a:ext cx="489808" cy="358610"/>
          </a:xfrm>
          <a:custGeom>
            <a:rect l="l" t="t" r="r" b="b"/>
            <a:pathLst>
              <a:path w="142" h="104">
                <a:moveTo>
                  <a:pt x="0" y="104"/>
                </a:moveTo>
                <a:cubicBezTo>
                  <a:pt x="142" y="104"/>
                  <a:pt x="142" y="104"/>
                  <a:pt x="142" y="104"/>
                </a:cubicBezTo>
                <a:cubicBezTo>
                  <a:pt x="142" y="0"/>
                  <a:pt x="142" y="0"/>
                  <a:pt x="142" y="0"/>
                </a:cubicBezTo>
                <a:cubicBezTo>
                  <a:pt x="0" y="0"/>
                  <a:pt x="0" y="0"/>
                  <a:pt x="0" y="0"/>
                </a:cubicBezTo>
                <a:lnTo>
                  <a:pt x="0" y="104"/>
                </a:lnTo>
                <a:close/>
                <a:moveTo>
                  <a:pt x="98" y="11"/>
                </a:moveTo>
                <a:cubicBezTo>
                  <a:pt x="127" y="11"/>
                  <a:pt x="127" y="11"/>
                  <a:pt x="127" y="11"/>
                </a:cubicBezTo>
                <a:cubicBezTo>
                  <a:pt x="127" y="29"/>
                  <a:pt x="127" y="29"/>
                  <a:pt x="127" y="29"/>
                </a:cubicBezTo>
                <a:cubicBezTo>
                  <a:pt x="98" y="29"/>
                  <a:pt x="98" y="29"/>
                  <a:pt x="98" y="29"/>
                </a:cubicBezTo>
                <a:lnTo>
                  <a:pt x="98" y="11"/>
                </a:lnTo>
                <a:close/>
                <a:moveTo>
                  <a:pt x="12" y="52"/>
                </a:moveTo>
                <a:cubicBezTo>
                  <a:pt x="12" y="50"/>
                  <a:pt x="13" y="49"/>
                  <a:pt x="13" y="48"/>
                </a:cubicBezTo>
                <a:cubicBezTo>
                  <a:pt x="13" y="46"/>
                  <a:pt x="13" y="45"/>
                  <a:pt x="13" y="44"/>
                </a:cubicBezTo>
                <a:cubicBezTo>
                  <a:pt x="14" y="41"/>
                  <a:pt x="15" y="38"/>
                  <a:pt x="16" y="36"/>
                </a:cubicBezTo>
                <a:cubicBezTo>
                  <a:pt x="16" y="35"/>
                  <a:pt x="17" y="34"/>
                  <a:pt x="17" y="32"/>
                </a:cubicBezTo>
                <a:cubicBezTo>
                  <a:pt x="18" y="31"/>
                  <a:pt x="19" y="30"/>
                  <a:pt x="19" y="29"/>
                </a:cubicBezTo>
                <a:cubicBezTo>
                  <a:pt x="20" y="28"/>
                  <a:pt x="21" y="27"/>
                  <a:pt x="22" y="26"/>
                </a:cubicBezTo>
                <a:cubicBezTo>
                  <a:pt x="22" y="25"/>
                  <a:pt x="23" y="24"/>
                  <a:pt x="24" y="24"/>
                </a:cubicBezTo>
                <a:cubicBezTo>
                  <a:pt x="31" y="16"/>
                  <a:pt x="42" y="11"/>
                  <a:pt x="53" y="11"/>
                </a:cubicBezTo>
                <a:cubicBezTo>
                  <a:pt x="65" y="11"/>
                  <a:pt x="76" y="16"/>
                  <a:pt x="83" y="24"/>
                </a:cubicBezTo>
                <a:cubicBezTo>
                  <a:pt x="85" y="26"/>
                  <a:pt x="86" y="27"/>
                  <a:pt x="87" y="29"/>
                </a:cubicBezTo>
                <a:cubicBezTo>
                  <a:pt x="88" y="30"/>
                  <a:pt x="88" y="31"/>
                  <a:pt x="89" y="32"/>
                </a:cubicBezTo>
                <a:cubicBezTo>
                  <a:pt x="90" y="34"/>
                  <a:pt x="90" y="35"/>
                  <a:pt x="91" y="36"/>
                </a:cubicBezTo>
                <a:cubicBezTo>
                  <a:pt x="92" y="38"/>
                  <a:pt x="93" y="41"/>
                  <a:pt x="93" y="44"/>
                </a:cubicBezTo>
                <a:cubicBezTo>
                  <a:pt x="93" y="45"/>
                  <a:pt x="94" y="46"/>
                  <a:pt x="94" y="48"/>
                </a:cubicBezTo>
                <a:cubicBezTo>
                  <a:pt x="94" y="49"/>
                  <a:pt x="94" y="50"/>
                  <a:pt x="94" y="52"/>
                </a:cubicBezTo>
                <a:cubicBezTo>
                  <a:pt x="94" y="57"/>
                  <a:pt x="93" y="62"/>
                  <a:pt x="91" y="66"/>
                </a:cubicBezTo>
                <a:cubicBezTo>
                  <a:pt x="90" y="69"/>
                  <a:pt x="89" y="72"/>
                  <a:pt x="87" y="75"/>
                </a:cubicBezTo>
                <a:cubicBezTo>
                  <a:pt x="86" y="76"/>
                  <a:pt x="85" y="78"/>
                  <a:pt x="83" y="79"/>
                </a:cubicBezTo>
                <a:cubicBezTo>
                  <a:pt x="76" y="87"/>
                  <a:pt x="65" y="93"/>
                  <a:pt x="53" y="93"/>
                </a:cubicBezTo>
                <a:cubicBezTo>
                  <a:pt x="49" y="93"/>
                  <a:pt x="45" y="92"/>
                  <a:pt x="41" y="91"/>
                </a:cubicBezTo>
                <a:cubicBezTo>
                  <a:pt x="38" y="90"/>
                  <a:pt x="35" y="88"/>
                  <a:pt x="32" y="87"/>
                </a:cubicBezTo>
                <a:cubicBezTo>
                  <a:pt x="31" y="86"/>
                  <a:pt x="30" y="85"/>
                  <a:pt x="29" y="85"/>
                </a:cubicBezTo>
                <a:cubicBezTo>
                  <a:pt x="28" y="84"/>
                  <a:pt x="28" y="84"/>
                  <a:pt x="27" y="83"/>
                </a:cubicBezTo>
                <a:cubicBezTo>
                  <a:pt x="26" y="82"/>
                  <a:pt x="25" y="82"/>
                  <a:pt x="24" y="81"/>
                </a:cubicBezTo>
                <a:cubicBezTo>
                  <a:pt x="24" y="80"/>
                  <a:pt x="23" y="79"/>
                  <a:pt x="22" y="78"/>
                </a:cubicBezTo>
                <a:cubicBezTo>
                  <a:pt x="22" y="78"/>
                  <a:pt x="21" y="77"/>
                  <a:pt x="21" y="77"/>
                </a:cubicBezTo>
                <a:cubicBezTo>
                  <a:pt x="20" y="76"/>
                  <a:pt x="20" y="75"/>
                  <a:pt x="19" y="75"/>
                </a:cubicBezTo>
                <a:cubicBezTo>
                  <a:pt x="19" y="74"/>
                  <a:pt x="18" y="72"/>
                  <a:pt x="17" y="71"/>
                </a:cubicBezTo>
                <a:cubicBezTo>
                  <a:pt x="16" y="70"/>
                  <a:pt x="16" y="68"/>
                  <a:pt x="15" y="66"/>
                </a:cubicBezTo>
                <a:cubicBezTo>
                  <a:pt x="13" y="62"/>
                  <a:pt x="12" y="57"/>
                  <a:pt x="12" y="52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707799" y="4779038"/>
            <a:ext cx="501330" cy="504577"/>
          </a:xfrm>
          <a:custGeom>
            <a:rect l="l" t="t" r="r" b="b"/>
            <a:pathLst>
              <a:path w="196" h="197">
                <a:moveTo>
                  <a:pt x="98" y="197"/>
                </a:moveTo>
                <a:cubicBezTo>
                  <a:pt x="152" y="197"/>
                  <a:pt x="196" y="153"/>
                  <a:pt x="196" y="99"/>
                </a:cubicBezTo>
                <a:cubicBezTo>
                  <a:pt x="196" y="44"/>
                  <a:pt x="152" y="0"/>
                  <a:pt x="98" y="0"/>
                </a:cubicBezTo>
                <a:cubicBezTo>
                  <a:pt x="43" y="0"/>
                  <a:pt x="0" y="44"/>
                  <a:pt x="0" y="99"/>
                </a:cubicBezTo>
                <a:cubicBezTo>
                  <a:pt x="0" y="153"/>
                  <a:pt x="43" y="197"/>
                  <a:pt x="98" y="197"/>
                </a:cubicBezTo>
                <a:moveTo>
                  <a:pt x="38" y="166"/>
                </a:moveTo>
                <a:cubicBezTo>
                  <a:pt x="30" y="158"/>
                  <a:pt x="30" y="158"/>
                  <a:pt x="30" y="158"/>
                </a:cubicBezTo>
                <a:cubicBezTo>
                  <a:pt x="49" y="140"/>
                  <a:pt x="49" y="140"/>
                  <a:pt x="49" y="140"/>
                </a:cubicBezTo>
                <a:cubicBezTo>
                  <a:pt x="57" y="148"/>
                  <a:pt x="57" y="148"/>
                  <a:pt x="57" y="148"/>
                </a:cubicBezTo>
                <a:lnTo>
                  <a:pt x="38" y="166"/>
                </a:lnTo>
                <a:close/>
                <a:moveTo>
                  <a:pt x="103" y="188"/>
                </a:moveTo>
                <a:cubicBezTo>
                  <a:pt x="92" y="188"/>
                  <a:pt x="92" y="188"/>
                  <a:pt x="92" y="188"/>
                </a:cubicBezTo>
                <a:cubicBezTo>
                  <a:pt x="92" y="162"/>
                  <a:pt x="92" y="162"/>
                  <a:pt x="92" y="162"/>
                </a:cubicBezTo>
                <a:cubicBezTo>
                  <a:pt x="103" y="162"/>
                  <a:pt x="103" y="162"/>
                  <a:pt x="103" y="162"/>
                </a:cubicBezTo>
                <a:lnTo>
                  <a:pt x="103" y="188"/>
                </a:lnTo>
                <a:close/>
                <a:moveTo>
                  <a:pt x="188" y="104"/>
                </a:moveTo>
                <a:cubicBezTo>
                  <a:pt x="161" y="104"/>
                  <a:pt x="161" y="104"/>
                  <a:pt x="161" y="104"/>
                </a:cubicBezTo>
                <a:cubicBezTo>
                  <a:pt x="161" y="93"/>
                  <a:pt x="161" y="93"/>
                  <a:pt x="161" y="93"/>
                </a:cubicBezTo>
                <a:cubicBezTo>
                  <a:pt x="188" y="93"/>
                  <a:pt x="188" y="93"/>
                  <a:pt x="188" y="93"/>
                </a:cubicBezTo>
                <a:lnTo>
                  <a:pt x="188" y="104"/>
                </a:lnTo>
                <a:close/>
                <a:moveTo>
                  <a:pt x="157" y="31"/>
                </a:moveTo>
                <a:cubicBezTo>
                  <a:pt x="165" y="39"/>
                  <a:pt x="165" y="39"/>
                  <a:pt x="165" y="39"/>
                </a:cubicBezTo>
                <a:cubicBezTo>
                  <a:pt x="147" y="58"/>
                  <a:pt x="147" y="58"/>
                  <a:pt x="147" y="58"/>
                </a:cubicBezTo>
                <a:cubicBezTo>
                  <a:pt x="139" y="50"/>
                  <a:pt x="139" y="50"/>
                  <a:pt x="139" y="50"/>
                </a:cubicBezTo>
                <a:lnTo>
                  <a:pt x="157" y="31"/>
                </a:lnTo>
                <a:close/>
                <a:moveTo>
                  <a:pt x="147" y="140"/>
                </a:moveTo>
                <a:cubicBezTo>
                  <a:pt x="165" y="158"/>
                  <a:pt x="165" y="158"/>
                  <a:pt x="165" y="15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39" y="148"/>
                  <a:pt x="139" y="148"/>
                  <a:pt x="139" y="148"/>
                </a:cubicBezTo>
                <a:lnTo>
                  <a:pt x="147" y="140"/>
                </a:lnTo>
                <a:close/>
                <a:moveTo>
                  <a:pt x="92" y="9"/>
                </a:moveTo>
                <a:cubicBezTo>
                  <a:pt x="103" y="9"/>
                  <a:pt x="103" y="9"/>
                  <a:pt x="103" y="9"/>
                </a:cubicBezTo>
                <a:cubicBezTo>
                  <a:pt x="103" y="35"/>
                  <a:pt x="103" y="35"/>
                  <a:pt x="103" y="35"/>
                </a:cubicBezTo>
                <a:cubicBezTo>
                  <a:pt x="92" y="35"/>
                  <a:pt x="92" y="35"/>
                  <a:pt x="92" y="35"/>
                </a:cubicBezTo>
                <a:lnTo>
                  <a:pt x="92" y="9"/>
                </a:lnTo>
                <a:close/>
                <a:moveTo>
                  <a:pt x="82" y="76"/>
                </a:moveTo>
                <a:cubicBezTo>
                  <a:pt x="99" y="92"/>
                  <a:pt x="99" y="92"/>
                  <a:pt x="99" y="92"/>
                </a:cubicBezTo>
                <a:cubicBezTo>
                  <a:pt x="130" y="62"/>
                  <a:pt x="130" y="62"/>
                  <a:pt x="130" y="62"/>
                </a:cubicBezTo>
                <a:cubicBezTo>
                  <a:pt x="137" y="70"/>
                  <a:pt x="137" y="70"/>
                  <a:pt x="137" y="70"/>
                </a:cubicBezTo>
                <a:cubicBezTo>
                  <a:pt x="99" y="108"/>
                  <a:pt x="99" y="108"/>
                  <a:pt x="99" y="108"/>
                </a:cubicBezTo>
                <a:cubicBezTo>
                  <a:pt x="74" y="84"/>
                  <a:pt x="74" y="84"/>
                  <a:pt x="74" y="84"/>
                </a:cubicBezTo>
                <a:lnTo>
                  <a:pt x="82" y="76"/>
                </a:lnTo>
                <a:close/>
                <a:moveTo>
                  <a:pt x="38" y="31"/>
                </a:moveTo>
                <a:cubicBezTo>
                  <a:pt x="57" y="50"/>
                  <a:pt x="57" y="50"/>
                  <a:pt x="57" y="50"/>
                </a:cubicBezTo>
                <a:cubicBezTo>
                  <a:pt x="49" y="58"/>
                  <a:pt x="49" y="58"/>
                  <a:pt x="49" y="58"/>
                </a:cubicBezTo>
                <a:cubicBezTo>
                  <a:pt x="30" y="39"/>
                  <a:pt x="30" y="39"/>
                  <a:pt x="30" y="39"/>
                </a:cubicBezTo>
                <a:lnTo>
                  <a:pt x="38" y="31"/>
                </a:lnTo>
                <a:close/>
                <a:moveTo>
                  <a:pt x="34" y="104"/>
                </a:moveTo>
                <a:cubicBezTo>
                  <a:pt x="8" y="104"/>
                  <a:pt x="8" y="104"/>
                  <a:pt x="8" y="104"/>
                </a:cubicBezTo>
                <a:cubicBezTo>
                  <a:pt x="8" y="93"/>
                  <a:pt x="8" y="93"/>
                  <a:pt x="8" y="93"/>
                </a:cubicBezTo>
                <a:cubicBezTo>
                  <a:pt x="34" y="93"/>
                  <a:pt x="34" y="93"/>
                  <a:pt x="34" y="93"/>
                </a:cubicBezTo>
                <a:lnTo>
                  <a:pt x="34" y="104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95413" y="3086347"/>
            <a:ext cx="531662" cy="459548"/>
          </a:xfrm>
          <a:custGeom>
            <a:rect l="l" t="t" r="r" b="b"/>
            <a:pathLst>
              <a:path w="184" h="159">
                <a:moveTo>
                  <a:pt x="132" y="124"/>
                </a:moveTo>
                <a:cubicBezTo>
                  <a:pt x="165" y="159"/>
                  <a:pt x="165" y="159"/>
                  <a:pt x="165" y="159"/>
                </a:cubicBezTo>
                <a:cubicBezTo>
                  <a:pt x="165" y="124"/>
                  <a:pt x="165" y="124"/>
                  <a:pt x="165" y="124"/>
                </a:cubicBezTo>
                <a:cubicBezTo>
                  <a:pt x="184" y="124"/>
                  <a:pt x="184" y="124"/>
                  <a:pt x="184" y="124"/>
                </a:cubicBezTo>
                <a:cubicBezTo>
                  <a:pt x="184" y="0"/>
                  <a:pt x="184" y="0"/>
                  <a:pt x="184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7"/>
                  <a:pt x="0" y="47"/>
                  <a:pt x="0" y="47"/>
                </a:cubicBezTo>
                <a:cubicBezTo>
                  <a:pt x="0" y="124"/>
                  <a:pt x="0" y="124"/>
                  <a:pt x="0" y="124"/>
                </a:cubicBezTo>
                <a:cubicBezTo>
                  <a:pt x="115" y="124"/>
                  <a:pt x="115" y="124"/>
                  <a:pt x="115" y="124"/>
                </a:cubicBezTo>
                <a:lnTo>
                  <a:pt x="132" y="124"/>
                </a:lnTo>
                <a:close/>
                <a:moveTo>
                  <a:pt x="154" y="49"/>
                </a:moveTo>
                <a:cubicBezTo>
                  <a:pt x="162" y="49"/>
                  <a:pt x="168" y="56"/>
                  <a:pt x="168" y="63"/>
                </a:cubicBezTo>
                <a:cubicBezTo>
                  <a:pt x="168" y="71"/>
                  <a:pt x="162" y="77"/>
                  <a:pt x="154" y="77"/>
                </a:cubicBezTo>
                <a:cubicBezTo>
                  <a:pt x="146" y="77"/>
                  <a:pt x="140" y="71"/>
                  <a:pt x="140" y="63"/>
                </a:cubicBezTo>
                <a:cubicBezTo>
                  <a:pt x="140" y="56"/>
                  <a:pt x="146" y="49"/>
                  <a:pt x="154" y="49"/>
                </a:cubicBezTo>
                <a:moveTo>
                  <a:pt x="36" y="77"/>
                </a:moveTo>
                <a:cubicBezTo>
                  <a:pt x="28" y="77"/>
                  <a:pt x="22" y="71"/>
                  <a:pt x="22" y="63"/>
                </a:cubicBezTo>
                <a:cubicBezTo>
                  <a:pt x="22" y="56"/>
                  <a:pt x="28" y="49"/>
                  <a:pt x="36" y="49"/>
                </a:cubicBezTo>
                <a:cubicBezTo>
                  <a:pt x="44" y="49"/>
                  <a:pt x="50" y="56"/>
                  <a:pt x="50" y="63"/>
                </a:cubicBezTo>
                <a:cubicBezTo>
                  <a:pt x="50" y="71"/>
                  <a:pt x="44" y="77"/>
                  <a:pt x="36" y="77"/>
                </a:cubicBezTo>
                <a:moveTo>
                  <a:pt x="75" y="77"/>
                </a:moveTo>
                <a:cubicBezTo>
                  <a:pt x="67" y="77"/>
                  <a:pt x="61" y="71"/>
                  <a:pt x="61" y="63"/>
                </a:cubicBezTo>
                <a:cubicBezTo>
                  <a:pt x="61" y="56"/>
                  <a:pt x="67" y="49"/>
                  <a:pt x="75" y="49"/>
                </a:cubicBezTo>
                <a:cubicBezTo>
                  <a:pt x="83" y="49"/>
                  <a:pt x="89" y="56"/>
                  <a:pt x="89" y="63"/>
                </a:cubicBezTo>
                <a:cubicBezTo>
                  <a:pt x="89" y="71"/>
                  <a:pt x="83" y="77"/>
                  <a:pt x="75" y="77"/>
                </a:cubicBezTo>
                <a:moveTo>
                  <a:pt x="115" y="77"/>
                </a:moveTo>
                <a:cubicBezTo>
                  <a:pt x="107" y="77"/>
                  <a:pt x="100" y="71"/>
                  <a:pt x="100" y="63"/>
                </a:cubicBezTo>
                <a:cubicBezTo>
                  <a:pt x="100" y="56"/>
                  <a:pt x="107" y="49"/>
                  <a:pt x="115" y="49"/>
                </a:cubicBezTo>
                <a:cubicBezTo>
                  <a:pt x="115" y="49"/>
                  <a:pt x="115" y="49"/>
                  <a:pt x="115" y="49"/>
                </a:cubicBezTo>
                <a:cubicBezTo>
                  <a:pt x="123" y="50"/>
                  <a:pt x="129" y="56"/>
                  <a:pt x="129" y="63"/>
                </a:cubicBezTo>
                <a:cubicBezTo>
                  <a:pt x="129" y="71"/>
                  <a:pt x="123" y="77"/>
                  <a:pt x="115" y="77"/>
                </a:cubicBezTo>
                <a:cubicBezTo>
                  <a:pt x="115" y="77"/>
                  <a:pt x="115" y="77"/>
                  <a:pt x="115" y="77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004107" y="4794077"/>
            <a:ext cx="458857" cy="474498"/>
            <a:chOff x="5004107" y="4794077"/>
            <a:chExt cx="458857" cy="474498"/>
          </a:xfrm>
        </p:grpSpPr>
        <p:sp>
          <p:nvSpPr>
            <p:cNvPr id="11" name="AutoShape 11"/>
            <p:cNvSpPr/>
            <p:nvPr/>
          </p:nvSpPr>
          <p:spPr>
            <a:xfrm>
              <a:off x="5130280" y="4794077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004107" y="5054031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820196" y="3941016"/>
            <a:ext cx="553402" cy="457486"/>
            <a:chOff x="5820196" y="3941016"/>
            <a:chExt cx="553402" cy="457486"/>
          </a:xfrm>
        </p:grpSpPr>
        <p:sp>
          <p:nvSpPr>
            <p:cNvPr id="14" name="Freeform 14"/>
            <p:cNvSpPr/>
            <p:nvPr/>
          </p:nvSpPr>
          <p:spPr>
            <a:xfrm>
              <a:off x="5820196" y="3941016"/>
              <a:ext cx="553402" cy="457486"/>
            </a:xfrm>
            <a:custGeom>
              <a:rect l="l" t="t" r="r" b="b"/>
              <a:pathLst>
                <a:path w="287" h="236">
                  <a:moveTo>
                    <a:pt x="260" y="78"/>
                  </a:moveTo>
                  <a:cubicBezTo>
                    <a:pt x="251" y="78"/>
                    <a:pt x="244" y="85"/>
                    <a:pt x="244" y="94"/>
                  </a:cubicBezTo>
                  <a:cubicBezTo>
                    <a:pt x="244" y="103"/>
                    <a:pt x="251" y="111"/>
                    <a:pt x="260" y="111"/>
                  </a:cubicBezTo>
                  <a:cubicBezTo>
                    <a:pt x="269" y="111"/>
                    <a:pt x="277" y="103"/>
                    <a:pt x="277" y="94"/>
                  </a:cubicBezTo>
                  <a:cubicBezTo>
                    <a:pt x="277" y="85"/>
                    <a:pt x="269" y="78"/>
                    <a:pt x="260" y="78"/>
                  </a:cubicBezTo>
                  <a:close/>
                  <a:moveTo>
                    <a:pt x="27" y="78"/>
                  </a:moveTo>
                  <a:cubicBezTo>
                    <a:pt x="18" y="78"/>
                    <a:pt x="11" y="85"/>
                    <a:pt x="11" y="94"/>
                  </a:cubicBezTo>
                  <a:cubicBezTo>
                    <a:pt x="11" y="103"/>
                    <a:pt x="18" y="111"/>
                    <a:pt x="27" y="111"/>
                  </a:cubicBezTo>
                  <a:cubicBezTo>
                    <a:pt x="36" y="111"/>
                    <a:pt x="43" y="103"/>
                    <a:pt x="43" y="94"/>
                  </a:cubicBezTo>
                  <a:cubicBezTo>
                    <a:pt x="43" y="85"/>
                    <a:pt x="36" y="78"/>
                    <a:pt x="27" y="78"/>
                  </a:cubicBezTo>
                  <a:close/>
                  <a:moveTo>
                    <a:pt x="212" y="49"/>
                  </a:moveTo>
                  <a:cubicBezTo>
                    <a:pt x="199" y="49"/>
                    <a:pt x="188" y="59"/>
                    <a:pt x="188" y="73"/>
                  </a:cubicBezTo>
                  <a:cubicBezTo>
                    <a:pt x="188" y="86"/>
                    <a:pt x="199" y="97"/>
                    <a:pt x="212" y="97"/>
                  </a:cubicBezTo>
                  <a:cubicBezTo>
                    <a:pt x="225" y="97"/>
                    <a:pt x="236" y="86"/>
                    <a:pt x="236" y="73"/>
                  </a:cubicBezTo>
                  <a:cubicBezTo>
                    <a:pt x="236" y="59"/>
                    <a:pt x="225" y="49"/>
                    <a:pt x="212" y="49"/>
                  </a:cubicBezTo>
                  <a:close/>
                  <a:moveTo>
                    <a:pt x="287" y="196"/>
                  </a:moveTo>
                  <a:cubicBezTo>
                    <a:pt x="259" y="196"/>
                    <a:pt x="259" y="196"/>
                    <a:pt x="259" y="196"/>
                  </a:cubicBezTo>
                  <a:cubicBezTo>
                    <a:pt x="259" y="145"/>
                    <a:pt x="259" y="145"/>
                    <a:pt x="259" y="145"/>
                  </a:cubicBezTo>
                  <a:cubicBezTo>
                    <a:pt x="259" y="136"/>
                    <a:pt x="257" y="128"/>
                    <a:pt x="253" y="121"/>
                  </a:cubicBezTo>
                  <a:cubicBezTo>
                    <a:pt x="255" y="120"/>
                    <a:pt x="258" y="120"/>
                    <a:pt x="260" y="120"/>
                  </a:cubicBezTo>
                  <a:cubicBezTo>
                    <a:pt x="275" y="120"/>
                    <a:pt x="287" y="132"/>
                    <a:pt x="287" y="147"/>
                  </a:cubicBezTo>
                  <a:lnTo>
                    <a:pt x="287" y="196"/>
                  </a:lnTo>
                  <a:close/>
                  <a:moveTo>
                    <a:pt x="75" y="49"/>
                  </a:moveTo>
                  <a:cubicBezTo>
                    <a:pt x="62" y="49"/>
                    <a:pt x="51" y="59"/>
                    <a:pt x="51" y="73"/>
                  </a:cubicBezTo>
                  <a:cubicBezTo>
                    <a:pt x="51" y="86"/>
                    <a:pt x="62" y="97"/>
                    <a:pt x="75" y="97"/>
                  </a:cubicBezTo>
                  <a:cubicBezTo>
                    <a:pt x="88" y="97"/>
                    <a:pt x="99" y="86"/>
                    <a:pt x="99" y="73"/>
                  </a:cubicBezTo>
                  <a:cubicBezTo>
                    <a:pt x="99" y="59"/>
                    <a:pt x="88" y="49"/>
                    <a:pt x="75" y="49"/>
                  </a:cubicBezTo>
                  <a:close/>
                  <a:moveTo>
                    <a:pt x="27" y="120"/>
                  </a:moveTo>
                  <a:cubicBezTo>
                    <a:pt x="29" y="120"/>
                    <a:pt x="32" y="120"/>
                    <a:pt x="34" y="121"/>
                  </a:cubicBezTo>
                  <a:cubicBezTo>
                    <a:pt x="30" y="128"/>
                    <a:pt x="28" y="136"/>
                    <a:pt x="28" y="145"/>
                  </a:cubicBezTo>
                  <a:cubicBezTo>
                    <a:pt x="28" y="196"/>
                    <a:pt x="28" y="196"/>
                    <a:pt x="28" y="196"/>
                  </a:cubicBezTo>
                  <a:cubicBezTo>
                    <a:pt x="0" y="196"/>
                    <a:pt x="0" y="196"/>
                    <a:pt x="0" y="196"/>
                  </a:cubicBezTo>
                  <a:cubicBezTo>
                    <a:pt x="0" y="147"/>
                    <a:pt x="0" y="147"/>
                    <a:pt x="0" y="147"/>
                  </a:cubicBezTo>
                  <a:cubicBezTo>
                    <a:pt x="0" y="132"/>
                    <a:pt x="12" y="120"/>
                    <a:pt x="27" y="120"/>
                  </a:cubicBezTo>
                  <a:close/>
                  <a:moveTo>
                    <a:pt x="144" y="0"/>
                  </a:moveTo>
                  <a:cubicBezTo>
                    <a:pt x="124" y="0"/>
                    <a:pt x="108" y="16"/>
                    <a:pt x="108" y="36"/>
                  </a:cubicBezTo>
                  <a:cubicBezTo>
                    <a:pt x="108" y="56"/>
                    <a:pt x="124" y="72"/>
                    <a:pt x="144" y="72"/>
                  </a:cubicBezTo>
                  <a:cubicBezTo>
                    <a:pt x="163" y="72"/>
                    <a:pt x="179" y="56"/>
                    <a:pt x="179" y="36"/>
                  </a:cubicBezTo>
                  <a:cubicBezTo>
                    <a:pt x="179" y="16"/>
                    <a:pt x="163" y="0"/>
                    <a:pt x="144" y="0"/>
                  </a:cubicBezTo>
                  <a:close/>
                  <a:moveTo>
                    <a:pt x="251" y="214"/>
                  </a:moveTo>
                  <a:cubicBezTo>
                    <a:pt x="208" y="214"/>
                    <a:pt x="208" y="214"/>
                    <a:pt x="208" y="214"/>
                  </a:cubicBezTo>
                  <a:cubicBezTo>
                    <a:pt x="208" y="137"/>
                    <a:pt x="208" y="137"/>
                    <a:pt x="208" y="137"/>
                  </a:cubicBezTo>
                  <a:cubicBezTo>
                    <a:pt x="208" y="127"/>
                    <a:pt x="206" y="117"/>
                    <a:pt x="201" y="108"/>
                  </a:cubicBezTo>
                  <a:cubicBezTo>
                    <a:pt x="205" y="107"/>
                    <a:pt x="208" y="106"/>
                    <a:pt x="212" y="106"/>
                  </a:cubicBezTo>
                  <a:cubicBezTo>
                    <a:pt x="233" y="106"/>
                    <a:pt x="251" y="124"/>
                    <a:pt x="251" y="145"/>
                  </a:cubicBezTo>
                  <a:lnTo>
                    <a:pt x="251" y="214"/>
                  </a:lnTo>
                  <a:close/>
                  <a:moveTo>
                    <a:pt x="79" y="137"/>
                  </a:moveTo>
                  <a:cubicBezTo>
                    <a:pt x="79" y="214"/>
                    <a:pt x="79" y="214"/>
                    <a:pt x="79" y="214"/>
                  </a:cubicBezTo>
                  <a:cubicBezTo>
                    <a:pt x="37" y="214"/>
                    <a:pt x="37" y="214"/>
                    <a:pt x="37" y="214"/>
                  </a:cubicBezTo>
                  <a:cubicBezTo>
                    <a:pt x="37" y="145"/>
                    <a:pt x="37" y="145"/>
                    <a:pt x="37" y="145"/>
                  </a:cubicBezTo>
                  <a:cubicBezTo>
                    <a:pt x="37" y="124"/>
                    <a:pt x="54" y="106"/>
                    <a:pt x="75" y="106"/>
                  </a:cubicBezTo>
                  <a:cubicBezTo>
                    <a:pt x="79" y="106"/>
                    <a:pt x="83" y="107"/>
                    <a:pt x="86" y="108"/>
                  </a:cubicBezTo>
                  <a:cubicBezTo>
                    <a:pt x="81" y="117"/>
                    <a:pt x="79" y="127"/>
                    <a:pt x="79" y="137"/>
                  </a:cubicBezTo>
                  <a:close/>
                  <a:moveTo>
                    <a:pt x="88" y="237"/>
                  </a:moveTo>
                  <a:cubicBezTo>
                    <a:pt x="200" y="237"/>
                    <a:pt x="200" y="237"/>
                    <a:pt x="200" y="237"/>
                  </a:cubicBezTo>
                  <a:cubicBezTo>
                    <a:pt x="200" y="137"/>
                    <a:pt x="200" y="137"/>
                    <a:pt x="200" y="137"/>
                  </a:cubicBezTo>
                  <a:cubicBezTo>
                    <a:pt x="200" y="106"/>
                    <a:pt x="174" y="81"/>
                    <a:pt x="144" y="81"/>
                  </a:cubicBezTo>
                  <a:cubicBezTo>
                    <a:pt x="113" y="81"/>
                    <a:pt x="88" y="106"/>
                    <a:pt x="88" y="137"/>
                  </a:cubicBezTo>
                  <a:lnTo>
                    <a:pt x="88" y="23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TextBox 15"/>
          <p:cNvSpPr txBox="1"/>
          <p:nvPr/>
        </p:nvSpPr>
        <p:spPr>
          <a:xfrm>
            <a:off x="746649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定期沟通会议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46343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联合项目组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5770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跨部门培训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15770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激励机制设计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跨部门协作机制建立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8002038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针对重大或复杂项目，组建联合项目组，汇聚各部门专业力量，共同推进项目进展。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732611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建立定期跨部门沟通会议机制，促进信息交流和资源共享，及时发现和解决问题。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8002038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通过合理的激励机制设计，鼓励各部门积极参与跨部门协作，共同推动IPD研发体系的成功实施。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32611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鼓励跨部门培训和交流，提升员工综合素质和跨部门协作能力。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流程管理与优化策略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通过访谈、问卷调查等方式收集研发流程相关信息。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流程调研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运用流程图、数据统计等方法对收集到的信息进行分析，识别流程中的瓶颈和问题。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流程分析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针对分析出的问题，进一步诊断其产生原因和影响程度。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问题诊断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研发流程梳理及诊断方法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压缩开发周期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通过并行开发、减少返工等方式压缩开发周期，提高研发效率。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加强跨部门协作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建立跨部门协作机制，促进不同部门之间的沟通和协作，确保研发流程的顺畅进行。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引入敏捷开发方法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借鉴敏捷开发方法的优点，提高研发团队的灵活性和响应速度。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关键流程优化策略探讨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https://d.book118.com/806031031013010043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7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2024-09-10T20:05:51.001</cp:lastPrinted>
  <dcterms:created xsi:type="dcterms:W3CDTF">2024-09-10T12:05:51Z</dcterms:created>
  <dcterms:modified xsi:type="dcterms:W3CDTF">2024-09-10T12:05:52Z</dcterms:modified>
</cp:coreProperties>
</file>