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29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EFFB3-18BE-4998-ACD6-1B37B75CC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369A1-2353-45F9-8864-4D0C5E09B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FF1A58-2CDE-45DC-8A34-6CA2D974E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9E34E7-1691-45D3-9639-228D1F3DB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4211E1-518B-4AEC-ACD3-5CAE512F1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E43600-6B9C-461D-81C8-433322516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653A27-BA46-45C6-B15C-E119F7A7E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619C52-17D7-4FA6-A62E-EB8A74BAA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FC2B05-0B6E-4B22-99FF-6996F8CF7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1454EF-B0DB-49B5-89BC-FBD7638ED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37F1E3-9329-46E2-AFC3-4C4BFE7C7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Relationship Id="rId4" Type="http://schemas.openxmlformats.org/officeDocument/2006/relationships/tags" Target="../tags/tag1.xml" /><Relationship Id="rId5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image" Target="../media/image7.png" /><Relationship Id="rId18" Type="http://schemas.openxmlformats.org/officeDocument/2006/relationships/tags" Target="../tags/tag14.xml" /><Relationship Id="rId19" Type="http://schemas.openxmlformats.org/officeDocument/2006/relationships/tags" Target="../tags/tag15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16.xml" /><Relationship Id="rId21" Type="http://schemas.openxmlformats.org/officeDocument/2006/relationships/tags" Target="../tags/tag17.xml" /><Relationship Id="rId3" Type="http://schemas.openxmlformats.org/officeDocument/2006/relationships/image" Target="../media/image5.png" /><Relationship Id="rId4" Type="http://schemas.openxmlformats.org/officeDocument/2006/relationships/tags" Target="../tags/tag2.xml" /><Relationship Id="rId5" Type="http://schemas.openxmlformats.org/officeDocument/2006/relationships/image" Target="../media/image6.png" /><Relationship Id="rId6" Type="http://schemas.openxmlformats.org/officeDocument/2006/relationships/tags" Target="../tags/tag3.xml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tags" Target="../tags/tag18.xml" /><Relationship Id="rId4" Type="http://schemas.openxmlformats.org/officeDocument/2006/relationships/image" Target="../media/image5.pn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2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2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2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23.xml" /><Relationship Id="rId5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2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2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2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2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11.jpeg" /><Relationship Id="rId4" Type="http://schemas.openxmlformats.org/officeDocument/2006/relationships/tags" Target="../tags/tag2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043225140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460" y="3281045"/>
            <a:ext cx="3431540" cy="357695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87106" y="1644144"/>
            <a:ext cx="859790" cy="3462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b="1" smtClean="0">
                <a:solidFill>
                  <a:srgbClr val="4E287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中考写作</a:t>
            </a:r>
            <a:r>
              <a:rPr lang="en-US" altLang="zh-CN" sz="4400" b="1" smtClean="0">
                <a:solidFill>
                  <a:srgbClr val="4E287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36</a:t>
            </a:r>
            <a:r>
              <a:rPr lang="zh-CN" altLang="en-US" sz="4400" b="1" smtClean="0">
                <a:solidFill>
                  <a:srgbClr val="4E287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技</a:t>
            </a:r>
            <a:endParaRPr lang="zh-CN" altLang="en-US" sz="4400" b="1" smtClean="0">
              <a:solidFill>
                <a:srgbClr val="4E287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78915" y="0"/>
            <a:ext cx="76200" cy="1600835"/>
            <a:chOff x="6060000" y="0"/>
            <a:chExt cx="72000" cy="1932482"/>
          </a:xfrm>
        </p:grpSpPr>
        <p:cxnSp>
          <p:nvCxnSpPr>
            <p:cNvPr id="12" name="直接连接符 11"/>
            <p:cNvCxnSpPr/>
            <p:nvPr/>
          </p:nvCxnSpPr>
          <p:spPr>
            <a:xfrm flipH="1"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1478915" y="5140960"/>
            <a:ext cx="76200" cy="1717040"/>
            <a:chOff x="6060000" y="0"/>
            <a:chExt cx="72000" cy="1932482"/>
          </a:xfrm>
        </p:grpSpPr>
        <p:cxnSp>
          <p:nvCxnSpPr>
            <p:cNvPr id="27" name="直接连接符 26"/>
            <p:cNvCxnSpPr/>
            <p:nvPr/>
          </p:nvCxnSpPr>
          <p:spPr>
            <a:xfrm flipH="1"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910" y="2770505"/>
            <a:ext cx="1202690" cy="110363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456" y="0"/>
            <a:ext cx="785290" cy="2418693"/>
          </a:xfrm>
          <a:prstGeom prst="rect">
            <a:avLst/>
          </a:prstGeom>
        </p:spPr>
      </p:pic>
      <p:sp>
        <p:nvSpPr>
          <p:cNvPr id="15" name="泪滴形 14"/>
          <p:cNvSpPr/>
          <p:nvPr/>
        </p:nvSpPr>
        <p:spPr>
          <a:xfrm rot="18871188">
            <a:off x="10578078" y="2336074"/>
            <a:ext cx="359992" cy="359992"/>
          </a:xfrm>
          <a:prstGeom prst="teardrop">
            <a:avLst>
              <a:gd name="adj" fmla="val 122223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619500" y="1765300"/>
            <a:ext cx="4754880" cy="2584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en-US" altLang="zh-CN" sz="4800">
              <a:solidFill>
                <a:srgbClr val="1D41D5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00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  <a:cs typeface="微软雅黑" panose="020b0503020204020204" charset="-122"/>
              </a:rPr>
              <a:t>创新提分技巧</a:t>
            </a:r>
            <a:endParaRPr lang="zh-CN" sz="6000">
              <a:solidFill>
                <a:srgbClr val="FF0000"/>
              </a:solidFill>
              <a:latin typeface="方正小标宋简体" panose="03000509000000000000" charset="-122"/>
              <a:ea typeface="方正小标宋简体" panose="03000509000000000000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1982163" y="1454431"/>
            <a:ext cx="798195" cy="11125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目录</a:t>
            </a:r>
            <a:endParaRPr lang="zh-CN" altLang="en-US" sz="4000" b="1" smtClean="0">
              <a:solidFill>
                <a:srgbClr val="FF0000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717922" y="2462960"/>
            <a:ext cx="132465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767974" y="1555191"/>
            <a:ext cx="2360" cy="114981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29" y="1750891"/>
            <a:ext cx="1219202" cy="731521"/>
          </a:xfrm>
          <a:prstGeom prst="rect">
            <a:avLst/>
          </a:prstGeom>
        </p:spPr>
      </p:pic>
      <p:grpSp>
        <p:nvGrpSpPr>
          <p:cNvPr id="15" name="组合 14"/>
          <p:cNvGrpSpPr/>
          <p:nvPr>
            <p:custDataLst>
              <p:tags r:id="rId4"/>
            </p:custDataLst>
          </p:nvPr>
        </p:nvGrpSpPr>
        <p:grpSpPr>
          <a:xfrm>
            <a:off x="4075618" y="2091022"/>
            <a:ext cx="2473802" cy="583565"/>
            <a:chOff x="3343357" y="3004515"/>
            <a:chExt cx="2473802" cy="583565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>
              <p:custDataLst>
                <p:tags r:id="rId7"/>
              </p:custDataLst>
            </p:nvPr>
          </p:nvSpPr>
          <p:spPr>
            <a:xfrm>
              <a:off x="4001059" y="3004515"/>
              <a:ext cx="181610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1D41D5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要义解说</a:t>
              </a:r>
              <a:endParaRPr lang="zh-CN" altLang="en-US" sz="3200" b="1" smtClean="0">
                <a:solidFill>
                  <a:srgbClr val="1D41D5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8"/>
              </p:custDataLst>
            </p:nvPr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一</a:t>
              </a:r>
              <a:endParaRPr lang="zh-CN" altLang="en-US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9"/>
            </p:custDataLst>
          </p:nvPr>
        </p:nvGrpSpPr>
        <p:grpSpPr>
          <a:xfrm>
            <a:off x="4075618" y="2887974"/>
            <a:ext cx="2473802" cy="583565"/>
            <a:chOff x="3343357" y="3004515"/>
            <a:chExt cx="2473802" cy="583565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>
              <p:custDataLst>
                <p:tags r:id="rId11"/>
              </p:custDataLst>
            </p:nvPr>
          </p:nvSpPr>
          <p:spPr>
            <a:xfrm>
              <a:off x="4001059" y="3004515"/>
              <a:ext cx="181610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1D41D5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经典解读</a:t>
              </a:r>
              <a:endParaRPr lang="zh-CN" altLang="en-US" sz="3200" b="1" smtClean="0">
                <a:solidFill>
                  <a:srgbClr val="1D41D5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2"/>
              </p:custDataLst>
            </p:nvPr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二</a:t>
              </a:r>
              <a:endParaRPr lang="zh-CN" altLang="en-US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3"/>
            </p:custDataLst>
          </p:nvPr>
        </p:nvGrpSpPr>
        <p:grpSpPr>
          <a:xfrm>
            <a:off x="4075618" y="3685033"/>
            <a:ext cx="2473802" cy="583565"/>
            <a:chOff x="3343357" y="3004515"/>
            <a:chExt cx="2473802" cy="583565"/>
          </a:xfrm>
        </p:grpSpPr>
        <p:pic>
          <p:nvPicPr>
            <p:cNvPr id="21" name="图片 2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>
              <p:custDataLst>
                <p:tags r:id="rId15"/>
              </p:custDataLst>
            </p:nvPr>
          </p:nvSpPr>
          <p:spPr>
            <a:xfrm>
              <a:off x="4001059" y="3004515"/>
              <a:ext cx="181610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1D41D5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1D41D5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6"/>
              </p:custDataLst>
            </p:nvPr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三</a:t>
              </a:r>
              <a:endParaRPr lang="zh-CN" altLang="en-US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437" y="-290"/>
            <a:ext cx="3763303" cy="6858000"/>
          </a:xfrm>
          <a:prstGeom prst="rect">
            <a:avLst/>
          </a:prstGeom>
        </p:spPr>
      </p:pic>
      <p:grpSp>
        <p:nvGrpSpPr>
          <p:cNvPr id="2" name="组合 1"/>
          <p:cNvGrpSpPr/>
          <p:nvPr>
            <p:custDataLst>
              <p:tags r:id="rId18"/>
            </p:custDataLst>
          </p:nvPr>
        </p:nvGrpSpPr>
        <p:grpSpPr>
          <a:xfrm>
            <a:off x="4148008" y="4527070"/>
            <a:ext cx="2473802" cy="583565"/>
            <a:chOff x="3343357" y="3004515"/>
            <a:chExt cx="2473802" cy="583565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20"/>
              </p:custDataLst>
            </p:nvPr>
          </p:nvSpPr>
          <p:spPr>
            <a:xfrm>
              <a:off x="4001059" y="3004515"/>
              <a:ext cx="181610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1D41D5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真题解析</a:t>
              </a:r>
              <a:endParaRPr lang="zh-CN" altLang="en-US" sz="3200" b="1" smtClean="0">
                <a:solidFill>
                  <a:srgbClr val="1D41D5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21"/>
              </p:custDataLst>
            </p:nvPr>
          </p:nvSpPr>
          <p:spPr>
            <a:xfrm>
              <a:off x="3415334" y="3112236"/>
              <a:ext cx="4114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四</a:t>
              </a:r>
              <a:endParaRPr lang="zh-CN" altLang="en-US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4932164" y="107022"/>
            <a:ext cx="2443480" cy="1177290"/>
            <a:chOff x="4932164" y="107022"/>
            <a:chExt cx="2443480" cy="1177290"/>
          </a:xfrm>
        </p:grpSpPr>
        <p:sp>
          <p:nvSpPr>
            <p:cNvPr id="10" name="文本框 9"/>
            <p:cNvSpPr txBox="1"/>
            <p:nvPr/>
          </p:nvSpPr>
          <p:spPr>
            <a:xfrm>
              <a:off x="4932164" y="700747"/>
              <a:ext cx="2443480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要义解说</a:t>
              </a:r>
              <a:endParaRPr lang="zh-CN" altLang="en-US" sz="3200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47955" y="1403350"/>
            <a:ext cx="11881485" cy="4958715"/>
            <a:chOff x="1250066" y="1906598"/>
            <a:chExt cx="9757458" cy="3629482"/>
          </a:xfrm>
        </p:grpSpPr>
        <p:sp>
          <p:nvSpPr>
            <p:cNvPr id="18" name="矩形 17"/>
            <p:cNvSpPr/>
            <p:nvPr/>
          </p:nvSpPr>
          <p:spPr>
            <a:xfrm>
              <a:off x="1250066" y="1906598"/>
              <a:ext cx="9757458" cy="3629482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949537" y="2014031"/>
              <a:ext cx="8067508" cy="34146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55" y="3100705"/>
            <a:ext cx="1254760" cy="34391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99490" y="1550035"/>
            <a:ext cx="99587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宋徽宗主持画院考试，曾以“踏花归去马蹄香”为题命考生作画。获头彩的作品恰恰是一朵花都没有的，画上只画一匹飘逸而来的骏马，其高扬的右蹄旁有几只追逐的蝴蝶。这正是“无花之中尽得花”之神韵，因为蝴蝶宁死也不愿离去，可见马蹄上有多么诱人的花香，可想马踏了多少花才有蹄上浓郁的花香。</a:t>
            </a:r>
            <a:endParaRPr sz="28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4932164" y="107022"/>
            <a:ext cx="2443480" cy="1177290"/>
            <a:chOff x="4932164" y="107022"/>
            <a:chExt cx="2443480" cy="1177290"/>
          </a:xfrm>
        </p:grpSpPr>
        <p:sp>
          <p:nvSpPr>
            <p:cNvPr id="10" name="文本框 9"/>
            <p:cNvSpPr txBox="1"/>
            <p:nvPr/>
          </p:nvSpPr>
          <p:spPr>
            <a:xfrm>
              <a:off x="4932164" y="700747"/>
              <a:ext cx="2443480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要义解说</a:t>
              </a:r>
              <a:endParaRPr lang="zh-CN" altLang="en-US" sz="3200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47955" y="1403350"/>
            <a:ext cx="11881485" cy="4958715"/>
            <a:chOff x="1250066" y="1906598"/>
            <a:chExt cx="9757458" cy="3629482"/>
          </a:xfrm>
        </p:grpSpPr>
        <p:sp>
          <p:nvSpPr>
            <p:cNvPr id="18" name="矩形 17"/>
            <p:cNvSpPr/>
            <p:nvPr/>
          </p:nvSpPr>
          <p:spPr>
            <a:xfrm>
              <a:off x="1250066" y="1906598"/>
              <a:ext cx="9757458" cy="3629482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949537" y="2014031"/>
              <a:ext cx="8067508" cy="34146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55" y="3100705"/>
            <a:ext cx="1254760" cy="34391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99490" y="1550035"/>
            <a:ext cx="9958705" cy="473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 fontAlgn="auto">
              <a:lnSpc>
                <a:spcPct val="105000"/>
              </a:lnSpc>
              <a:buClrTx/>
              <a:buSzTx/>
              <a:buFontTx/>
            </a:pPr>
            <a:r>
              <a:rPr lang="en-US" altLang="zh-CN" sz="24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临近中考的学生在写作文的时候，都希望自己写的作文能得高分，但由于平时积累的不多，思考的不够，所以，写出来的作文仍然是很平常的，没有什么新意。</a:t>
            </a:r>
            <a:endParaRPr sz="24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457200" algn="just" fontAlgn="auto">
              <a:lnSpc>
                <a:spcPct val="105000"/>
              </a:lnSpc>
              <a:buClrTx/>
              <a:buSzTx/>
              <a:buFontTx/>
            </a:pPr>
            <a:r>
              <a:rPr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实际上，写作文创新的方法很多，只要学生平时注重积累，下功夫认真思考，就完全可以创新作文，写出一篇令人满意的作文的。</a:t>
            </a:r>
            <a:endParaRPr sz="24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457200" algn="just" fontAlgn="auto">
              <a:lnSpc>
                <a:spcPct val="105000"/>
              </a:lnSpc>
              <a:buClrTx/>
              <a:buSzTx/>
              <a:buFontTx/>
            </a:pPr>
            <a:r>
              <a:rPr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例如，创新表达方法，就可以给阅卷老师耳目一新的感觉，从而获得高分。</a:t>
            </a:r>
            <a:endParaRPr sz="24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457200" algn="just" fontAlgn="auto">
              <a:lnSpc>
                <a:spcPct val="105000"/>
              </a:lnSpc>
              <a:buClrTx/>
              <a:buSzTx/>
              <a:buFontTx/>
            </a:pPr>
            <a:r>
              <a:rPr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下面，我以同学们非常熟悉的关于成功的话题为例，讲解如何变换角度表达同一个主题。</a:t>
            </a:r>
            <a:endParaRPr sz="24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457200" algn="just" fontAlgn="auto">
              <a:lnSpc>
                <a:spcPct val="105000"/>
              </a:lnSpc>
              <a:buClrTx/>
              <a:buSzTx/>
              <a:buFontTx/>
            </a:pPr>
            <a:r>
              <a:rPr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一般地说，哪个同学都能说出几句关于成功的名言，但不能总说“成功是失败之母”，总说就没有新意了。学生应该积极开动脑筋，从不同的角度表达成功的主题才对。</a:t>
            </a:r>
            <a:endParaRPr sz="24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2" name="组合 21"/>
          <p:cNvGrpSpPr/>
          <p:nvPr/>
        </p:nvGrpSpPr>
        <p:grpSpPr>
          <a:xfrm>
            <a:off x="4840724" y="-293"/>
            <a:ext cx="2443526" cy="956176"/>
            <a:chOff x="4926449" y="107022"/>
            <a:chExt cx="2443526" cy="956176"/>
          </a:xfrm>
        </p:grpSpPr>
        <p:sp>
          <p:nvSpPr>
            <p:cNvPr id="23" name="文本框 22"/>
            <p:cNvSpPr txBox="1"/>
            <p:nvPr/>
          </p:nvSpPr>
          <p:spPr>
            <a:xfrm>
              <a:off x="4926449" y="664418"/>
              <a:ext cx="309880" cy="39878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5102225" y="69786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经典解读</a:t>
            </a:r>
            <a:endParaRPr lang="zh-CN" altLang="en-US" sz="3200" b="1">
              <a:solidFill>
                <a:srgbClr val="FF0000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5125" y="1353820"/>
            <a:ext cx="11590655" cy="5253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毛泽东的《卜算子·咏梅》是读了陆游的《卜算子·咏梅》写成的名篇。陆游笔下的梅花，饱受风吹雨打，孤芳自赏；而毛泽东笔下的梅花，俏丽烂漫，在冰雪中傲然开放。又如“欲速则不达”与“不速则不达”，“大器晚成”与“大器未必晚成”，“各人自扫门前雪，不管他人瓦上霜”与“各人自扫门前雪，也管他人瓦上霜”等对立观点，如果能从后一个角度入笔，文章的立意便与众不同了。</a:t>
            </a:r>
            <a:endParaRPr lang="zh-CN" altLang="en-US" sz="2800" b="1">
              <a:solidFill>
                <a:srgbClr val="1D41D5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1232" y="74011"/>
            <a:ext cx="1731207" cy="10387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2" name="组合 21"/>
          <p:cNvGrpSpPr/>
          <p:nvPr/>
        </p:nvGrpSpPr>
        <p:grpSpPr>
          <a:xfrm>
            <a:off x="4840724" y="-293"/>
            <a:ext cx="2443526" cy="956176"/>
            <a:chOff x="4926449" y="107022"/>
            <a:chExt cx="2443526" cy="956176"/>
          </a:xfrm>
        </p:grpSpPr>
        <p:sp>
          <p:nvSpPr>
            <p:cNvPr id="23" name="文本框 22"/>
            <p:cNvSpPr txBox="1"/>
            <p:nvPr/>
          </p:nvSpPr>
          <p:spPr>
            <a:xfrm>
              <a:off x="4926449" y="664418"/>
              <a:ext cx="309880" cy="39878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5102225" y="69786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经典解读</a:t>
            </a:r>
            <a:endParaRPr lang="zh-CN" altLang="en-US" sz="3200" b="1">
              <a:solidFill>
                <a:srgbClr val="FF0000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1345" y="1440815"/>
            <a:ext cx="11590655" cy="51993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 </a:t>
            </a:r>
            <a:r>
              <a:rPr lang="zh-CN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祝福》里，祥林嫂两次丧夫之后都在鲁四爷家工作，鲁四老爷陈列福礼恭请福神的时候，祥林嫂却痛苦地死在雪地里；《雷雨》中，鲁侍萍和周朴园曾是恋人，但被拆散了，后来鲁侍萍的丈夫鲁贵和女儿四凤却都去周朴园家做了仆人。这些都是出人意料而又在情理之中的巧合。</a:t>
            </a:r>
            <a:endParaRPr lang="zh-CN" alt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1232" y="74011"/>
            <a:ext cx="1731207" cy="10387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34327" y="-293"/>
            <a:ext cx="2417233" cy="1181284"/>
            <a:chOff x="4952742" y="107022"/>
            <a:chExt cx="2417233" cy="1181284"/>
          </a:xfrm>
        </p:grpSpPr>
        <p:sp>
          <p:nvSpPr>
            <p:cNvPr id="5" name="文本框 4"/>
            <p:cNvSpPr txBox="1"/>
            <p:nvPr/>
          </p:nvSpPr>
          <p:spPr>
            <a:xfrm>
              <a:off x="5209024" y="704741"/>
              <a:ext cx="1816100" cy="5835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  <a:sym typeface="+mn-ea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  <a:sym typeface="+mn-ea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541655" y="1136015"/>
            <a:ext cx="7407911" cy="1367155"/>
            <a:chOff x="1441320" y="1202764"/>
            <a:chExt cx="5968676" cy="1683385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>
              <a:off x="1441320" y="1202764"/>
              <a:ext cx="5828489" cy="16833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r>
                <a:rPr lang="zh-CN" altLang="en-US" sz="3600" b="1">
                  <a:solidFill>
                    <a:srgbClr val="1D41D5"/>
                  </a:solidFill>
                  <a:latin typeface="方正小标宋简体" panose="03000509000000000000" charset="-122"/>
                  <a:ea typeface="方正小标宋简体" panose="03000509000000000000" charset="-122"/>
                  <a:cs typeface="微软雅黑" panose="020b0503020204020204" charset="-122"/>
                </a:rPr>
                <a:t>一、作文不能得高分的原因</a:t>
              </a:r>
              <a:endParaRPr lang="zh-CN" altLang="en-US" sz="3600" b="1">
                <a:solidFill>
                  <a:srgbClr val="1D41D5"/>
                </a:solidFill>
                <a:latin typeface="方正小标宋简体" panose="03000509000000000000" charset="-122"/>
                <a:ea typeface="方正小标宋简体" panose="03000509000000000000" charset="-122"/>
                <a:cs typeface="微软雅黑" panose="020b050302020402020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4828" y="1332594"/>
              <a:ext cx="1195168" cy="1419269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341370" y="3539490"/>
            <a:ext cx="6569710" cy="1485265"/>
            <a:chOff x="3491695" y="3269153"/>
            <a:chExt cx="7348623" cy="1396107"/>
          </a:xfrm>
        </p:grpSpPr>
        <p:sp>
          <p:nvSpPr>
            <p:cNvPr id="10" name="矩形 9"/>
            <p:cNvSpPr/>
            <p:nvPr/>
          </p:nvSpPr>
          <p:spPr>
            <a:xfrm>
              <a:off x="3491695" y="3269153"/>
              <a:ext cx="7348623" cy="1337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3200" b="1">
                  <a:solidFill>
                    <a:srgbClr val="1D41D5"/>
                  </a:solidFill>
                  <a:latin typeface="方正小标宋简体" panose="03000509000000000000" charset="-122"/>
                  <a:ea typeface="方正小标宋简体" panose="03000509000000000000" charset="-122"/>
                  <a:cs typeface="微软雅黑" panose="020b0503020204020204" charset="-122"/>
                </a:rPr>
                <a:t>二、创新提分技巧</a:t>
              </a:r>
              <a:endParaRPr lang="zh-CN" altLang="en-US" sz="3200" b="1">
                <a:solidFill>
                  <a:srgbClr val="1D41D5"/>
                </a:solidFill>
                <a:latin typeface="方正小标宋简体" panose="03000509000000000000" charset="-122"/>
                <a:ea typeface="方正小标宋简体" panose="03000509000000000000" charset="-122"/>
                <a:cs typeface="微软雅黑" panose="020b0503020204020204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695" y="3487102"/>
              <a:ext cx="1286782" cy="1178158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ur="10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ur="10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1337310"/>
            <a:ext cx="9396095" cy="55079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仿宋" panose="02010609060101010101" charset="-122"/>
              </a:rPr>
              <a:t>   </a:t>
            </a:r>
            <a:r>
              <a:rPr lang="en-US" altLang="zh-CN" sz="2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仿宋" panose="02010609060101010101" charset="-122"/>
              </a:rPr>
              <a:t> </a:t>
            </a:r>
            <a:r>
              <a:rPr sz="3200" b="1">
                <a:solidFill>
                  <a:srgbClr val="C00000"/>
                </a:solidFill>
                <a:latin typeface="方正小标宋简体" panose="03000509000000000000" charset="-122"/>
                <a:ea typeface="方正小标宋简体" panose="03000509000000000000" charset="-122"/>
                <a:cs typeface="仿宋" panose="02010609060101010101" charset="-122"/>
              </a:rPr>
              <a:t>一、</a:t>
            </a:r>
            <a:r>
              <a:rPr lang="zh-CN" sz="3200" b="1">
                <a:solidFill>
                  <a:srgbClr val="C00000"/>
                </a:solidFill>
                <a:latin typeface="方正小标宋简体" panose="03000509000000000000" charset="-122"/>
                <a:ea typeface="方正小标宋简体" panose="03000509000000000000" charset="-122"/>
                <a:cs typeface="仿宋" panose="02010609060101010101" charset="-122"/>
              </a:rPr>
              <a:t>作文不能得高分的原因</a:t>
            </a:r>
            <a:r>
              <a:rPr sz="3200" b="1">
                <a:solidFill>
                  <a:srgbClr val="C00000"/>
                </a:solidFill>
                <a:latin typeface="方正小标宋简体" panose="03000509000000000000" charset="-122"/>
                <a:ea typeface="方正小标宋简体" panose="03000509000000000000" charset="-122"/>
                <a:cs typeface="仿宋" panose="02010609060101010101" charset="-122"/>
              </a:rPr>
              <a:t>：</a:t>
            </a:r>
            <a:r>
              <a:rPr sz="28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　</a:t>
            </a:r>
            <a:endParaRPr sz="2800" b="1">
              <a:solidFill>
                <a:srgbClr val="1D41D5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45720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1.审题偏离题意，不能突出中心。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45720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在审题时先想好核心观点（通过题目推导），将故事紧紧围绕观点。</a:t>
            </a:r>
            <a:endParaRPr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45720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突出中心的方法：用位置突出中心（当文章观点明确时，应在标题、开头或结尾都点明观点，文章的中间也要多次点明观点）；用重复词语突出中心（简单重复，用中心词组词造句，散于文章多处；取中心词近义词，在思想、情感、精神等方面相关联的词，相反词如构筑故事，形成插叙或与故事形成对比）</a:t>
            </a: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</a:t>
            </a:r>
            <a:endParaRPr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1529715"/>
            <a:ext cx="9396095" cy="30460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lang="en-US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2.选材不独特，不新颖。因为不注意观察、积累生活和阅读素材。</a:t>
            </a:r>
            <a:endParaRPr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可以看新闻，看报纸，善于思考、发现、联想。这样就容易做到视角独特，新鲜感强。可以每天记下感动的、有意思的、有意义的、伤心难过的事情，积累素材，为考场作文做准备。</a:t>
            </a:r>
            <a:endParaRPr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1529715"/>
            <a:ext cx="9396095" cy="48310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lang="en-US" sz="28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3.立意不深刻，不能独辟蹊径。方法：向优秀的阅读材料或课文学习，模仿、训练。</a:t>
            </a:r>
            <a:endParaRPr sz="2800" b="1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不要由一个故事推出人尽皆知的道理，但可以设计加入条件，将浅的观点过渡到有新意的观点。如妈妈让我保管钱包，我不小心把它弄丢了，得出做事不能马虎的观点。如果得出这样的观点：妈妈把钱包给了我，那我就有责任去保护它，不让它丢失，现在被我弄丢了，这是不负责任的表现。立意就变得深刻了。由做事的态度上升到了做人的态度，人格的高度。</a:t>
            </a:r>
            <a:endParaRPr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不能由a故事得出b观点，故事与观点之间没有必然联系，应将观点中表达的内容在上文不断暗示</a:t>
            </a:r>
            <a:r>
              <a:rPr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</a:t>
            </a:r>
            <a:endParaRPr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1529715"/>
            <a:ext cx="9396095" cy="18148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4.谋篇布局、构思不巧妙。</a:t>
            </a:r>
            <a:endParaRPr sz="28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如详略的安排、悬念的设置、插叙的运用（回想，最好用三幅特写画面形成排比）、欲扬先抑的手法、前后对比的运用等。。</a:t>
            </a:r>
            <a:endParaRPr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1529715"/>
            <a:ext cx="9396095" cy="26765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</a:t>
            </a:r>
            <a:r>
              <a:rPr lang="en-US" sz="16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5.语言不够形象生动。</a:t>
            </a:r>
            <a:endParaRPr sz="28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en-US"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如缺少新奇的比喻、拟人、排比，大多是陈旧的，千篇一律的，千人一面的。如迅雷不及掩耳之势，巴不得找个缝钻进去等等。成语使用贫乏，少有新词。用上一两个能让老师眼前一亮，觉得你很能驾驭文字，如抑或、耄耋、氤氲、彳亍、醍醐灌顶、饕餮大餐等等。</a:t>
            </a:r>
            <a:endParaRPr sz="28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2293600" y="104394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1529715"/>
            <a:ext cx="9396095" cy="30460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</a:t>
            </a:r>
            <a:r>
              <a:rPr lang="en-US" sz="16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6.细节（动作、神态）不够细腻，感情平淡。</a:t>
            </a:r>
            <a:endParaRPr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要把细节放大，有画面感，情动于衷。善于观察，绘形传神；不断追问，凸显特征；细致刻画，捕捉细节。</a:t>
            </a:r>
            <a:endParaRPr sz="32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正侧面描写相结合；人物景物描写；开放五官，视听嗅味触，虚实结合等。</a:t>
            </a:r>
            <a:endParaRPr sz="32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1529715"/>
            <a:ext cx="9396095" cy="3538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</a:t>
            </a:r>
            <a:r>
              <a:rPr lang="en-US"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7. 段与段的衔接、过渡不够自然。</a:t>
            </a:r>
            <a:endParaRPr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en-US"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因果、递进、转折、并列、假设、承接关系。结构：总分总。</a:t>
            </a:r>
            <a:endParaRPr sz="32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总之，作文不能得高分的原因很多，我们要针对每一篇文章做出具体的分析，拿出整改方案，然后有针对性地进行修改。记住：“好文章是修改出来的！”“好文章是提前准备出来的！”</a:t>
            </a:r>
            <a:endParaRPr sz="32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1337310"/>
            <a:ext cx="9396095" cy="40309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仿宋" panose="02010609060101010101" charset="-122"/>
              </a:rPr>
              <a:t>   </a:t>
            </a:r>
            <a:r>
              <a:rPr lang="en-US" altLang="zh-CN" sz="2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仿宋" panose="02010609060101010101" charset="-122"/>
              </a:rPr>
              <a:t> </a:t>
            </a:r>
            <a:r>
              <a:rPr lang="zh-CN" sz="3200" b="1">
                <a:solidFill>
                  <a:srgbClr val="C00000"/>
                </a:solidFill>
                <a:latin typeface="方正小标宋简体" panose="03000509000000000000" charset="-122"/>
                <a:ea typeface="方正小标宋简体" panose="03000509000000000000" charset="-122"/>
                <a:cs typeface="仿宋" panose="02010609060101010101" charset="-122"/>
              </a:rPr>
              <a:t>二</a:t>
            </a:r>
            <a:r>
              <a:rPr sz="3200" b="1">
                <a:solidFill>
                  <a:srgbClr val="C00000"/>
                </a:solidFill>
                <a:latin typeface="方正小标宋简体" panose="03000509000000000000" charset="-122"/>
                <a:ea typeface="方正小标宋简体" panose="03000509000000000000" charset="-122"/>
                <a:cs typeface="仿宋" panose="02010609060101010101" charset="-122"/>
              </a:rPr>
              <a:t>、</a:t>
            </a:r>
            <a:r>
              <a:rPr lang="zh-CN" sz="3200" b="1">
                <a:solidFill>
                  <a:srgbClr val="C00000"/>
                </a:solidFill>
                <a:latin typeface="方正小标宋简体" panose="03000509000000000000" charset="-122"/>
                <a:ea typeface="方正小标宋简体" panose="03000509000000000000" charset="-122"/>
                <a:cs typeface="仿宋" panose="02010609060101010101" charset="-122"/>
              </a:rPr>
              <a:t>创新提分技巧</a:t>
            </a:r>
            <a:r>
              <a:rPr sz="3200" b="1">
                <a:solidFill>
                  <a:srgbClr val="C00000"/>
                </a:solidFill>
                <a:latin typeface="方正小标宋简体" panose="03000509000000000000" charset="-122"/>
                <a:ea typeface="方正小标宋简体" panose="03000509000000000000" charset="-122"/>
                <a:cs typeface="仿宋" panose="02010609060101010101" charset="-122"/>
              </a:rPr>
              <a:t>：</a:t>
            </a:r>
            <a:r>
              <a:rPr sz="28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　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45720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1.标题创新。</a:t>
            </a:r>
            <a:endParaRPr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457200" algn="just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标题是文章的眼睛，因此在拟标题时必须把握命题的多样性、诱发性和命题的生活化、大众化、通俗化的"二性"和"三化"原则。像"明月清风心自在""流星的泪""面对大海"等题目，新颖、别致、含意深刻，给人耳目一新之感，使阅卷老师一看就产生浓厚的阅读兴趣。</a:t>
            </a:r>
            <a:endParaRPr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1529715"/>
            <a:ext cx="9396095" cy="3538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</a:t>
            </a:r>
            <a:r>
              <a:rPr lang="en-US" sz="16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2.立意创新。</a:t>
            </a:r>
            <a:endParaRPr sz="28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立意即确立文章主题，我们应抛弃那些假、大、空的口号式主题，抒写对生活的真实体验和感悟，应追求主题的立体感、血肉感、流动感。也就是说立意应给人以新感受、新启发或深刻的教育，用创新的眼光，创新的思维去审视、思考问题，反映新生活，要紧跟时代的步伐，研究新问题、反映新生活、提出新观点、抒写新感受，还应做到主题的开放性。　　</a:t>
            </a:r>
            <a:endParaRPr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6" name="Text Box 5"/>
          <p:cNvSpPr/>
          <p:nvPr/>
        </p:nvSpPr>
        <p:spPr>
          <a:xfrm>
            <a:off x="1761490" y="1737360"/>
            <a:ext cx="8153400" cy="3382963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ct val="50000"/>
              </a:spcBef>
              <a:buClrTx/>
              <a:buSzTx/>
              <a:buFontTx/>
            </a:pPr>
            <a:r>
              <a:rPr lang="zh-CN" altLang="en-US" sz="280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en-US" altLang="zh-CN" sz="2800">
                <a:solidFill>
                  <a:srgbClr val="000000"/>
                </a:solidFill>
                <a:ea typeface="宋体" panose="02010600030101010101" pitchFamily="2" charset="-122"/>
              </a:rPr>
              <a:t>  </a:t>
            </a:r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立意即确立文章主题。立意如何给人以新感受、新启发、或深刻的教育？</a:t>
            </a:r>
            <a:endParaRPr sz="28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  <a:buClrTx/>
              <a:buSzTx/>
              <a:buFontTx/>
            </a:pPr>
            <a:r>
              <a:rPr lang="en-US"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用创新的眼光，用不同的角度、创新的思维去审视、思考问题，反应新生活，要紧跟时代的步伐，研究新问题、反应新生活、提出新观点、抒写新感受，还应做到主题的开放性。</a:t>
            </a:r>
            <a:endParaRPr sz="28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4952742" y="10502"/>
            <a:ext cx="2509308" cy="1274445"/>
            <a:chOff x="4952742" y="10502"/>
            <a:chExt cx="2509308" cy="1274445"/>
          </a:xfrm>
        </p:grpSpPr>
        <p:sp>
          <p:nvSpPr>
            <p:cNvPr id="5" name="文本框 4"/>
            <p:cNvSpPr txBox="1"/>
            <p:nvPr/>
          </p:nvSpPr>
          <p:spPr>
            <a:xfrm>
              <a:off x="5270242" y="701382"/>
              <a:ext cx="2191385" cy="5835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smtClean="0">
                  <a:solidFill>
                    <a:srgbClr val="FF0000"/>
                  </a:solidFill>
                  <a:latin typeface="方正小标宋简体" panose="03000509000000000000" charset="-122"/>
                  <a:ea typeface="方正小标宋简体" panose="03000509000000000000" charset="-122"/>
                </a:rPr>
                <a:t>策略解密</a:t>
              </a:r>
              <a:endParaRPr lang="zh-CN" altLang="en-US" sz="3200" b="1" smtClean="0">
                <a:solidFill>
                  <a:srgbClr val="FF0000"/>
                </a:solidFill>
                <a:latin typeface="方正小标宋简体" panose="03000509000000000000" charset="-122"/>
                <a:ea typeface="方正小标宋简体" panose="03000509000000000000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59" y="1050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063472"/>
            <a:ext cx="2677470" cy="4724946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607310" y="892175"/>
            <a:ext cx="9396095" cy="49542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1D41D5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3.材料创新。</a:t>
            </a:r>
            <a:endParaRPr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创新作文的材料必须具有典型性、代表性，能表现人物个性，揭示事物本质。要写鲜为人知的材料，即新颖、新鲜的材料。最好写别人没写过的内容，或者是大多数读者未知的领域或未知的情形；要写有个性特点的材料，即有特殊性或是同中有差异。个性是文章的生命，要使文章有鲜明的个性，就要写我心、写我见、写我闻、写我历、写我情、写我话，切忌人云亦云。像鲁达、李逵、宋江等形象之所以永远活在人们心中，是因为《水浒》对人物的性格描写是成功的，写出了他们的鲜明个性。要写内涵深刻的材料，即要能在小事情上揭示出生活的本质，反映时代的特点，能从常见的现象里提出尖锐而不同凡响的问题。我们更要读读社会这部渊博的“无字书”，在“读”中挖掘出“新”　。</a:t>
            </a:r>
            <a:endParaRPr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https://d.book118.com/806043225140010053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PLACING_PICTURE_USER_VIEWPORT" val="{&quot;height&quot;:1738,&quot;width&quot;:1894}"/>
</p:tagLst>
</file>

<file path=ppt/tags/tag2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3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4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5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6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7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8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9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10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11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12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13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14.xml><?xml version="1.0" encoding="utf-8"?>
<p:tagLst xmlns:p="http://schemas.openxmlformats.org/presentationml/2006/main">
  <p:tag name="KSO_WM_DIAGRAM_VIRTUALLY_FRAME" val="{&quot;height&quot;:293.1648031496063,&quot;left&quot;:320.9148031496063,&quot;top&quot;:164.64740157480315,&quot;width&quot;:200.4875590551182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293.1648031496063,&quot;left&quot;:320.9148031496063,&quot;top&quot;:164.64740157480315,&quot;width&quot;:200.4875590551182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293.1648031496063,&quot;left&quot;:320.9148031496063,&quot;top&quot;:164.64740157480315,&quot;width&quot;:200.4875590551182}"/>
</p:tagLst>
</file>

<file path=ppt/tags/tag17.xml><?xml version="1.0" encoding="utf-8"?>
<p:tagLst xmlns:p="http://schemas.openxmlformats.org/presentationml/2006/main">
  <p:tag name="KSO_WM_BEAUTIFY_FLAG" val=""/>
  <p:tag name="KSO_WM_DIAGRAM_VIRTUALLY_FRAME" val="{&quot;height&quot;:293.1648031496063,&quot;left&quot;:320.9148031496063,&quot;top&quot;:164.64740157480315,&quot;width&quot;:200.4875590551182}"/>
</p:tagLst>
</file>

<file path=ppt/tags/tag18.xml><?xml version="1.0" encoding="utf-8"?>
<p:tagLst xmlns:p="http://schemas.openxmlformats.org/presentationml/2006/main">
  <p:tag name="KSO_WM_UNIT_PLACING_PICTURE_USER_VIEWPORT" val="{&quot;height&quot;:2371,&quot;width&quot;:10181}"/>
</p:tagLst>
</file>

<file path=ppt/tags/tag19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0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1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2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3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4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5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6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7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8.xml><?xml version="1.0" encoding="utf-8"?>
<p:tagLst xmlns:p="http://schemas.openxmlformats.org/presentationml/2006/main">
  <p:tag name="KSO_WM_UNIT_PLACING_PICTURE_USER_VIEWPORT" val="{&quot;height&quot;:7198,&quot;width&quot;:14797}"/>
</p:tagLst>
</file>

<file path=ppt/tags/tag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19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32">
      <vt:lpstr>Arial</vt:lpstr>
      <vt:lpstr>Calibri</vt:lpstr>
      <vt:lpstr>微软雅黑</vt:lpstr>
      <vt:lpstr>楷体</vt:lpstr>
      <vt:lpstr>方正小标宋简体</vt:lpstr>
      <vt:lpstr>方正新舒体繁体</vt:lpstr>
      <vt:lpstr>Calibri Light</vt:lpstr>
      <vt:lpstr>隶书</vt:lpstr>
      <vt:lpstr>仿宋</vt:lpstr>
      <vt:lpstr>方正祥隶繁体</vt:lpstr>
      <vt:lpstr>黑体</vt:lpstr>
      <vt:lpstr>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2024-09-20T09:24:50.638</cp:lastPrinted>
  <dcterms:created xsi:type="dcterms:W3CDTF">2024-09-20T01:24:50Z</dcterms:created>
  <dcterms:modified xsi:type="dcterms:W3CDTF">2024-09-20T01:24:52Z</dcterms:modified>
</cp:coreProperties>
</file>