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embeddedFontLst>
    <p:embeddedFont>
      <p:font typeface="IPUDTP+MS-UIGothic"/>
      <p:regular r:id="rId16"/>
    </p:embeddedFont>
    <p:embeddedFont>
      <p:font typeface="LOJTQV+LGNDJR+MicrosoftYaHei-Bold"/>
      <p:regular r:id="rId17"/>
    </p:embeddedFont>
    <p:embeddedFont>
      <p:font typeface="VWNDBF+TCNNRL+ArialMT"/>
      <p:regular r:id="rId18"/>
    </p:embeddedFont>
    <p:embeddedFont>
      <p:font typeface="HBRLHW+ICWNHG+MicrosoftYaHei"/>
      <p:regular r:id="rId19"/>
    </p:embeddedFont>
  </p:embeddedFontLst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font" Target="fonts/font1.fntdata" /><Relationship Id="rId17" Type="http://schemas.openxmlformats.org/officeDocument/2006/relationships/font" Target="fonts/font2.fntdata" /><Relationship Id="rId18" Type="http://schemas.openxmlformats.org/officeDocument/2006/relationships/font" Target="fonts/font3.fntdata" /><Relationship Id="rId19" Type="http://schemas.openxmlformats.org/officeDocument/2006/relationships/font" Target="fonts/font4.fntdata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C77101-1FD3-4903-A75C-7B67F1BFF5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553A02-26D9-44A1-8206-E540DCF69F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2515EA-AE0D-4CCF-99C1-52D6FE2921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66B4038-EAB7-464C-8768-EAF254987B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5305DEE-7724-417D-82EB-E79FCB5E49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4E3281F-8785-48FA-A3C8-D4742418CA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0BD805B-7FE6-4090-9260-D05D73A9F9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1E74781-2CCD-435A-9688-C6293C71E1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F63FB3E-96A7-4830-BA41-37784024D3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D6F536-B7FD-4F83-B3B5-1F82D5F251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C9549B-711F-4777-B163-D85FA58D81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06121013132010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2162175" y="2735738"/>
            <a:ext cx="6309359" cy="1143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600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IPUDTP+MS-UIGothic"/>
                <a:cs typeface="IPUDTP+MS-UIGothic"/>
              </a:rPr>
              <a:t>大</a:t>
            </a:r>
            <a:r>
              <a:rPr sz="3600">
                <a:solidFill>
                  <a:srgbClr val="FFFFFF"/>
                </a:solidFill>
                <a:latin typeface="SimSun"/>
                <a:cs typeface="SimSun"/>
              </a:rPr>
              <a:t>肠</a:t>
            </a:r>
            <a:r>
              <a:rPr sz="3600">
                <a:solidFill>
                  <a:srgbClr val="FFFFFF"/>
                </a:solidFill>
                <a:latin typeface="IPUDTP+MS-UIGothic"/>
                <a:cs typeface="IPUDTP+MS-UIGothic"/>
              </a:rPr>
              <a:t>埃希杆菌肺炎</a:t>
            </a:r>
            <a:r>
              <a:rPr sz="3600">
                <a:solidFill>
                  <a:srgbClr val="FFFFFF"/>
                </a:solidFill>
                <a:latin typeface="SimSun"/>
                <a:cs typeface="SimSun"/>
              </a:rPr>
              <a:t>护</a:t>
            </a:r>
            <a:r>
              <a:rPr sz="3600">
                <a:solidFill>
                  <a:srgbClr val="FFFFFF"/>
                </a:solidFill>
                <a:latin typeface="IPUDTP+MS-UIGothic"/>
                <a:cs typeface="IPUDTP+MS-UIGothic"/>
              </a:rPr>
              <a:t>理</a:t>
            </a:r>
            <a:r>
              <a:rPr sz="3600">
                <a:solidFill>
                  <a:srgbClr val="FFFFFF"/>
                </a:solidFill>
                <a:latin typeface="SimSun"/>
                <a:cs typeface="SimSun"/>
              </a:rPr>
              <a:t>课</a:t>
            </a:r>
            <a:r>
              <a:rPr sz="3600">
                <a:solidFill>
                  <a:srgbClr val="FFFFFF"/>
                </a:solidFill>
                <a:latin typeface="IPUDTP+MS-UIGothic"/>
                <a:cs typeface="IPUDTP+MS-UIGothic"/>
              </a:rPr>
              <a:t>件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95934" y="3473773"/>
            <a:ext cx="3120472" cy="192469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220"/>
              </a:lnSpc>
              <a:spcBef>
                <a:spcPct val="0"/>
              </a:spcBef>
              <a:spcAft>
                <a:spcPct val="0"/>
              </a:spcAft>
            </a:pPr>
            <a:r>
              <a:rPr sz="4050">
                <a:solidFill>
                  <a:srgbClr val="FFFFFF"/>
                </a:solidFill>
                <a:latin typeface="LOJTQV+LGNDJR+MicrosoftYaHei-Bold"/>
                <a:cs typeface="LOJTQV+LGNDJR+MicrosoftYaHei-Bold"/>
              </a:rPr>
              <a:t>$number</a:t>
            </a:r>
          </a:p>
          <a:p>
            <a:pPr marL="656590" marR="0">
              <a:lnSpc>
                <a:spcPts val="4220"/>
              </a:lnSpc>
              <a:spcBef>
                <a:spcPts val="689"/>
              </a:spcBef>
              <a:spcAft>
                <a:spcPct val="0"/>
              </a:spcAft>
            </a:pPr>
            <a:r>
              <a:rPr sz="4050">
                <a:solidFill>
                  <a:srgbClr val="FFFFFF"/>
                </a:solidFill>
                <a:latin typeface="LOJTQV+LGNDJR+MicrosoftYaHei-Bold"/>
                <a:cs typeface="LOJTQV+LGNDJR+MicrosoftYaHei-Bold"/>
              </a:rPr>
              <a:t>{01}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2444114" y="-42981"/>
            <a:ext cx="1809750" cy="1809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700"/>
              </a:lnSpc>
              <a:spcBef>
                <a:spcPct val="0"/>
              </a:spcBef>
              <a:spcAft>
                <a:spcPct val="0"/>
              </a:spcAft>
            </a:pPr>
            <a:r>
              <a:rPr sz="5700">
                <a:solidFill>
                  <a:srgbClr val="59AE93"/>
                </a:solidFill>
                <a:latin typeface="IPUDTP+MS-UIGothic"/>
                <a:cs typeface="IPUDTP+MS-UIGothic"/>
              </a:rPr>
              <a:t>目</a:t>
            </a:r>
          </a:p>
        </p:txBody>
      </p:sp>
      <p:sp>
        <p:nvSpPr>
          <p:cNvPr id="5" name="object 2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4" name="object 4"/>
          <p:cNvSpPr txBox="1"/>
          <p:nvPr/>
        </p:nvSpPr>
        <p:spPr>
          <a:xfrm>
            <a:off x="1224280" y="2791650"/>
            <a:ext cx="3738821" cy="78350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0000"/>
                </a:solidFill>
                <a:latin typeface="VWNDBF+TCNNRL+ArialMT"/>
                <a:cs typeface="VWNDBF+TCNNRL+ArialMT"/>
              </a:rPr>
              <a:t>•</a:t>
            </a:r>
            <a:r>
              <a:rPr sz="2450" spc="12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0000"/>
                </a:solidFill>
                <a:latin typeface="IPUDTP+MS-UIGothic"/>
                <a:cs typeface="IPUDTP+MS-UIGothic"/>
              </a:rPr>
              <a:t>大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肠</a:t>
            </a:r>
            <a:r>
              <a:rPr sz="2400">
                <a:solidFill>
                  <a:srgbClr val="000000"/>
                </a:solidFill>
                <a:latin typeface="IPUDTP+MS-UIGothic"/>
                <a:cs typeface="IPUDTP+MS-UIGothic"/>
              </a:rPr>
              <a:t>埃希杆菌肺炎概述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529080" y="2917281"/>
            <a:ext cx="2915989" cy="271179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8752"/>
              </a:lnSpc>
              <a:spcBef>
                <a:spcPct val="0"/>
              </a:spcBef>
              <a:spcAft>
                <a:spcPct val="0"/>
              </a:spcAft>
            </a:pPr>
            <a:r>
              <a:rPr sz="8400">
                <a:solidFill>
                  <a:srgbClr val="FFFFFF"/>
                </a:solidFill>
                <a:latin typeface="LOJTQV+LGNDJR+MicrosoftYaHei-Bold"/>
                <a:cs typeface="LOJTQV+LGNDJR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482465" y="3171800"/>
            <a:ext cx="65722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59AE93"/>
                </a:solidFill>
                <a:latin typeface="IPUDTP+MS-UIGothic"/>
                <a:cs typeface="IPUDTP+MS-UIGothic"/>
              </a:rPr>
              <a:t>大</a:t>
            </a:r>
            <a:r>
              <a:rPr sz="4500">
                <a:solidFill>
                  <a:srgbClr val="59AE93"/>
                </a:solidFill>
                <a:latin typeface="SimSun"/>
                <a:cs typeface="SimSun"/>
              </a:rPr>
              <a:t>肠</a:t>
            </a:r>
            <a:r>
              <a:rPr sz="4500">
                <a:solidFill>
                  <a:srgbClr val="59AE93"/>
                </a:solidFill>
                <a:latin typeface="IPUDTP+MS-UIGothic"/>
                <a:cs typeface="IPUDTP+MS-UIGothic"/>
              </a:rPr>
              <a:t>埃希杆菌肺炎概述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IPUDTP+MS-UIGothic"/>
                <a:cs typeface="IPUDTP+MS-UIGothic"/>
              </a:rPr>
              <a:t>定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59AE93"/>
                </a:solidFill>
                <a:latin typeface="IPUDTP+MS-UIGothic"/>
                <a:cs typeface="IPUDTP+MS-UIGothic"/>
              </a:rPr>
              <a:t>与特点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744075" y="2004055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59AE93"/>
                </a:solidFill>
                <a:latin typeface="IPUDTP+MS-UIGothic"/>
                <a:cs typeface="IPUDTP+MS-UIGothic"/>
              </a:rPr>
              <a:t>定</a:t>
            </a:r>
            <a:r>
              <a:rPr sz="1550">
                <a:solidFill>
                  <a:srgbClr val="59AE93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497569" y="2558268"/>
            <a:ext cx="2760345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IPUDTP+MS-UIGothic"/>
                <a:cs typeface="IPUDTP+MS-UIGothic"/>
              </a:rPr>
              <a:t>大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肠</a:t>
            </a:r>
            <a:r>
              <a:rPr sz="1350">
                <a:solidFill>
                  <a:srgbClr val="000000"/>
                </a:solidFill>
                <a:latin typeface="IPUDTP+MS-UIGothic"/>
                <a:cs typeface="IPUDTP+MS-UIGothic"/>
              </a:rPr>
              <a:t>埃希杆菌肺炎是由大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肠</a:t>
            </a:r>
            <a:r>
              <a:rPr sz="1350">
                <a:solidFill>
                  <a:srgbClr val="000000"/>
                </a:solidFill>
                <a:latin typeface="IPUDTP+MS-UIGothic"/>
                <a:cs typeface="IPUDTP+MS-UIGothic"/>
              </a:rPr>
              <a:t>埃希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97569" y="2866878"/>
            <a:ext cx="2496941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IPUDTP+MS-UIGothic"/>
                <a:cs typeface="IPUDTP+MS-UIGothic"/>
              </a:rPr>
              <a:t>杆菌引起的肺部感染性疾病。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744075" y="4147815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59AE93"/>
                </a:solidFill>
                <a:latin typeface="IPUDTP+MS-UIGothic"/>
                <a:cs typeface="IPUDTP+MS-UIGothic"/>
              </a:rPr>
              <a:t>特点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8497569" y="4661388"/>
            <a:ext cx="2760345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IPUDTP+MS-UIGothic"/>
                <a:cs typeface="IPUDTP+MS-UIGothic"/>
              </a:rPr>
              <a:t>大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肠</a:t>
            </a:r>
            <a:r>
              <a:rPr sz="1350">
                <a:solidFill>
                  <a:srgbClr val="000000"/>
                </a:solidFill>
                <a:latin typeface="IPUDTP+MS-UIGothic"/>
                <a:cs typeface="IPUDTP+MS-UIGothic"/>
              </a:rPr>
              <a:t>埃希杆菌是一种常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见</a:t>
            </a:r>
            <a:r>
              <a:rPr sz="1350">
                <a:solidFill>
                  <a:srgbClr val="000000"/>
                </a:solidFill>
                <a:latin typeface="IPUDTP+MS-UIGothic"/>
                <a:cs typeface="IPUDTP+MS-UIGothic"/>
              </a:rPr>
              <a:t>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肠</a:t>
            </a:r>
            <a:r>
              <a:rPr sz="1350">
                <a:solidFill>
                  <a:srgbClr val="000000"/>
                </a:solidFill>
                <a:latin typeface="IPUDTP+MS-UIGothic"/>
                <a:cs typeface="IPUDTP+MS-UIGothic"/>
              </a:rPr>
              <a:t>道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细</a:t>
            </a:r>
            <a:r>
              <a:rPr sz="1350">
                <a:solidFill>
                  <a:srgbClr val="000000"/>
                </a:solidFill>
                <a:latin typeface="IPUDTP+MS-UIGothic"/>
                <a:cs typeface="IPUDTP+MS-UIGothic"/>
              </a:rPr>
              <a:t>菌，但在特定条件下可引起肺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IPUDTP+MS-UIGothic"/>
                <a:cs typeface="IPUDTP+MS-UIGothic"/>
              </a:rPr>
              <a:t>炎，多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见</a:t>
            </a:r>
            <a:r>
              <a:rPr sz="1350">
                <a:solidFill>
                  <a:srgbClr val="000000"/>
                </a:solidFill>
                <a:latin typeface="IPUDTP+MS-UIGothic"/>
                <a:cs typeface="IPUDTP+MS-UIGothic"/>
              </a:rPr>
              <a:t>于免疫力低下的人群。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IPUDTP+MS-UIGothic"/>
                <a:cs typeface="IPUDTP+MS-UIGothic"/>
              </a:rPr>
              <a:t>病因与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发</a:t>
            </a:r>
            <a:r>
              <a:rPr sz="3000">
                <a:solidFill>
                  <a:srgbClr val="59AE93"/>
                </a:solidFill>
                <a:latin typeface="IPUDTP+MS-UIGothic"/>
                <a:cs typeface="IPUDTP+MS-UIGothic"/>
              </a:rPr>
              <a:t>病机制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5319" y="1473196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59AE93"/>
                </a:solidFill>
                <a:latin typeface="IPUDTP+MS-UIGothic"/>
                <a:cs typeface="IPUDTP+MS-UIGothic"/>
              </a:rPr>
              <a:t>病因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55319" y="1960098"/>
            <a:ext cx="3219375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IPUDTP+MS-UIGothic"/>
                <a:cs typeface="IPUDTP+MS-UIGothic"/>
              </a:rPr>
              <a:t>大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肠</a:t>
            </a:r>
            <a:r>
              <a:rPr sz="1350">
                <a:solidFill>
                  <a:srgbClr val="000000"/>
                </a:solidFill>
                <a:latin typeface="IPUDTP+MS-UIGothic"/>
                <a:cs typeface="IPUDTP+MS-UIGothic"/>
              </a:rPr>
              <a:t>埃希杆菌通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00000"/>
                </a:solidFill>
                <a:latin typeface="IPUDTP+MS-UIGothic"/>
                <a:cs typeface="IPUDTP+MS-UIGothic"/>
              </a:rPr>
              <a:t>呼吸道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00000"/>
                </a:solidFill>
                <a:latin typeface="IPUDTP+MS-UIGothic"/>
                <a:cs typeface="IPUDTP+MS-UIGothic"/>
              </a:rPr>
              <a:t>入肺部，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IPUDTP+MS-UIGothic"/>
                <a:cs typeface="IPUDTP+MS-UIGothic"/>
              </a:rPr>
              <a:t>引起感染。常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见诱</a:t>
            </a:r>
            <a:r>
              <a:rPr sz="1350">
                <a:solidFill>
                  <a:srgbClr val="000000"/>
                </a:solidFill>
                <a:latin typeface="IPUDTP+MS-UIGothic"/>
                <a:cs typeface="IPUDTP+MS-UIGothic"/>
              </a:rPr>
              <a:t>因包括免疫力低下、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长</a:t>
            </a:r>
            <a:r>
              <a:rPr sz="1350">
                <a:solidFill>
                  <a:srgbClr val="000000"/>
                </a:solidFill>
                <a:latin typeface="IPUDTP+MS-UIGothic"/>
                <a:cs typeface="IPUDTP+MS-UIGothic"/>
              </a:rPr>
              <a:t>期卧床、使用免疫抑制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剂</a:t>
            </a:r>
            <a:r>
              <a:rPr sz="1350">
                <a:solidFill>
                  <a:srgbClr val="000000"/>
                </a:solidFill>
                <a:latin typeface="IPUDTP+MS-UIGothic"/>
                <a:cs typeface="IPUDTP+MS-UIGothic"/>
              </a:rPr>
              <a:t>等。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93419" y="4044946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1550" spc="25">
                <a:solidFill>
                  <a:srgbClr val="FFFFFF"/>
                </a:solidFill>
                <a:latin typeface="IPUDTP+MS-UIGothic"/>
                <a:cs typeface="IPUDTP+MS-UIGothic"/>
              </a:rPr>
              <a:t>病机制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93419" y="4451838"/>
            <a:ext cx="3088444" cy="7372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IPUDTP+MS-UIGothic"/>
                <a:cs typeface="IPUDTP+MS-UIGothic"/>
              </a:rPr>
              <a:t>大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肠</a:t>
            </a:r>
            <a:r>
              <a:rPr sz="1350">
                <a:solidFill>
                  <a:srgbClr val="FFFFFF"/>
                </a:solidFill>
                <a:latin typeface="IPUDTP+MS-UIGothic"/>
                <a:cs typeface="IPUDTP+MS-UIGothic"/>
              </a:rPr>
              <a:t>埃希杆菌在肺部繁殖，引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FFFFFF"/>
                </a:solidFill>
                <a:latin typeface="IPUDTP+MS-UIGothic"/>
                <a:cs typeface="IPUDTP+MS-UIGothic"/>
              </a:rPr>
              <a:t>炎症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IPUDTP+MS-UIGothic"/>
                <a:cs typeface="IPUDTP+MS-UIGothic"/>
              </a:rPr>
              <a:t>反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FFFFFF"/>
                </a:solidFill>
                <a:latin typeface="IPUDTP+MS-UIGothic"/>
                <a:cs typeface="IPUDTP+MS-UIGothic"/>
              </a:rPr>
              <a:t>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导</a:t>
            </a:r>
            <a:r>
              <a:rPr sz="1350">
                <a:solidFill>
                  <a:srgbClr val="FFFFFF"/>
                </a:solidFill>
                <a:latin typeface="IPUDTP+MS-UIGothic"/>
                <a:cs typeface="IPUDTP+MS-UIGothic"/>
              </a:rPr>
              <a:t>致肺部感染。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临</a:t>
            </a:r>
            <a:r>
              <a:rPr sz="3000">
                <a:solidFill>
                  <a:srgbClr val="59AE93"/>
                </a:solidFill>
                <a:latin typeface="IPUDTP+MS-UIGothic"/>
                <a:cs typeface="IPUDTP+MS-UIGothic"/>
              </a:rPr>
              <a:t>床表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现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640830" y="1370326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59AE93"/>
                </a:solidFill>
                <a:latin typeface="IPUDTP+MS-UIGothic"/>
                <a:cs typeface="IPUDTP+MS-UIGothic"/>
              </a:rPr>
              <a:t>症状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640830" y="1723243"/>
            <a:ext cx="2692568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发热</a:t>
            </a:r>
            <a:r>
              <a:rPr sz="1350">
                <a:solidFill>
                  <a:srgbClr val="000000"/>
                </a:solidFill>
                <a:latin typeface="IPUDTP+MS-UIGothic"/>
                <a:cs typeface="IPUDTP+MS-UIGothic"/>
              </a:rPr>
              <a:t>、咳嗽、咳痰、呼吸困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难</a:t>
            </a:r>
            <a:r>
              <a:rPr sz="1350">
                <a:solidFill>
                  <a:srgbClr val="000000"/>
                </a:solidFill>
                <a:latin typeface="IPUDTP+MS-UIGothic"/>
                <a:cs typeface="IPUDTP+MS-UIGothic"/>
              </a:rPr>
              <a:t>等。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470025" y="2256329"/>
            <a:ext cx="430113" cy="51653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67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LOJTQV+LGNDJR+MicrosoftYaHei-Bold"/>
                <a:cs typeface="LOJTQV+LGNDJR+MicrosoftYaHei-Bold"/>
              </a:rPr>
              <a:t>1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640830" y="3154676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59AE93"/>
                </a:solidFill>
                <a:latin typeface="IPUDTP+MS-UIGothic"/>
                <a:cs typeface="IPUDTP+MS-UIGothic"/>
              </a:rPr>
              <a:t>体征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54245" y="3429174"/>
            <a:ext cx="430113" cy="51653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67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LOJTQV+LGNDJR+MicrosoftYaHei-Bold"/>
                <a:cs typeface="LOJTQV+LGNDJR+MicrosoftYaHei-Bold"/>
              </a:rPr>
              <a:t>2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6640830" y="3495528"/>
            <a:ext cx="4993883" cy="7372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IPUDTP+MS-UIGothic"/>
                <a:cs typeface="IPUDTP+MS-UIGothic"/>
              </a:rPr>
              <a:t>肺部听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诊</a:t>
            </a:r>
            <a:r>
              <a:rPr sz="1350">
                <a:solidFill>
                  <a:srgbClr val="000000"/>
                </a:solidFill>
                <a:latin typeface="IPUDTP+MS-UIGothic"/>
                <a:cs typeface="IPUDTP+MS-UIGothic"/>
              </a:rPr>
              <a:t>可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闻</a:t>
            </a:r>
            <a:r>
              <a:rPr sz="1350">
                <a:solidFill>
                  <a:srgbClr val="000000"/>
                </a:solidFill>
                <a:latin typeface="IPUDTP+MS-UIGothic"/>
                <a:cs typeface="IPUDTP+MS-UIGothic"/>
              </a:rPr>
              <a:t>及湿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啰</a:t>
            </a:r>
            <a:r>
              <a:rPr sz="1350">
                <a:solidFill>
                  <a:srgbClr val="000000"/>
                </a:solidFill>
                <a:latin typeface="IPUDTP+MS-UIGothic"/>
                <a:cs typeface="IPUDTP+MS-UIGothic"/>
              </a:rPr>
              <a:t>音，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严</a:t>
            </a:r>
            <a:r>
              <a:rPr sz="1350">
                <a:solidFill>
                  <a:srgbClr val="000000"/>
                </a:solidFill>
                <a:latin typeface="IPUDTP+MS-UIGothic"/>
                <a:cs typeface="IPUDTP+MS-UIGothic"/>
              </a:rPr>
              <a:t>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000000"/>
                </a:solidFill>
                <a:latin typeface="IPUDTP+MS-UIGothic"/>
                <a:cs typeface="IPUDTP+MS-UIGothic"/>
              </a:rPr>
              <a:t>可出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现</a:t>
            </a:r>
            <a:r>
              <a:rPr sz="1350">
                <a:solidFill>
                  <a:srgbClr val="000000"/>
                </a:solidFill>
                <a:latin typeface="IPUDTP+MS-UIGothic"/>
                <a:cs typeface="IPUDTP+MS-UIGothic"/>
              </a:rPr>
              <a:t>呼吸衰竭、休克等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严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IPUDTP+MS-UIGothic"/>
                <a:cs typeface="IPUDTP+MS-UIGothic"/>
              </a:rPr>
              <a:t>重并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000000"/>
                </a:solidFill>
                <a:latin typeface="IPUDTP+MS-UIGothic"/>
                <a:cs typeface="IPUDTP+MS-UIGothic"/>
              </a:rPr>
              <a:t>症。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925320" y="4578524"/>
            <a:ext cx="430113" cy="51653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67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LOJTQV+LGNDJR+MicrosoftYaHei-Bold"/>
                <a:cs typeface="LOJTQV+LGNDJR+MicrosoftYaHei-Bold"/>
              </a:rPr>
              <a:t>3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6640830" y="4926960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59AE93"/>
                </a:solidFill>
                <a:latin typeface="SimSun"/>
                <a:cs typeface="SimSun"/>
              </a:rPr>
              <a:t>诊</a:t>
            </a:r>
            <a:r>
              <a:rPr sz="1550" spc="25">
                <a:solidFill>
                  <a:srgbClr val="59AE93"/>
                </a:solidFill>
                <a:latin typeface="IPUDTP+MS-UIGothic"/>
                <a:cs typeface="IPUDTP+MS-UIGothic"/>
              </a:rPr>
              <a:t>断依据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6640830" y="5277973"/>
            <a:ext cx="4402380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IPUDTP+MS-UIGothic"/>
                <a:cs typeface="IPUDTP+MS-UIGothic"/>
              </a:rPr>
              <a:t>根据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临</a:t>
            </a:r>
            <a:r>
              <a:rPr sz="1350">
                <a:solidFill>
                  <a:srgbClr val="000000"/>
                </a:solidFill>
                <a:latin typeface="IPUDTP+MS-UIGothic"/>
                <a:cs typeface="IPUDTP+MS-UIGothic"/>
              </a:rPr>
              <a:t>床表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现</a:t>
            </a:r>
            <a:r>
              <a:rPr sz="1350">
                <a:solidFill>
                  <a:srgbClr val="000000"/>
                </a:solidFill>
                <a:latin typeface="IPUDTP+MS-UIGothic"/>
                <a:cs typeface="IPUDTP+MS-UIGothic"/>
              </a:rPr>
              <a:t>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实验</a:t>
            </a:r>
            <a:r>
              <a:rPr sz="1350">
                <a:solidFill>
                  <a:srgbClr val="000000"/>
                </a:solidFill>
                <a:latin typeface="IPUDTP+MS-UIGothic"/>
                <a:cs typeface="IPUDTP+MS-UIGothic"/>
              </a:rPr>
              <a:t>室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检查</a:t>
            </a:r>
            <a:r>
              <a:rPr sz="1350">
                <a:solidFill>
                  <a:srgbClr val="000000"/>
                </a:solidFill>
                <a:latin typeface="IPUDTP+MS-UIGothic"/>
                <a:cs typeface="IPUDTP+MS-UIGothic"/>
              </a:rPr>
              <a:t>和影像学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检查进</a:t>
            </a:r>
            <a:r>
              <a:rPr sz="1350">
                <a:solidFill>
                  <a:srgbClr val="000000"/>
                </a:solidFill>
                <a:latin typeface="IPUDTP+MS-UIGothic"/>
                <a:cs typeface="IPUDTP+MS-UIGothic"/>
              </a:rPr>
              <a:t>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诊</a:t>
            </a:r>
            <a:r>
              <a:rPr sz="1350">
                <a:solidFill>
                  <a:srgbClr val="000000"/>
                </a:solidFill>
                <a:latin typeface="IPUDTP+MS-UIGothic"/>
                <a:cs typeface="IPUDTP+MS-UIGothic"/>
              </a:rPr>
              <a:t>断。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529080" y="2917281"/>
            <a:ext cx="2915989" cy="271179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8752"/>
              </a:lnSpc>
              <a:spcBef>
                <a:spcPct val="0"/>
              </a:spcBef>
              <a:spcAft>
                <a:spcPct val="0"/>
              </a:spcAft>
            </a:pPr>
            <a:r>
              <a:rPr sz="8400">
                <a:solidFill>
                  <a:srgbClr val="FFFFFF"/>
                </a:solidFill>
                <a:latin typeface="LOJTQV+LGNDJR+MicrosoftYaHei-Bold"/>
                <a:cs typeface="LOJTQV+LGNDJR+MicrosoftYaHei-Bold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482465" y="3171800"/>
            <a:ext cx="7229475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59AE93"/>
                </a:solidFill>
                <a:latin typeface="IPUDTP+MS-UIGothic"/>
                <a:cs typeface="IPUDTP+MS-UIGothic"/>
              </a:rPr>
              <a:t>大</a:t>
            </a:r>
            <a:r>
              <a:rPr sz="4500">
                <a:solidFill>
                  <a:srgbClr val="59AE93"/>
                </a:solidFill>
                <a:latin typeface="SimSun"/>
                <a:cs typeface="SimSun"/>
              </a:rPr>
              <a:t>肠</a:t>
            </a:r>
            <a:r>
              <a:rPr sz="4500">
                <a:solidFill>
                  <a:srgbClr val="59AE93"/>
                </a:solidFill>
                <a:latin typeface="IPUDTP+MS-UIGothic"/>
                <a:cs typeface="IPUDTP+MS-UIGothic"/>
              </a:rPr>
              <a:t>埃希杆菌肺炎的</a:t>
            </a:r>
            <a:r>
              <a:rPr sz="4500">
                <a:solidFill>
                  <a:srgbClr val="59AE93"/>
                </a:solidFill>
                <a:latin typeface="SimSun"/>
                <a:cs typeface="SimSun"/>
              </a:rPr>
              <a:t>诊</a:t>
            </a:r>
            <a:r>
              <a:rPr sz="4500">
                <a:solidFill>
                  <a:srgbClr val="59AE93"/>
                </a:solidFill>
                <a:latin typeface="IPUDTP+MS-UIGothic"/>
                <a:cs typeface="IPUDTP+MS-UIGothic"/>
              </a:rPr>
              <a:t>断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诊</a:t>
            </a:r>
            <a:r>
              <a:rPr sz="3000">
                <a:solidFill>
                  <a:srgbClr val="59AE93"/>
                </a:solidFill>
                <a:latin typeface="IPUDTP+MS-UIGothic"/>
                <a:cs typeface="IPUDTP+MS-UIGothic"/>
              </a:rPr>
              <a:t>断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标</a:t>
            </a:r>
            <a:r>
              <a:rPr sz="3000">
                <a:solidFill>
                  <a:srgbClr val="59AE93"/>
                </a:solidFill>
                <a:latin typeface="IPUDTP+MS-UIGothic"/>
                <a:cs typeface="IPUDTP+MS-UIGothic"/>
              </a:rPr>
              <a:t>准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695065" y="1807205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59AE93"/>
                </a:solidFill>
                <a:latin typeface="SimSun"/>
                <a:cs typeface="SimSun"/>
              </a:rPr>
              <a:t>临</a:t>
            </a:r>
            <a:r>
              <a:rPr sz="1550" spc="25">
                <a:solidFill>
                  <a:srgbClr val="59AE93"/>
                </a:solidFill>
                <a:latin typeface="IPUDTP+MS-UIGothic"/>
                <a:cs typeface="IPUDTP+MS-UIGothic"/>
              </a:rPr>
              <a:t>床表</a:t>
            </a:r>
            <a:r>
              <a:rPr sz="1550">
                <a:solidFill>
                  <a:srgbClr val="59AE93"/>
                </a:solidFill>
                <a:latin typeface="SimSun"/>
                <a:cs typeface="SimSun"/>
              </a:rPr>
              <a:t>现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268595" y="2379198"/>
            <a:ext cx="4400840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20202"/>
                </a:solidFill>
                <a:latin typeface="SimSun"/>
                <a:cs typeface="SimSun"/>
              </a:rPr>
              <a:t>发热</a:t>
            </a:r>
            <a:r>
              <a:rPr sz="1350">
                <a:solidFill>
                  <a:srgbClr val="020202"/>
                </a:solidFill>
                <a:latin typeface="IPUDTP+MS-UIGothic"/>
                <a:cs typeface="IPUDTP+MS-UIGothic"/>
              </a:rPr>
              <a:t>、咳嗽、气促、呼吸困</a:t>
            </a:r>
            <a:r>
              <a:rPr sz="1350">
                <a:solidFill>
                  <a:srgbClr val="020202"/>
                </a:solidFill>
                <a:latin typeface="SimSun"/>
                <a:cs typeface="SimSun"/>
              </a:rPr>
              <a:t>难</a:t>
            </a:r>
            <a:r>
              <a:rPr sz="1350">
                <a:solidFill>
                  <a:srgbClr val="020202"/>
                </a:solidFill>
                <a:latin typeface="IPUDTP+MS-UIGothic"/>
                <a:cs typeface="IPUDTP+MS-UIGothic"/>
              </a:rPr>
              <a:t>等，肺部可</a:t>
            </a:r>
            <a:r>
              <a:rPr sz="1350">
                <a:solidFill>
                  <a:srgbClr val="020202"/>
                </a:solidFill>
                <a:latin typeface="SimSun"/>
                <a:cs typeface="SimSun"/>
              </a:rPr>
              <a:t>闻</a:t>
            </a:r>
            <a:r>
              <a:rPr sz="1350">
                <a:solidFill>
                  <a:srgbClr val="020202"/>
                </a:solidFill>
                <a:latin typeface="IPUDTP+MS-UIGothic"/>
                <a:cs typeface="IPUDTP+MS-UIGothic"/>
              </a:rPr>
              <a:t>及湿</a:t>
            </a:r>
            <a:r>
              <a:rPr sz="1350">
                <a:solidFill>
                  <a:srgbClr val="020202"/>
                </a:solidFill>
                <a:latin typeface="SimSun"/>
                <a:cs typeface="SimSun"/>
              </a:rPr>
              <a:t>啰</a:t>
            </a:r>
            <a:r>
              <a:rPr sz="1350">
                <a:solidFill>
                  <a:srgbClr val="020202"/>
                </a:solidFill>
                <a:latin typeface="IPUDTP+MS-UIGothic"/>
                <a:cs typeface="IPUDTP+MS-UIGothic"/>
              </a:rPr>
              <a:t>音。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3695065" y="3270880"/>
            <a:ext cx="1292320" cy="195389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59AE93"/>
                </a:solidFill>
                <a:latin typeface="SimSun"/>
                <a:cs typeface="SimSun"/>
              </a:rPr>
              <a:t>实验</a:t>
            </a:r>
            <a:r>
              <a:rPr sz="1550" spc="25">
                <a:solidFill>
                  <a:srgbClr val="59AE93"/>
                </a:solidFill>
                <a:latin typeface="IPUDTP+MS-UIGothic"/>
                <a:cs typeface="IPUDTP+MS-UIGothic"/>
              </a:rPr>
              <a:t>室</a:t>
            </a:r>
            <a:r>
              <a:rPr sz="1550" spc="25">
                <a:solidFill>
                  <a:srgbClr val="59AE93"/>
                </a:solidFill>
                <a:latin typeface="SimSun"/>
                <a:cs typeface="SimSun"/>
              </a:rPr>
              <a:t>检查</a:t>
            </a:r>
          </a:p>
          <a:p>
            <a:pPr marL="0" marR="0">
              <a:lnSpc>
                <a:spcPts val="1550"/>
              </a:lnSpc>
              <a:spcBef>
                <a:spcPts val="9960"/>
              </a:spcBef>
              <a:spcAft>
                <a:spcPct val="0"/>
              </a:spcAft>
            </a:pPr>
            <a:r>
              <a:rPr sz="1550" spc="25">
                <a:solidFill>
                  <a:srgbClr val="59AE93"/>
                </a:solidFill>
                <a:latin typeface="IPUDTP+MS-UIGothic"/>
                <a:cs typeface="IPUDTP+MS-UIGothic"/>
              </a:rPr>
              <a:t>影像学</a:t>
            </a:r>
            <a:r>
              <a:rPr sz="1550" spc="25">
                <a:solidFill>
                  <a:srgbClr val="59AE93"/>
                </a:solidFill>
                <a:latin typeface="SimSun"/>
                <a:cs typeface="SimSun"/>
              </a:rPr>
              <a:t>检查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5782945" y="3880338"/>
            <a:ext cx="3416543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20202"/>
                </a:solidFill>
                <a:latin typeface="IPUDTP+MS-UIGothic"/>
                <a:cs typeface="IPUDTP+MS-UIGothic"/>
              </a:rPr>
              <a:t>白</a:t>
            </a:r>
            <a:r>
              <a:rPr sz="1350">
                <a:solidFill>
                  <a:srgbClr val="020202"/>
                </a:solidFill>
                <a:latin typeface="SimSun"/>
                <a:cs typeface="SimSun"/>
              </a:rPr>
              <a:t>细</a:t>
            </a:r>
            <a:r>
              <a:rPr sz="1350">
                <a:solidFill>
                  <a:srgbClr val="020202"/>
                </a:solidFill>
                <a:latin typeface="IPUDTP+MS-UIGothic"/>
                <a:cs typeface="IPUDTP+MS-UIGothic"/>
              </a:rPr>
              <a:t>胞</a:t>
            </a:r>
            <a:r>
              <a:rPr sz="1350">
                <a:solidFill>
                  <a:srgbClr val="020202"/>
                </a:solidFill>
                <a:latin typeface="SimSun"/>
                <a:cs typeface="SimSun"/>
              </a:rPr>
              <a:t>计</a:t>
            </a:r>
            <a:r>
              <a:rPr sz="1350">
                <a:solidFill>
                  <a:srgbClr val="020202"/>
                </a:solidFill>
                <a:latin typeface="IPUDTP+MS-UIGothic"/>
                <a:cs typeface="IPUDTP+MS-UIGothic"/>
              </a:rPr>
              <a:t>数升高，中性粒</a:t>
            </a:r>
            <a:r>
              <a:rPr sz="1350">
                <a:solidFill>
                  <a:srgbClr val="020202"/>
                </a:solidFill>
                <a:latin typeface="SimSun"/>
                <a:cs typeface="SimSun"/>
              </a:rPr>
              <a:t>细</a:t>
            </a:r>
            <a:r>
              <a:rPr sz="1350">
                <a:solidFill>
                  <a:srgbClr val="020202"/>
                </a:solidFill>
                <a:latin typeface="IPUDTP+MS-UIGothic"/>
                <a:cs typeface="IPUDTP+MS-UIGothic"/>
              </a:rPr>
              <a:t>胞比例增加。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020945" y="5348458"/>
            <a:ext cx="5102575" cy="43950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20202"/>
                </a:solidFill>
                <a:latin typeface="HBRLHW+ICWNHG+MicrosoftYaHei"/>
                <a:cs typeface="HBRLHW+ICWNHG+MicrosoftYaHei"/>
              </a:rPr>
              <a:t>X</a:t>
            </a:r>
            <a:r>
              <a:rPr sz="1350">
                <a:solidFill>
                  <a:srgbClr val="020202"/>
                </a:solidFill>
                <a:latin typeface="SimSun"/>
                <a:cs typeface="SimSun"/>
              </a:rPr>
              <a:t>线</a:t>
            </a:r>
            <a:r>
              <a:rPr sz="1350">
                <a:solidFill>
                  <a:srgbClr val="020202"/>
                </a:solidFill>
                <a:latin typeface="IPUDTP+MS-UIGothic"/>
                <a:cs typeface="IPUDTP+MS-UIGothic"/>
              </a:rPr>
              <a:t>或</a:t>
            </a:r>
            <a:r>
              <a:rPr sz="1350">
                <a:solidFill>
                  <a:srgbClr val="020202"/>
                </a:solidFill>
                <a:latin typeface="HBRLHW+ICWNHG+MicrosoftYaHei"/>
                <a:cs typeface="HBRLHW+ICWNHG+MicrosoftYaHei"/>
              </a:rPr>
              <a:t>CT</a:t>
            </a:r>
            <a:r>
              <a:rPr sz="1350">
                <a:solidFill>
                  <a:srgbClr val="020202"/>
                </a:solidFill>
                <a:latin typeface="SimSun"/>
                <a:cs typeface="SimSun"/>
              </a:rPr>
              <a:t>显</a:t>
            </a:r>
            <a:r>
              <a:rPr sz="1350">
                <a:solidFill>
                  <a:srgbClr val="020202"/>
                </a:solidFill>
                <a:latin typeface="IPUDTP+MS-UIGothic"/>
                <a:cs typeface="IPUDTP+MS-UIGothic"/>
              </a:rPr>
              <a:t>示肺部炎症性病</a:t>
            </a:r>
            <a:r>
              <a:rPr sz="1350">
                <a:solidFill>
                  <a:srgbClr val="020202"/>
                </a:solidFill>
                <a:latin typeface="SimSun"/>
                <a:cs typeface="SimSun"/>
              </a:rPr>
              <a:t>变</a:t>
            </a:r>
            <a:r>
              <a:rPr sz="1350">
                <a:solidFill>
                  <a:srgbClr val="020202"/>
                </a:solidFill>
                <a:latin typeface="IPUDTP+MS-UIGothic"/>
                <a:cs typeface="IPUDTP+MS-UIGothic"/>
              </a:rPr>
              <a:t>，如斑片状阴影、胸腔</a:t>
            </a:r>
            <a:r>
              <a:rPr sz="1350">
                <a:solidFill>
                  <a:srgbClr val="020202"/>
                </a:solidFill>
                <a:latin typeface="SimSun"/>
                <a:cs typeface="SimSun"/>
              </a:rPr>
              <a:t>积</a:t>
            </a:r>
            <a:r>
              <a:rPr sz="1350">
                <a:solidFill>
                  <a:srgbClr val="020202"/>
                </a:solidFill>
                <a:latin typeface="IPUDTP+MS-UIGothic"/>
                <a:cs typeface="IPUDTP+MS-UIGothic"/>
              </a:rPr>
              <a:t>液等。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鉴别诊</a:t>
            </a:r>
            <a:r>
              <a:rPr sz="3000">
                <a:solidFill>
                  <a:srgbClr val="59AE93"/>
                </a:solidFill>
                <a:latin typeface="IPUDTP+MS-UIGothic"/>
                <a:cs typeface="IPUDTP+MS-UIGothic"/>
              </a:rPr>
              <a:t> 断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385559" y="1691163"/>
            <a:ext cx="2170429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59AE93"/>
                </a:solidFill>
                <a:latin typeface="IPUDTP+MS-UIGothic"/>
                <a:cs typeface="IPUDTP+MS-UIGothic"/>
              </a:rPr>
              <a:t>其他</a:t>
            </a:r>
            <a:r>
              <a:rPr sz="2000" spc="15">
                <a:solidFill>
                  <a:srgbClr val="59AE93"/>
                </a:solidFill>
                <a:latin typeface="SimSun"/>
                <a:cs typeface="SimSun"/>
              </a:rPr>
              <a:t>细</a:t>
            </a:r>
            <a:r>
              <a:rPr sz="2000" spc="15">
                <a:solidFill>
                  <a:srgbClr val="59AE93"/>
                </a:solidFill>
                <a:latin typeface="IPUDTP+MS-UIGothic"/>
                <a:cs typeface="IPUDTP+MS-UIGothic"/>
              </a:rPr>
              <a:t>菌性肺炎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385559" y="2272518"/>
            <a:ext cx="4993883" cy="81089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IPUDTP+MS-UIGothic"/>
                <a:cs typeface="IPUDTP+MS-UIGothic"/>
              </a:rPr>
              <a:t>如金黄色葡萄球菌肺炎、肺炎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链</a:t>
            </a:r>
            <a:r>
              <a:rPr sz="1350">
                <a:solidFill>
                  <a:srgbClr val="000000"/>
                </a:solidFill>
                <a:latin typeface="IPUDTP+MS-UIGothic"/>
                <a:cs typeface="IPUDTP+MS-UIGothic"/>
              </a:rPr>
              <a:t>球菌肺炎等，需要通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00000"/>
                </a:solidFill>
                <a:latin typeface="IPUDTP+MS-UIGothic"/>
                <a:cs typeface="IPUDTP+MS-UIGothic"/>
              </a:rPr>
              <a:t>病原</a:t>
            </a:r>
          </a:p>
          <a:p>
            <a:pPr marL="0" marR="0">
              <a:lnSpc>
                <a:spcPts val="1350"/>
              </a:lnSpc>
              <a:spcBef>
                <a:spcPts val="166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IPUDTP+MS-UIGothic"/>
                <a:cs typeface="IPUDTP+MS-UIGothic"/>
              </a:rPr>
              <a:t>学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检查进</a:t>
            </a:r>
            <a:r>
              <a:rPr sz="1350">
                <a:solidFill>
                  <a:srgbClr val="000000"/>
                </a:solidFill>
                <a:latin typeface="IPUDTP+MS-UIGothic"/>
                <a:cs typeface="IPUDTP+MS-UIGothic"/>
              </a:rPr>
              <a:t>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鉴别</a:t>
            </a:r>
            <a:r>
              <a:rPr sz="1350">
                <a:solidFill>
                  <a:srgbClr val="000000"/>
                </a:solidFill>
                <a:latin typeface="IPUDTP+MS-UIGothic"/>
                <a:cs typeface="IPUDTP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385559" y="4208938"/>
            <a:ext cx="1914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59AE93"/>
                </a:solidFill>
                <a:latin typeface="IPUDTP+MS-UIGothic"/>
                <a:cs typeface="IPUDTP+MS-UIGothic"/>
              </a:rPr>
              <a:t>非感染性肺炎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385559" y="4766163"/>
            <a:ext cx="4993883" cy="81089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IPUDTP+MS-UIGothic"/>
                <a:cs typeface="IPUDTP+MS-UIGothic"/>
              </a:rPr>
              <a:t>如吸入性肺炎、肺水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肿</a:t>
            </a:r>
            <a:r>
              <a:rPr sz="1350">
                <a:solidFill>
                  <a:srgbClr val="000000"/>
                </a:solidFill>
                <a:latin typeface="IPUDTP+MS-UIGothic"/>
                <a:cs typeface="IPUDTP+MS-UIGothic"/>
              </a:rPr>
              <a:t>等，需要根据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临</a:t>
            </a:r>
            <a:r>
              <a:rPr sz="1350">
                <a:solidFill>
                  <a:srgbClr val="000000"/>
                </a:solidFill>
                <a:latin typeface="IPUDTP+MS-UIGothic"/>
                <a:cs typeface="IPUDTP+MS-UIGothic"/>
              </a:rPr>
              <a:t>床表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现</a:t>
            </a:r>
            <a:r>
              <a:rPr sz="1350">
                <a:solidFill>
                  <a:srgbClr val="000000"/>
                </a:solidFill>
                <a:latin typeface="IPUDTP+MS-UIGothic"/>
                <a:cs typeface="IPUDTP+MS-UIGothic"/>
              </a:rPr>
              <a:t>和影像学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检查</a:t>
            </a:r>
          </a:p>
          <a:p>
            <a:pPr marL="0" marR="0">
              <a:lnSpc>
                <a:spcPts val="1350"/>
              </a:lnSpc>
              <a:spcBef>
                <a:spcPts val="165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00000"/>
                </a:solidFill>
                <a:latin typeface="IPUDTP+MS-UIGothic"/>
                <a:cs typeface="IPUDTP+MS-UIGothic"/>
              </a:rPr>
              <a:t>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鉴别</a:t>
            </a:r>
            <a:r>
              <a:rPr sz="1350">
                <a:solidFill>
                  <a:srgbClr val="000000"/>
                </a:solidFill>
                <a:latin typeface="IPUDTP+MS-UIGothic"/>
                <a:cs typeface="IPUDTP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辅</a:t>
            </a:r>
            <a:r>
              <a:rPr sz="3000">
                <a:solidFill>
                  <a:srgbClr val="59AE93"/>
                </a:solidFill>
                <a:latin typeface="IPUDTP+MS-UIGothic"/>
                <a:cs typeface="IPUDTP+MS-UIGothic"/>
              </a:rPr>
              <a:t>助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检查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LOJTQV+LGNDJR+MicrosoftYaHei-Bold"/>
                <a:cs typeface="LOJTQV+LGNDJR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LOJTQV+LGNDJR+MicrosoftYaHei-Bold"/>
                <a:cs typeface="LOJTQV+LGNDJR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LOJTQV+LGNDJR+MicrosoftYaHei-Bold"/>
                <a:cs typeface="LOJTQV+LGNDJR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16637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59AE93"/>
                </a:solidFill>
                <a:latin typeface="IPUDTP+MS-UIGothic"/>
                <a:cs typeface="IPUDTP+MS-UIGothic"/>
              </a:rPr>
              <a:t>病原学</a:t>
            </a:r>
            <a:r>
              <a:rPr sz="2000" spc="23">
                <a:solidFill>
                  <a:srgbClr val="59AE93"/>
                </a:solidFill>
                <a:latin typeface="SimSun"/>
                <a:cs typeface="SimSun"/>
              </a:rPr>
              <a:t>检查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16637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59AE93"/>
                </a:solidFill>
                <a:latin typeface="IPUDTP+MS-UIGothic"/>
                <a:cs typeface="IPUDTP+MS-UIGothic"/>
              </a:rPr>
              <a:t>血常</a:t>
            </a:r>
            <a:r>
              <a:rPr sz="2000" spc="25">
                <a:solidFill>
                  <a:srgbClr val="59AE93"/>
                </a:solidFill>
                <a:latin typeface="SimSun"/>
                <a:cs typeface="SimSun"/>
              </a:rPr>
              <a:t>规检查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16637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59AE93"/>
                </a:solidFill>
                <a:latin typeface="IPUDTP+MS-UIGothic"/>
                <a:cs typeface="IPUDTP+MS-UIGothic"/>
              </a:rPr>
              <a:t>影像学</a:t>
            </a:r>
            <a:r>
              <a:rPr sz="2000" spc="23">
                <a:solidFill>
                  <a:srgbClr val="59AE93"/>
                </a:solidFill>
                <a:latin typeface="SimSun"/>
                <a:cs typeface="SimSun"/>
              </a:rPr>
              <a:t>检查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104264" y="4746997"/>
            <a:ext cx="2481708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IPUDTP+MS-UIGothic"/>
                <a:cs typeface="IPUDTP+MS-UIGothic"/>
              </a:rPr>
              <a:t>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IPUDTP+MS-UIGothic"/>
                <a:cs typeface="IPUDTP+MS-UIGothic"/>
              </a:rPr>
              <a:t>痰液、血液、胸腔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积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IPUDTP+MS-UIGothic"/>
                <a:cs typeface="IPUDTP+MS-UIGothic"/>
              </a:rPr>
              <a:t>液等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000000"/>
                </a:solidFill>
                <a:latin typeface="IPUDTP+MS-UIGothic"/>
                <a:cs typeface="IPUDTP+MS-UIGothic"/>
              </a:rPr>
              <a:t>本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IPUDTP+MS-UIGothic"/>
                <a:cs typeface="IPUDTP+MS-UIGothic"/>
              </a:rPr>
              <a:t>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细</a:t>
            </a:r>
            <a:r>
              <a:rPr sz="1500">
                <a:solidFill>
                  <a:srgbClr val="000000"/>
                </a:solidFill>
                <a:latin typeface="IPUDTP+MS-UIGothic"/>
                <a:cs typeface="IPUDTP+MS-UIGothic"/>
              </a:rPr>
              <a:t>菌培养或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IPUDTP+MS-UIGothic"/>
                <a:cs typeface="IPUDTP+MS-UIGothic"/>
              </a:rPr>
              <a:t>核酸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检测</a:t>
            </a:r>
            <a:r>
              <a:rPr sz="1500">
                <a:solidFill>
                  <a:srgbClr val="000000"/>
                </a:solidFill>
                <a:latin typeface="IPUDTP+MS-UIGothic"/>
                <a:cs typeface="IPUDTP+MS-UIGothic"/>
              </a:rPr>
              <a:t>，以确定病原体。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4785359" y="4746997"/>
            <a:ext cx="2409825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IPUDTP+MS-UIGothic"/>
                <a:cs typeface="IPUDTP+MS-UIGothic"/>
              </a:rPr>
              <a:t>白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细</a:t>
            </a:r>
            <a:r>
              <a:rPr sz="1500">
                <a:solidFill>
                  <a:srgbClr val="000000"/>
                </a:solidFill>
                <a:latin typeface="IPUDTP+MS-UIGothic"/>
                <a:cs typeface="IPUDTP+MS-UIGothic"/>
              </a:rPr>
              <a:t>胞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计</a:t>
            </a:r>
            <a:r>
              <a:rPr sz="1500">
                <a:solidFill>
                  <a:srgbClr val="000000"/>
                </a:solidFill>
                <a:latin typeface="IPUDTP+MS-UIGothic"/>
                <a:cs typeface="IPUDTP+MS-UIGothic"/>
              </a:rPr>
              <a:t>数和分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类</a:t>
            </a:r>
            <a:r>
              <a:rPr sz="1500">
                <a:solidFill>
                  <a:srgbClr val="000000"/>
                </a:solidFill>
                <a:latin typeface="IPUDTP+MS-UIGothic"/>
                <a:cs typeface="IPUDTP+MS-UIGothic"/>
              </a:rPr>
              <a:t>是常用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IPUDTP+MS-UIGothic"/>
                <a:cs typeface="IPUDTP+MS-UIGothic"/>
              </a:rPr>
              <a:t>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实验</a:t>
            </a:r>
            <a:r>
              <a:rPr sz="1500">
                <a:solidFill>
                  <a:srgbClr val="000000"/>
                </a:solidFill>
                <a:latin typeface="IPUDTP+MS-UIGothic"/>
                <a:cs typeface="IPUDTP+MS-UIGothic"/>
              </a:rPr>
              <a:t>室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检查</a:t>
            </a:r>
            <a:r>
              <a:rPr sz="1500">
                <a:solidFill>
                  <a:srgbClr val="000000"/>
                </a:solidFill>
                <a:latin typeface="IPUDTP+MS-UIGothic"/>
                <a:cs typeface="IPUDTP+MS-UIGothic"/>
              </a:rPr>
              <a:t>指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000000"/>
                </a:solidFill>
                <a:latin typeface="IPUDTP+MS-UIGothic"/>
                <a:cs typeface="IPUDTP+MS-UIGothic"/>
              </a:rPr>
              <a:t>，可以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IPUDTP+MS-UIGothic"/>
                <a:cs typeface="IPUDTP+MS-UIGothic"/>
              </a:rPr>
              <a:t>反映感染的程度和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类</a:t>
            </a:r>
            <a:r>
              <a:rPr sz="1500">
                <a:solidFill>
                  <a:srgbClr val="000000"/>
                </a:solidFill>
                <a:latin typeface="IPUDTP+MS-UIGothic"/>
                <a:cs typeface="IPUDTP+MS-UIGothic"/>
              </a:rPr>
              <a:t>型。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8487409" y="4746997"/>
            <a:ext cx="2409825" cy="11353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HBRLHW+ICWNHG+MicrosoftYaHei"/>
                <a:cs typeface="HBRLHW+ICWNHG+MicrosoftYaHei"/>
              </a:rPr>
              <a:t>X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线</a:t>
            </a:r>
            <a:r>
              <a:rPr sz="1500">
                <a:solidFill>
                  <a:srgbClr val="000000"/>
                </a:solidFill>
                <a:latin typeface="IPUDTP+MS-UIGothic"/>
                <a:cs typeface="IPUDTP+MS-UIGothic"/>
              </a:rPr>
              <a:t>或</a:t>
            </a:r>
            <a:r>
              <a:rPr sz="1500">
                <a:solidFill>
                  <a:srgbClr val="000000"/>
                </a:solidFill>
                <a:latin typeface="HBRLHW+ICWNHG+MicrosoftYaHei"/>
                <a:cs typeface="HBRLHW+ICWNHG+MicrosoftYaHei"/>
              </a:rPr>
              <a:t>CT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检查</a:t>
            </a:r>
            <a:r>
              <a:rPr sz="1500">
                <a:solidFill>
                  <a:srgbClr val="000000"/>
                </a:solidFill>
                <a:latin typeface="IPUDTP+MS-UIGothic"/>
                <a:cs typeface="IPUDTP+MS-UIGothic"/>
              </a:rPr>
              <a:t>可以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观</a:t>
            </a:r>
            <a:r>
              <a:rPr sz="1500">
                <a:solidFill>
                  <a:srgbClr val="000000"/>
                </a:solidFill>
                <a:latin typeface="IPUDTP+MS-UIGothic"/>
                <a:cs typeface="IPUDTP+MS-UIGothic"/>
              </a:rPr>
              <a:t>察肺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IPUDTP+MS-UIGothic"/>
                <a:cs typeface="IPUDTP+MS-UIGothic"/>
              </a:rPr>
              <a:t>部炎症性病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变</a:t>
            </a:r>
            <a:r>
              <a:rPr sz="1500">
                <a:solidFill>
                  <a:srgbClr val="000000"/>
                </a:solidFill>
                <a:latin typeface="IPUDTP+MS-UIGothic"/>
                <a:cs typeface="IPUDTP+MS-UIGothic"/>
              </a:rPr>
              <a:t>的位置和程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IPUDTP+MS-UIGothic"/>
                <a:cs typeface="IPUDTP+MS-UIGothic"/>
              </a:rPr>
              <a:t>度，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00000"/>
                </a:solidFill>
                <a:latin typeface="IPUDTP+MS-UIGothic"/>
                <a:cs typeface="IPUDTP+MS-UIGothic"/>
              </a:rPr>
              <a:t>于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诊</a:t>
            </a:r>
            <a:r>
              <a:rPr sz="1500">
                <a:solidFill>
                  <a:srgbClr val="000000"/>
                </a:solidFill>
                <a:latin typeface="IPUDTP+MS-UIGothic"/>
                <a:cs typeface="IPUDTP+MS-UIGothic"/>
              </a:rPr>
              <a:t>断和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鉴别诊</a:t>
            </a:r>
            <a:r>
              <a:rPr sz="1500">
                <a:solidFill>
                  <a:srgbClr val="000000"/>
                </a:solidFill>
                <a:latin typeface="IPUDTP+MS-UIGothic"/>
                <a:cs typeface="IPUDTP+MS-UIGothic"/>
              </a:rPr>
              <a:t>断</a:t>
            </a:r>
          </a:p>
          <a:p>
            <a:pPr marL="0" marR="0">
              <a:lnSpc>
                <a:spcPts val="1500"/>
              </a:lnSpc>
              <a:spcBef>
                <a:spcPts val="27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IPUDTP+MS-UIGothic"/>
                <a:cs typeface="IPUDTP+MS-UIGothic"/>
              </a:rPr>
              <a:t>具有重要意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义</a:t>
            </a:r>
            <a:r>
              <a:rPr sz="1500">
                <a:solidFill>
                  <a:srgbClr val="000000"/>
                </a:solidFill>
                <a:latin typeface="IPUDTP+MS-UIGothic"/>
                <a:cs typeface="IPUDTP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529080" y="2917281"/>
            <a:ext cx="2915989" cy="271179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8752"/>
              </a:lnSpc>
              <a:spcBef>
                <a:spcPct val="0"/>
              </a:spcBef>
              <a:spcAft>
                <a:spcPct val="0"/>
              </a:spcAft>
            </a:pPr>
            <a:r>
              <a:rPr sz="8400">
                <a:solidFill>
                  <a:srgbClr val="FFFFFF"/>
                </a:solidFill>
                <a:latin typeface="LOJTQV+LGNDJR+MicrosoftYaHei-Bold"/>
                <a:cs typeface="LOJTQV+LGNDJR+MicrosoftYaHei-Bold"/>
              </a:rPr>
              <a:t>03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482465" y="3171800"/>
            <a:ext cx="7229475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59AE93"/>
                </a:solidFill>
                <a:latin typeface="IPUDTP+MS-UIGothic"/>
                <a:cs typeface="IPUDTP+MS-UIGothic"/>
              </a:rPr>
              <a:t>大</a:t>
            </a:r>
            <a:r>
              <a:rPr sz="4500">
                <a:solidFill>
                  <a:srgbClr val="59AE93"/>
                </a:solidFill>
                <a:latin typeface="SimSun"/>
                <a:cs typeface="SimSun"/>
              </a:rPr>
              <a:t>肠</a:t>
            </a:r>
            <a:r>
              <a:rPr sz="4500">
                <a:solidFill>
                  <a:srgbClr val="59AE93"/>
                </a:solidFill>
                <a:latin typeface="IPUDTP+MS-UIGothic"/>
                <a:cs typeface="IPUDTP+MS-UIGothic"/>
              </a:rPr>
              <a:t>埃希杆菌肺炎的治</a:t>
            </a:r>
            <a:r>
              <a:rPr sz="4500">
                <a:solidFill>
                  <a:srgbClr val="59AE93"/>
                </a:solidFill>
                <a:latin typeface="SimSun"/>
                <a:cs typeface="SimSun"/>
              </a:rPr>
              <a:t>疗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https://d.book118.com/806121013132010054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IPUDTP+MS-UIGothic</vt:lpstr>
      <vt:lpstr>SimSun</vt:lpstr>
      <vt:lpstr>LOJTQV+LGNDJR+MicrosoftYaHei-Bold</vt:lpstr>
      <vt:lpstr>VWNDBF+TCNNRL+ArialMT</vt:lpstr>
      <vt:lpstr>Times New Roman</vt:lpstr>
      <vt:lpstr>HBRLHW+ICWNHG+MicrosoftYaHei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2024-09-21T16:33:16.603</cp:lastPrinted>
  <dcterms:created xsi:type="dcterms:W3CDTF">2024-09-21T08:33:16Z</dcterms:created>
  <dcterms:modified xsi:type="dcterms:W3CDTF">2024-09-21T08:33:17Z</dcterms:modified>
</cp:coreProperties>
</file>