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9756648" cy="7317486"/>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C424D1-E0FD-4154-9193-CC1E669A73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23BB36-BE9E-4F56-8508-B90C6147C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C40CA1-731D-41F3-8BB8-1BA41FB293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9245CD-8198-4D86-BB42-27885E2361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8A4BC8-312C-4C0F-84F4-C12E7292BE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72F714-D27A-4EF8-8F54-47D1EDE7AF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A26805-A470-42C7-9B26-937ED6D565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ECC28-3BC8-45F9-BD93-4FA06DA64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C01EF8-D5CF-48C8-9004-74D8EFC992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6807F-51DE-4A95-88E8-C12050ADC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769E99-1741-42D3-A521-D83319E73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pic>
        <p:nvPicPr>
          <p:cNvPr id="1026" name=""/>
          <p:cNvPicPr/>
          <p:nvPr/>
        </p:nvPicPr>
        <p:blipFill>
          <a:blip r:embed="rId2"/>
          <a:srcRect l="19762" r="49662" b="8841"/>
          <a:stretch>
            <a:fillRect/>
          </a:stretch>
        </p:blipFill>
        <p:spPr>
          <a:xfrm>
            <a:off x="0" y="0"/>
            <a:ext cx="1991982" cy="7317486"/>
          </a:xfrm>
          <a:prstGeom prst="rect">
            <a:avLst/>
          </a:prstGeom>
          <a:noFill/>
          <a:ln cap="flat">
            <a:noFill/>
            <a:prstDash val="solid"/>
            <a:miter lim="800000"/>
            <a:headEnd type="none" w="med" len="med"/>
            <a:tailEnd type="none" w="med" len="med"/>
          </a:ln>
        </p:spPr>
      </p:pic>
      <p:sp>
        <p:nvSpPr>
          <p:cNvPr id="1027" name=""/>
          <p:cNvSpPr/>
          <p:nvPr/>
        </p:nvSpPr>
        <p:spPr>
          <a:xfrm>
            <a:off x="1173847" y="1544803"/>
            <a:ext cx="8311783" cy="171081"/>
          </a:xfrm>
          <a:prstGeom prst="rect">
            <a:avLst/>
          </a:prstGeom>
          <a:solidFill>
            <a:srgbClr val="00128D"/>
          </a:solidFill>
          <a:ln w="12700" cap="flat">
            <a:noFill/>
            <a:prstDash val="solid"/>
            <a:miter lim="800000"/>
            <a:headEnd type="none" w="med" len="med"/>
            <a:tailEnd type="none" w="med" len="med"/>
          </a:ln>
        </p:spPr>
        <p:txBody>
          <a:bodyPr/>
          <a:lstStyle>
            <a:defPPr>
              <a:defRPr lang="en-US"/>
            </a:defPPr>
            <a:lvl1pPr marL="0" indent="0" algn="l" defTabSz="975665" rtl="0" eaLnBrk="0" fontAlgn="base" latinLnBrk="0" hangingPunct="0">
              <a:lnSpc>
                <a:spcPct val="100000"/>
              </a:lnSpc>
              <a:spcBef>
                <a:spcPct val="0"/>
              </a:spcBef>
              <a:spcAft>
                <a:spcPct val="0"/>
              </a:spcAft>
              <a:buClrTx/>
              <a:buSzTx/>
              <a:buFontTx/>
              <a:buNone/>
              <a:defRPr kumimoji="0" sz="2561" b="0" i="0" u="none" kern="1200">
                <a:solidFill>
                  <a:schemeClr val="tx1"/>
                </a:solidFill>
                <a:latin typeface="Times New Roman" charset="0"/>
                <a:ea typeface="宋体" charset="-122"/>
                <a:cs typeface="+mn-cs"/>
              </a:defRPr>
            </a:lvl1pPr>
            <a:lvl2pPr marL="487832" indent="0" algn="l" defTabSz="975665" rtl="0" eaLnBrk="0" fontAlgn="base" latinLnBrk="0" hangingPunct="0">
              <a:lnSpc>
                <a:spcPct val="100000"/>
              </a:lnSpc>
              <a:spcBef>
                <a:spcPct val="0"/>
              </a:spcBef>
              <a:spcAft>
                <a:spcPct val="0"/>
              </a:spcAft>
              <a:buClrTx/>
              <a:buSzTx/>
              <a:buFontTx/>
              <a:buNone/>
              <a:defRPr kumimoji="0" sz="2561" b="0" i="0" u="none" kern="1200">
                <a:solidFill>
                  <a:schemeClr val="tx1"/>
                </a:solidFill>
                <a:latin typeface="Times New Roman" charset="0"/>
                <a:ea typeface="宋体" charset="-122"/>
                <a:cs typeface="+mn-cs"/>
              </a:defRPr>
            </a:lvl2pPr>
            <a:lvl3pPr marL="975665" indent="0" algn="l" defTabSz="975665" rtl="0" eaLnBrk="0" fontAlgn="base" latinLnBrk="0" hangingPunct="0">
              <a:lnSpc>
                <a:spcPct val="100000"/>
              </a:lnSpc>
              <a:spcBef>
                <a:spcPct val="0"/>
              </a:spcBef>
              <a:spcAft>
                <a:spcPct val="0"/>
              </a:spcAft>
              <a:buClrTx/>
              <a:buSzTx/>
              <a:buFontTx/>
              <a:buNone/>
              <a:defRPr kumimoji="0" sz="2561" b="0" i="0" u="none" kern="1200">
                <a:solidFill>
                  <a:schemeClr val="tx1"/>
                </a:solidFill>
                <a:latin typeface="Times New Roman" charset="0"/>
                <a:ea typeface="宋体" charset="-122"/>
                <a:cs typeface="+mn-cs"/>
              </a:defRPr>
            </a:lvl3pPr>
            <a:lvl4pPr marL="1463497" indent="0" algn="l" defTabSz="975665" rtl="0" eaLnBrk="0" fontAlgn="base" latinLnBrk="0" hangingPunct="0">
              <a:lnSpc>
                <a:spcPct val="100000"/>
              </a:lnSpc>
              <a:spcBef>
                <a:spcPct val="0"/>
              </a:spcBef>
              <a:spcAft>
                <a:spcPct val="0"/>
              </a:spcAft>
              <a:buClrTx/>
              <a:buSzTx/>
              <a:buFontTx/>
              <a:buNone/>
              <a:defRPr kumimoji="0" sz="2561" b="0" i="0" u="none" kern="1200">
                <a:solidFill>
                  <a:schemeClr val="tx1"/>
                </a:solidFill>
                <a:latin typeface="Times New Roman" charset="0"/>
                <a:ea typeface="宋体" charset="-122"/>
                <a:cs typeface="+mn-cs"/>
              </a:defRPr>
            </a:lvl4pPr>
            <a:lvl5pPr marL="1951330" indent="0" algn="l" defTabSz="975665" rtl="0" eaLnBrk="0" fontAlgn="base" latinLnBrk="0" hangingPunct="0">
              <a:lnSpc>
                <a:spcPct val="100000"/>
              </a:lnSpc>
              <a:spcBef>
                <a:spcPct val="0"/>
              </a:spcBef>
              <a:spcAft>
                <a:spcPct val="0"/>
              </a:spcAft>
              <a:buClrTx/>
              <a:buSzTx/>
              <a:buFontTx/>
              <a:buNone/>
              <a:defRPr kumimoji="0" sz="2561"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8" name=""/>
          <p:cNvSpPr/>
          <p:nvPr>
            <p:ph type="title"/>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t>Clik</a:t>
            </a:r>
          </a:p>
        </p:txBody>
      </p:sp>
      <p:sp>
        <p:nvSpPr>
          <p:cNvPr id="1029" name=""/>
          <p:cNvSpPr/>
          <p:nvPr>
            <p:ph type="body" idx="1"/>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r>
              <a:t>Click to edit Master text styles</a:t>
            </a:r>
          </a:p>
          <a:p>
            <a:pPr lvl="1"/>
            <a:r>
              <a:t>Second level</a:t>
            </a:r>
          </a:p>
          <a:p>
            <a:pPr lvl="2"/>
            <a:r>
              <a:t>Third level</a:t>
            </a:r>
          </a:p>
        </p:txBody>
      </p:sp>
      <p:pic>
        <p:nvPicPr>
          <p:cNvPr id="1030" name=""/>
          <p:cNvPicPr/>
          <p:nvPr/>
        </p:nvPicPr>
        <p:blipFill>
          <a:blip r:embed="rId3">
            <a:clrChange>
              <a:clrFrom>
                <a:srgbClr val="FFFFFF"/>
              </a:clrFrom>
              <a:clrTo>
                <a:srgbClr val="FFFFFF">
                  <a:alpha val="0"/>
                </a:srgbClr>
              </a:clrTo>
            </a:clrChange>
          </a:blip>
          <a:stretch>
            <a:fillRect/>
          </a:stretch>
        </p:blipFill>
        <p:spPr>
          <a:xfrm>
            <a:off x="325222" y="6521371"/>
            <a:ext cx="894359" cy="552199"/>
          </a:xfrm>
          <a:prstGeom prst="rect">
            <a:avLst/>
          </a:prstGeom>
          <a:noFill/>
          <a:ln cap="flat">
            <a:noFill/>
            <a:prstDash val="solid"/>
            <a:miter lim="800000"/>
            <a:headEnd type="none" w="med" len="med"/>
            <a:tailEnd type="none" w="med" len="med"/>
          </a:ln>
        </p:spPr>
      </p:pic>
      <p:sp>
        <p:nvSpPr>
          <p:cNvPr id="1031" name=""/>
          <p:cNvSpPr/>
          <p:nvPr/>
        </p:nvSpPr>
        <p:spPr>
          <a:xfrm>
            <a:off x="9187511" y="6667043"/>
            <a:ext cx="406527" cy="260855"/>
          </a:xfrm>
          <a:prstGeom prst="rect">
            <a:avLst/>
          </a:prstGeom>
          <a:noFill/>
          <a:ln cap="flat">
            <a:noFill/>
            <a:prstDash val="solid"/>
            <a:miter lim="800000"/>
            <a:headEnd type="none" w="med" len="med"/>
            <a:tailEnd type="none" w="med" len="med"/>
          </a:ln>
        </p:spPr>
        <p:txBody>
          <a:bodyPr>
            <a:spAutoFit/>
          </a:bodyPr>
          <a:lstStyle>
            <a:defPPr>
              <a:defRPr lang="en-US"/>
            </a:defPPr>
            <a:lvl1pPr marL="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1pPr>
            <a:lvl2pPr marL="487832"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2pPr>
            <a:lvl3pPr marL="975665"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3pPr>
            <a:lvl4pPr marL="1463497"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4pPr>
            <a:lvl5pPr marL="195133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fld id="{AC062A2E-A5B0-4CA0-AB49-A12FFB2BB974}" type="slidenum">
              <a:rPr lang="zh-CN" altLang="en-US" sz="1067"/>
              <a:t>*</a:t>
            </a:fld>
          </a:p>
        </p:txBody>
      </p:sp>
    </p:spTree>
  </p:cSld>
  <p:clrMap bg1="lt1" tx1="dk1" bg2="lt2" tx2="dk2" accent1="accent1" accent2="accent2" accent3="accent3" accent4="accent4" accent5="accent5" accent6="accent6" hlink="hlink" folHlink="folHlink"/>
  <p:sldLayoutIdLst>
    <p:sldLayoutId id="2147483660" r:id="rId1"/>
  </p:sldLayoutIdLst>
  <p:transition/>
  <p:timing/>
  <p:hf sldNum="0" hdr="0"/>
  <p:txStyles>
    <p:titleStyle>
      <a:lvl1pPr marL="0" indent="0" algn="l" defTabSz="975665" rtl="0" eaLnBrk="0" fontAlgn="base" hangingPunct="0">
        <a:lnSpc>
          <a:spcPct val="100000"/>
        </a:lnSpc>
        <a:spcBef>
          <a:spcPct val="0"/>
        </a:spcBef>
        <a:spcAft>
          <a:spcPct val="0"/>
        </a:spcAft>
        <a:buClrTx/>
        <a:buSzTx/>
        <a:buFontTx/>
        <a:buNone/>
        <a:defRPr kumimoji="0" sz="3841" b="1" i="0" u="none">
          <a:solidFill>
            <a:srgbClr val="000099"/>
          </a:solidFill>
          <a:effectLst>
            <a:outerShdw blurRad="38100" dist="38100" dir="2700000" algn="tl">
              <a:srgbClr val="000000">
                <a:alpha val="43137"/>
              </a:srgbClr>
            </a:outerShdw>
          </a:effectLst>
          <a:latin typeface="Times New Roman" charset="0"/>
          <a:ea typeface="宋体" charset="-122"/>
        </a:defRPr>
      </a:lvl1pPr>
    </p:titleStyle>
    <p:body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sz="2134" b="0" i="0" u="none">
          <a:solidFill>
            <a:schemeClr val="tx1"/>
          </a:solidFill>
          <a:effectLst>
            <a:outerShdw blurRad="38100" dist="38100" dir="2700000" algn="tl">
              <a:srgbClr val="000000">
                <a:alpha val="43137"/>
              </a:srgbClr>
            </a:outerShdw>
          </a:effectLst>
          <a:latin typeface="Times New Roman" charset="0"/>
          <a:ea typeface="宋体" charset="-122"/>
        </a:defRPr>
      </a:lvl5pPr>
    </p:bodyStyle>
    <p:otherStyle>
      <a:lvl1pPr marL="0" indent="0" algn="l" defTabSz="975665" rtl="0" eaLnBrk="1" fontAlgn="base" hangingPunct="1">
        <a:lnSpc>
          <a:spcPct val="100000"/>
        </a:lnSpc>
        <a:spcBef>
          <a:spcPct val="0"/>
        </a:spcBef>
        <a:spcAft>
          <a:spcPct val="0"/>
        </a:spcAft>
        <a:buSzTx/>
        <a:buFont typeface="Times New Roman" charset="0"/>
        <a:buNone/>
        <a:defRPr kumimoji="0" sz="1921" b="0" i="0" u="none" baseline="0">
          <a:solidFill>
            <a:schemeClr val="tx1"/>
          </a:solidFill>
          <a:effectLst/>
        </a:defRPr>
      </a:lvl1pPr>
      <a:lvl2pPr marL="487832" indent="0" algn="l" defTabSz="975665" rtl="0" eaLnBrk="1" fontAlgn="base" hangingPunct="1">
        <a:lnSpc>
          <a:spcPct val="100000"/>
        </a:lnSpc>
        <a:spcBef>
          <a:spcPct val="0"/>
        </a:spcBef>
        <a:spcAft>
          <a:spcPct val="0"/>
        </a:spcAft>
        <a:buSzTx/>
        <a:buFont typeface="Times New Roman" charset="0"/>
        <a:buNone/>
        <a:defRPr kumimoji="0" sz="1921" b="0" i="0" u="none" baseline="0">
          <a:solidFill>
            <a:schemeClr val="tx1"/>
          </a:solidFill>
          <a:effectLst/>
        </a:defRPr>
      </a:lvl2pPr>
      <a:lvl3pPr marL="975665" indent="0" algn="l" defTabSz="975665" rtl="0" eaLnBrk="1" fontAlgn="base" hangingPunct="1">
        <a:lnSpc>
          <a:spcPct val="100000"/>
        </a:lnSpc>
        <a:spcBef>
          <a:spcPct val="0"/>
        </a:spcBef>
        <a:spcAft>
          <a:spcPct val="0"/>
        </a:spcAft>
        <a:buSzTx/>
        <a:buFont typeface="Times New Roman" charset="0"/>
        <a:buNone/>
        <a:defRPr kumimoji="0" sz="1921" b="0" i="0" u="none" baseline="0">
          <a:solidFill>
            <a:schemeClr val="tx1"/>
          </a:solidFill>
          <a:effectLst/>
        </a:defRPr>
      </a:lvl3pPr>
      <a:lvl4pPr marL="1463497" indent="0" algn="l" defTabSz="975665" rtl="0" eaLnBrk="1" fontAlgn="base" hangingPunct="1">
        <a:lnSpc>
          <a:spcPct val="100000"/>
        </a:lnSpc>
        <a:spcBef>
          <a:spcPct val="0"/>
        </a:spcBef>
        <a:spcAft>
          <a:spcPct val="0"/>
        </a:spcAft>
        <a:buSzTx/>
        <a:buFont typeface="Times New Roman" charset="0"/>
        <a:buNone/>
        <a:defRPr kumimoji="0" sz="1921" b="0" i="0" u="none" baseline="0">
          <a:solidFill>
            <a:schemeClr val="tx1"/>
          </a:solidFill>
          <a:effectLst/>
        </a:defRPr>
      </a:lvl4pPr>
      <a:lvl5pPr marL="1951330" indent="0" algn="l" defTabSz="975665" rtl="0" eaLnBrk="1" fontAlgn="base" hangingPunct="1">
        <a:lnSpc>
          <a:spcPct val="100000"/>
        </a:lnSpc>
        <a:spcBef>
          <a:spcPct val="0"/>
        </a:spcBef>
        <a:spcAft>
          <a:spcPct val="0"/>
        </a:spcAft>
        <a:buSzTx/>
        <a:buFont typeface="Times New Roman" charset="0"/>
        <a:buNone/>
        <a:defRPr kumimoji="0" sz="1921"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12223120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050" name=""/>
          <p:cNvPicPr/>
          <p:nvPr/>
        </p:nvPicPr>
        <p:blipFill>
          <a:blip r:embed="rId2"/>
          <a:stretch>
            <a:fillRect/>
          </a:stretch>
        </p:blipFill>
        <p:spPr>
          <a:xfrm>
            <a:off x="0" y="0"/>
            <a:ext cx="9756649" cy="7317486"/>
          </a:xfrm>
          <a:prstGeom prst="rect">
            <a:avLst/>
          </a:prstGeom>
          <a:noFill/>
          <a:ln cap="flat">
            <a:noFill/>
            <a:prstDash val="solid"/>
            <a:miter lim="800000"/>
            <a:headEnd type="none" w="med" len="med"/>
            <a:tailEnd type="none" w="med" len="med"/>
          </a:ln>
        </p:spPr>
      </p:pic>
      <p:sp>
        <p:nvSpPr>
          <p:cNvPr id="2051" name=""/>
          <p:cNvSpPr/>
          <p:nvPr>
            <p:ph type="ctrTitle" idx="4294967295"/>
          </p:nvPr>
        </p:nvSpPr>
        <p:spPr>
          <a:xfrm>
            <a:off x="569138" y="2845689"/>
            <a:ext cx="8862289" cy="1219581"/>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lgn="ctr"/>
            <a:r>
              <a:rPr lang="zh-TW" altLang="zh-TW" sz="3868" b="0">
                <a:solidFill>
                  <a:srgbClr val="000000"/>
                </a:solidFill>
              </a:rPr>
              <a:t> </a:t>
            </a:r>
            <a:endParaRPr lang="en-US" altLang="zh-TW" b="0">
              <a:solidFill>
                <a:schemeClr val="bg1"/>
              </a:solidFill>
            </a:endParaRPr>
          </a:p>
        </p:txBody>
      </p:sp>
      <p:sp>
        <p:nvSpPr>
          <p:cNvPr id="2052" name=""/>
          <p:cNvSpPr/>
          <p:nvPr/>
        </p:nvSpPr>
        <p:spPr>
          <a:xfrm>
            <a:off x="1566187" y="2566203"/>
            <a:ext cx="6822456" cy="1374550"/>
          </a:xfrm>
          <a:prstGeom prst="rect">
            <a:avLst/>
          </a:prstGeom>
          <a:noFill/>
          <a:ln cap="flat">
            <a:noFill/>
            <a:prstDash val="solid"/>
            <a:miter lim="800000"/>
            <a:headEnd type="none" w="med" len="med"/>
            <a:tailEnd type="none" w="med" len="med"/>
          </a:ln>
        </p:spPr>
        <p:txBody>
          <a:bodyPr wrap="none" anchor="t" anchorCtr="0">
            <a:spAutoFit/>
          </a:bodyPr>
          <a:lstStyle>
            <a:defPPr>
              <a:defRPr lang="en-US"/>
            </a:defPPr>
            <a:lvl1pPr marL="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1pPr>
            <a:lvl2pPr marL="487832"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2pPr>
            <a:lvl3pPr marL="975665"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3pPr>
            <a:lvl4pPr marL="1463497"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4pPr>
            <a:lvl5pPr marL="195133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4268" b="1">
              <a:solidFill>
                <a:schemeClr val="bg1"/>
              </a:solidFill>
              <a:effectLst>
                <a:outerShdw blurRad="38100" dist="38100" dir="2700000" algn="tl">
                  <a:srgbClr val="000000"/>
                </a:outerShdw>
              </a:effectLst>
            </a:endParaRPr>
          </a:p>
          <a:p>
            <a:pPr lvl="0" algn="ctr"/>
            <a:r>
              <a:rPr lang="en-US" altLang="zh-CN" sz="3868" b="1">
                <a:solidFill>
                  <a:srgbClr val="000000"/>
                </a:solidFill>
                <a:effectLst>
                  <a:outerShdw blurRad="38100" dist="38100" dir="2700000" algn="tl">
                    <a:srgbClr val="000000"/>
                  </a:outerShdw>
                </a:effectLst>
              </a:rPr>
              <a:t>K</a:t>
            </a:r>
            <a:r>
              <a:rPr lang="zh-CN" altLang="en-US" sz="4068" b="1">
                <a:solidFill>
                  <a:srgbClr val="000000"/>
                </a:solidFill>
                <a:effectLst>
                  <a:outerShdw blurRad="38100" dist="38100" dir="2700000" algn="tl">
                    <a:srgbClr val="000000"/>
                  </a:outerShdw>
                </a:effectLst>
              </a:rPr>
              <a:t>牌痛可贴整合传播策略草案</a:t>
            </a:r>
            <a:endParaRPr lang="zh-CN" altLang="en-US" sz="4268" b="1">
              <a:solidFill>
                <a:schemeClr val="bg1"/>
              </a:solidFill>
              <a:effectLst>
                <a:outerShdw blurRad="38100" dist="38100" dir="2700000" algn="tl">
                  <a:srgbClr val="000000"/>
                </a:outerShdw>
              </a:effectLst>
            </a:endParaRPr>
          </a:p>
        </p:txBody>
      </p:sp>
      <p:sp>
        <p:nvSpPr>
          <p:cNvPr id="2053" name=""/>
          <p:cNvSpPr/>
          <p:nvPr/>
        </p:nvSpPr>
        <p:spPr>
          <a:xfrm>
            <a:off x="2764383" y="5303484"/>
            <a:ext cx="4813427" cy="625248"/>
          </a:xfrm>
          <a:prstGeom prst="rect">
            <a:avLst/>
          </a:prstGeom>
          <a:noFill/>
          <a:ln cap="flat">
            <a:noFill/>
            <a:prstDash val="solid"/>
            <a:miter lim="800000"/>
            <a:headEnd type="none" w="med" len="med"/>
            <a:tailEnd type="none" w="med" len="med"/>
          </a:ln>
        </p:spPr>
        <p:txBody>
          <a:bodyPr wrap="none" anchor="t" anchorCtr="0">
            <a:spAutoFit/>
          </a:bodyPr>
          <a:lstStyle>
            <a:defPPr>
              <a:defRPr lang="en-US"/>
            </a:defPPr>
            <a:lvl1pPr marL="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1pPr>
            <a:lvl2pPr marL="487832"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2pPr>
            <a:lvl3pPr marL="975665"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3pPr>
            <a:lvl4pPr marL="1463497"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4pPr>
            <a:lvl5pPr marL="195133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1734" b="1">
                <a:solidFill>
                  <a:srgbClr val="000000"/>
                </a:solidFill>
                <a:effectLst>
                  <a:outerShdw blurRad="38100" dist="38100" dir="2700000" algn="tl">
                    <a:srgbClr val="000000"/>
                  </a:outerShdw>
                </a:effectLst>
              </a:rPr>
              <a:t>呈：大连K牌痛可贴生命科学工程有限责任公司</a:t>
            </a:r>
            <a:endParaRPr lang="zh-CN" altLang="en-US" sz="2134" b="1">
              <a:solidFill>
                <a:schemeClr val="bg1"/>
              </a:solidFill>
              <a:effectLst>
                <a:outerShdw blurRad="38100" dist="38100" dir="2700000" algn="tl">
                  <a:srgbClr val="000000"/>
                </a:outerShdw>
              </a:effectLst>
            </a:endParaRPr>
          </a:p>
          <a:p>
            <a:pPr lvl="0"/>
            <a:r>
              <a:rPr lang="zh-CN" altLang="en-US" sz="1734" b="1">
                <a:solidFill>
                  <a:srgbClr val="000000"/>
                </a:solidFill>
                <a:effectLst>
                  <a:outerShdw blurRad="38100" dist="38100" dir="2700000" algn="tl">
                    <a:srgbClr val="000000"/>
                  </a:outerShdw>
                </a:effectLst>
              </a:rPr>
              <a:t>自：博达大桥国际广告传媒有限责任公司</a:t>
            </a:r>
            <a:endParaRPr lang="zh-CN" altLang="en-US" sz="2134" b="1">
              <a:solidFill>
                <a:schemeClr val="bg1"/>
              </a:solidFill>
              <a:effectLst>
                <a:outerShdw blurRad="38100" dist="38100" dir="2700000" algn="tl">
                  <a:srgbClr val="000000"/>
                </a:outerShdw>
              </a:effectLst>
            </a:endParaRPr>
          </a:p>
        </p:txBody>
      </p:sp>
      <p:sp>
        <p:nvSpPr>
          <p:cNvPr id="2054"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第一页，共五十四页。</a:t>
            </a:r>
          </a:p>
        </p:txBody>
      </p:sp>
    </p:spTree>
  </p:cSld>
  <p:clrMapOvr>
    <a:masterClrMapping/>
  </p:clrMapOvr>
  <p:transition>
    <p:wip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6"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K牌痛可贴的传播策略研发</a:t>
            </a:r>
          </a:p>
        </p:txBody>
      </p:sp>
      <p:sp>
        <p:nvSpPr>
          <p:cNvPr id="2057"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r>
              <a:rPr lang="zh-CN" altLang="en-US">
                <a:solidFill>
                  <a:srgbClr val="000125"/>
                </a:solidFill>
              </a:rPr>
              <a:t>品牌检测</a:t>
            </a:r>
            <a:endParaRPr lang="zh-CN" altLang="en-US"/>
          </a:p>
          <a:p>
            <a:pPr lvl="1"/>
            <a:r>
              <a:rPr lang="zh-CN" altLang="en-US" sz="2461">
                <a:solidFill>
                  <a:srgbClr val="000125"/>
                </a:solidFill>
              </a:rPr>
              <a:t>资料来源</a:t>
            </a:r>
            <a:endParaRPr lang="zh-CN" altLang="en-US" sz="2561"/>
          </a:p>
          <a:p>
            <a:pPr lvl="2"/>
            <a:r>
              <a:rPr lang="zh-CN" altLang="en-US" sz="1934">
                <a:solidFill>
                  <a:srgbClr val="000125"/>
                </a:solidFill>
              </a:rPr>
              <a:t>南京消费者座谈会</a:t>
            </a:r>
            <a:endParaRPr lang="zh-CN" altLang="en-US" sz="2134"/>
          </a:p>
          <a:p>
            <a:pPr lvl="2"/>
            <a:r>
              <a:rPr lang="zh-CN" altLang="en-US" sz="2034">
                <a:solidFill>
                  <a:srgbClr val="000125"/>
                </a:solidFill>
              </a:rPr>
              <a:t>其他保健品竞品的资料</a:t>
            </a:r>
            <a:endParaRPr lang="zh-CN" altLang="en-US" sz="2134"/>
          </a:p>
          <a:p>
            <a:pPr lvl="1"/>
            <a:endParaRPr lang="zh-CN" altLang="en-US"/>
          </a:p>
        </p:txBody>
      </p:sp>
      <p:sp>
        <p:nvSpPr>
          <p:cNvPr id="2058"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第二页，共五十四页。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0"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K牌痛可贴的品牌检验</a:t>
            </a:r>
          </a:p>
        </p:txBody>
      </p:sp>
      <p:sp>
        <p:nvSpPr>
          <p:cNvPr id="2061" name=""/>
          <p:cNvSpPr/>
          <p:nvPr>
            <p:ph type="body" idx="4294967295"/>
          </p:nvPr>
        </p:nvSpPr>
        <p:spPr>
          <a:xfrm>
            <a:off x="1219581" y="1870024"/>
            <a:ext cx="7967929"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1834">
                <a:solidFill>
                  <a:srgbClr val="000125"/>
                </a:solidFill>
              </a:rPr>
              <a:t>	</a:t>
            </a:r>
            <a:r>
              <a:rPr lang="en-US" altLang="zh-CN" sz="2034">
                <a:solidFill>
                  <a:srgbClr val="000125"/>
                </a:solidFill>
              </a:rPr>
              <a:t>K</a:t>
            </a:r>
            <a:r>
              <a:rPr lang="zh-CN" altLang="en-US" sz="2034">
                <a:solidFill>
                  <a:srgbClr val="000125"/>
                </a:solidFill>
              </a:rPr>
              <a:t>牌痛可贴品牌检验:</a:t>
            </a:r>
            <a:endParaRPr lang="zh-CN" altLang="en-US" sz="2134"/>
          </a:p>
          <a:p>
            <a:pPr lvl="0"/>
            <a:r>
              <a:rPr lang="zh-CN" altLang="en-US">
                <a:solidFill>
                  <a:srgbClr val="000125"/>
                </a:solidFill>
              </a:rPr>
              <a:t>透过过去几年广告宣传的积累，</a:t>
            </a:r>
            <a:r>
              <a:rPr lang="en-US" altLang="zh-CN">
                <a:solidFill>
                  <a:srgbClr val="000125"/>
                </a:solidFill>
              </a:rPr>
              <a:t>K</a:t>
            </a:r>
            <a:r>
              <a:rPr lang="zh-CN" altLang="en-US">
                <a:solidFill>
                  <a:srgbClr val="000125"/>
                </a:solidFill>
              </a:rPr>
              <a:t>牌痛可贴在华南、江浙、四川等区域已有一定的知名度</a:t>
            </a:r>
            <a:endParaRPr lang="zh-CN" altLang="en-US"/>
          </a:p>
          <a:p>
            <a:pPr lvl="0"/>
            <a:r>
              <a:rPr lang="zh-CN" altLang="en-US">
                <a:solidFill>
                  <a:srgbClr val="000125"/>
                </a:solidFill>
              </a:rPr>
              <a:t>但</a:t>
            </a:r>
            <a:r>
              <a:rPr lang="en-US" altLang="zh-CN">
                <a:solidFill>
                  <a:srgbClr val="000125"/>
                </a:solidFill>
              </a:rPr>
              <a:t>K</a:t>
            </a:r>
            <a:r>
              <a:rPr lang="zh-CN" altLang="en-US">
                <a:solidFill>
                  <a:srgbClr val="000125"/>
                </a:solidFill>
              </a:rPr>
              <a:t>牌痛可贴没有在消费者心里树立起一个明确的品牌形象</a:t>
            </a:r>
            <a:endParaRPr lang="zh-CN" altLang="en-US"/>
          </a:p>
          <a:p>
            <a:pPr lvl="0"/>
            <a:r>
              <a:rPr lang="zh-CN" altLang="en-US">
                <a:solidFill>
                  <a:srgbClr val="000125"/>
                </a:solidFill>
              </a:rPr>
              <a:t>从对过去资料的分析，</a:t>
            </a:r>
            <a:r>
              <a:rPr lang="en-US" altLang="zh-CN">
                <a:solidFill>
                  <a:srgbClr val="000125"/>
                </a:solidFill>
              </a:rPr>
              <a:t>K</a:t>
            </a:r>
            <a:r>
              <a:rPr lang="zh-CN" altLang="en-US">
                <a:solidFill>
                  <a:srgbClr val="000125"/>
                </a:solidFill>
              </a:rPr>
              <a:t>牌痛可贴给消费者的印象是…</a:t>
            </a:r>
            <a:endParaRPr lang="zh-CN" altLang="en-US"/>
          </a:p>
          <a:p>
            <a:pPr lvl="1"/>
            <a:r>
              <a:rPr lang="zh-CN" altLang="en-US" sz="2261">
                <a:solidFill>
                  <a:srgbClr val="000125"/>
                </a:solidFill>
              </a:rPr>
              <a:t>感觉稳重、神秘的补痛处中药</a:t>
            </a:r>
            <a:endParaRPr lang="en-US" altLang="zh-CN" sz="2561"/>
          </a:p>
          <a:p>
            <a:pPr lvl="1"/>
            <a:endParaRPr lang="zh-CN" altLang="en-US" sz="2561"/>
          </a:p>
        </p:txBody>
      </p:sp>
      <p:sp>
        <p:nvSpPr>
          <p:cNvPr id="2062"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第三页，共五十四页。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4"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品牌个性描绘</a:t>
            </a:r>
          </a:p>
        </p:txBody>
      </p:sp>
      <p:sp>
        <p:nvSpPr>
          <p:cNvPr id="2065"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lnSpc>
                <a:spcPct val="90000"/>
              </a:lnSpc>
              <a:buNone/>
            </a:pPr>
            <a:r>
              <a:rPr lang="zh-CN" altLang="en-US" sz="2034">
                <a:solidFill>
                  <a:srgbClr val="000125"/>
                </a:solidFill>
              </a:rPr>
              <a:t>	K牌痛可贴是怎样的一个人，所以目标消费者才会相信他：</a:t>
            </a:r>
            <a:endParaRPr lang="zh-CN" altLang="en-US" sz="2134"/>
          </a:p>
          <a:p>
            <a:pPr lvl="0">
              <a:lnSpc>
                <a:spcPct val="90000"/>
              </a:lnSpc>
              <a:buNone/>
            </a:pPr>
            <a:endParaRPr lang="zh-CN" altLang="en-US" sz="2134"/>
          </a:p>
          <a:p>
            <a:pPr lvl="0">
              <a:lnSpc>
                <a:spcPct val="90000"/>
              </a:lnSpc>
              <a:buNone/>
            </a:pPr>
            <a:r>
              <a:rPr lang="zh-CN" altLang="en-US" sz="2034">
                <a:solidFill>
                  <a:srgbClr val="000125"/>
                </a:solidFill>
              </a:rPr>
              <a:t>温文尔雅、稳重</a:t>
            </a:r>
            <a:endParaRPr lang="zh-CN" altLang="en-US" sz="2134"/>
          </a:p>
          <a:p>
            <a:pPr lvl="0">
              <a:lnSpc>
                <a:spcPct val="90000"/>
              </a:lnSpc>
              <a:buNone/>
            </a:pPr>
            <a:r>
              <a:rPr lang="zh-CN" altLang="en-US" sz="2034">
                <a:solidFill>
                  <a:srgbClr val="000125"/>
                </a:solidFill>
              </a:rPr>
              <a:t>掌握传统中医理论及现代最新科技的痛处保健专家</a:t>
            </a:r>
            <a:endParaRPr lang="zh-CN" altLang="en-US" sz="2134"/>
          </a:p>
          <a:p>
            <a:pPr lvl="0">
              <a:lnSpc>
                <a:spcPct val="90000"/>
              </a:lnSpc>
              <a:buNone/>
            </a:pPr>
            <a:r>
              <a:rPr lang="zh-CN" altLang="en-US" sz="1734">
                <a:solidFill>
                  <a:srgbClr val="000125"/>
                </a:solidFill>
              </a:rPr>
              <a:t>为了给患者带来健康与幸福，他废寝忘食，努力研发融合中西合璧的中药配方</a:t>
            </a:r>
            <a:endParaRPr lang="zh-CN" altLang="en-US" sz="2134"/>
          </a:p>
          <a:p>
            <a:pPr lvl="0">
              <a:lnSpc>
                <a:spcPct val="90000"/>
              </a:lnSpc>
              <a:buNone/>
            </a:pPr>
            <a:r>
              <a:rPr lang="zh-CN" altLang="en-US" sz="1934">
                <a:solidFill>
                  <a:srgbClr val="000125"/>
                </a:solidFill>
              </a:rPr>
              <a:t>拥有丰富的医学经验，关心、理解人，老实可信，正直，有责任感，是患者的良师益友</a:t>
            </a:r>
            <a:endParaRPr lang="zh-CN" altLang="en-US" sz="2134"/>
          </a:p>
          <a:p>
            <a:pPr lvl="0">
              <a:lnSpc>
                <a:spcPct val="90000"/>
              </a:lnSpc>
              <a:buNone/>
            </a:pPr>
            <a:endParaRPr lang="zh-CN" altLang="en-US" sz="2134"/>
          </a:p>
          <a:p>
            <a:pPr lvl="0">
              <a:lnSpc>
                <a:spcPct val="90000"/>
              </a:lnSpc>
              <a:buNone/>
            </a:pPr>
            <a:endParaRPr lang="zh-CN" altLang="en-US" sz="2134"/>
          </a:p>
          <a:p>
            <a:pPr lvl="0">
              <a:lnSpc>
                <a:spcPct val="90000"/>
              </a:lnSpc>
              <a:buNone/>
            </a:pPr>
            <a:r>
              <a:rPr lang="zh-CN" altLang="en-US" sz="1834">
                <a:solidFill>
                  <a:srgbClr val="000125"/>
                </a:solidFill>
              </a:rPr>
              <a:t>    </a:t>
            </a:r>
            <a:endParaRPr lang="zh-CN" altLang="en-US" sz="2134"/>
          </a:p>
        </p:txBody>
      </p:sp>
      <p:sp>
        <p:nvSpPr>
          <p:cNvPr id="2066"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第四页，共五十四页。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8"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品牌定位</a:t>
            </a:r>
          </a:p>
        </p:txBody>
      </p:sp>
      <p:sp>
        <p:nvSpPr>
          <p:cNvPr id="2069" name=""/>
          <p:cNvSpPr/>
          <p:nvPr>
            <p:ph type="body" idx="4294967295"/>
          </p:nvPr>
        </p:nvSpPr>
        <p:spPr>
          <a:xfrm>
            <a:off x="1138275" y="1870024"/>
            <a:ext cx="8293151"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1934">
                <a:solidFill>
                  <a:srgbClr val="000125"/>
                </a:solidFill>
              </a:rPr>
              <a:t>对于目标消费者来说，K牌痛可贴是什么？它能带给消费者什么利益？</a:t>
            </a:r>
            <a:endParaRPr lang="zh-CN" altLang="en-US" sz="2134"/>
          </a:p>
          <a:p>
            <a:pPr lvl="0">
              <a:buNone/>
            </a:pPr>
            <a:endParaRPr lang="zh-CN" altLang="en-US" sz="2134"/>
          </a:p>
          <a:p>
            <a:pPr lvl="0">
              <a:buNone/>
            </a:pPr>
            <a:r>
              <a:rPr lang="zh-CN" altLang="en-US" sz="2034">
                <a:solidFill>
                  <a:srgbClr val="000125"/>
                </a:solidFill>
              </a:rPr>
              <a:t>对于身体上经常受到各种痛处虚病症困扰的40－55岁的中老年人来说，K牌痛可贴是因子生物工程的高科技产品，把传统的补痛处圣药肉苁蓉，采用最高科技的技术提炼制造，可以全面恢复并改善痛处机能，从而使消费者在拥有健康的根底上继续迎接未来的挑战及享受生活</a:t>
            </a:r>
            <a:endParaRPr lang="zh-CN" altLang="en-US" sz="2134"/>
          </a:p>
          <a:p>
            <a:pPr lvl="0">
              <a:buNone/>
            </a:pPr>
            <a:endParaRPr lang="zh-CN" altLang="en-US" sz="2134"/>
          </a:p>
          <a:p>
            <a:pPr lvl="0">
              <a:buNone/>
            </a:pPr>
            <a:r>
              <a:rPr lang="zh-CN" altLang="en-US" sz="1734">
                <a:solidFill>
                  <a:srgbClr val="000125"/>
                </a:solidFill>
              </a:rPr>
              <a:t>    </a:t>
            </a:r>
            <a:endParaRPr lang="zh-CN" altLang="en-US" sz="2134"/>
          </a:p>
        </p:txBody>
      </p:sp>
      <p:sp>
        <p:nvSpPr>
          <p:cNvPr id="2070"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第五页，共五十四页。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2"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传播概念概括</a:t>
            </a:r>
          </a:p>
        </p:txBody>
      </p:sp>
      <p:sp>
        <p:nvSpPr>
          <p:cNvPr id="2073"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r>
              <a:rPr>
                <a:solidFill>
                  <a:srgbClr val="000125"/>
                </a:solidFill>
              </a:rPr>
              <a:t>告诉40 - 55  岁的目标受众，K牌痛可贴可以使他们的痛处恢复活力，真正为其带来长久的健康</a:t>
            </a:r>
          </a:p>
        </p:txBody>
      </p:sp>
      <p:sp>
        <p:nvSpPr>
          <p:cNvPr id="2074"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第六页，共五十四页。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6"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传播策略 - 1</a:t>
            </a:r>
          </a:p>
        </p:txBody>
      </p:sp>
      <p:sp>
        <p:nvSpPr>
          <p:cNvPr id="2077"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lnSpc>
                <a:spcPct val="90000"/>
              </a:lnSpc>
            </a:pPr>
            <a:r>
              <a:rPr lang="zh-CN" altLang="en-US" sz="1734">
                <a:solidFill>
                  <a:srgbClr val="000125"/>
                </a:solidFill>
              </a:rPr>
              <a:t>本策略依然在原有补痛处品类市场争夺“ 有补痛处需求的人群 〞 ，告诉消费者K牌痛可贴的苷类有效成份可以通过特殊的方法，使痛处功能恢复正常</a:t>
            </a:r>
            <a:endParaRPr lang="zh-CN" altLang="en-US" sz="2134"/>
          </a:p>
          <a:p>
            <a:pPr lvl="0">
              <a:lnSpc>
                <a:spcPct val="90000"/>
              </a:lnSpc>
            </a:pPr>
            <a:r>
              <a:rPr lang="zh-CN" altLang="en-US" sz="2034">
                <a:solidFill>
                  <a:srgbClr val="000125"/>
                </a:solidFill>
              </a:rPr>
              <a:t>K牌痛可贴尝试过不同的广告传播诉求，最终没有一个主打焦点</a:t>
            </a:r>
            <a:endParaRPr lang="zh-CN" altLang="en-US" sz="2134"/>
          </a:p>
          <a:p>
            <a:pPr lvl="0">
              <a:lnSpc>
                <a:spcPct val="90000"/>
              </a:lnSpc>
            </a:pPr>
            <a:r>
              <a:rPr lang="zh-CN" altLang="en-US" sz="1734">
                <a:solidFill>
                  <a:srgbClr val="000125"/>
                </a:solidFill>
              </a:rPr>
              <a:t>K牌痛可贴一直主张 “ 温补痛处虚, 补痛处正道 〞，但在传播上，并没有把K牌痛可贴的有形资产高调的告知消费者</a:t>
            </a:r>
            <a:endParaRPr lang="zh-CN" altLang="en-US" sz="2134"/>
          </a:p>
          <a:p>
            <a:pPr lvl="0">
              <a:lnSpc>
                <a:spcPct val="90000"/>
              </a:lnSpc>
            </a:pPr>
            <a:r>
              <a:rPr lang="zh-CN" altLang="en-US" sz="2034">
                <a:solidFill>
                  <a:srgbClr val="000125"/>
                </a:solidFill>
              </a:rPr>
              <a:t> 采用肉苁蓉为君药，含高量肉苁蓉苷类</a:t>
            </a:r>
            <a:endParaRPr lang="zh-CN" altLang="en-US" sz="2134"/>
          </a:p>
          <a:p>
            <a:pPr lvl="0">
              <a:lnSpc>
                <a:spcPct val="90000"/>
              </a:lnSpc>
            </a:pPr>
            <a:r>
              <a:rPr lang="zh-CN" altLang="en-US" sz="1934">
                <a:solidFill>
                  <a:srgbClr val="000125"/>
                </a:solidFill>
              </a:rPr>
              <a:t> K牌痛可贴由北大研制</a:t>
            </a:r>
            <a:endParaRPr lang="zh-CN" altLang="en-US" sz="2134"/>
          </a:p>
          <a:p>
            <a:pPr lvl="0">
              <a:lnSpc>
                <a:spcPct val="90000"/>
              </a:lnSpc>
            </a:pPr>
            <a:r>
              <a:rPr lang="zh-CN" altLang="en-US" sz="2034">
                <a:solidFill>
                  <a:srgbClr val="000125"/>
                </a:solidFill>
              </a:rPr>
              <a:t>如我们能在众多痛处保健品中，传达给目标消费群一个我们特有的产品力并令他们相信，那么我们将有时机使那些使用其它竟品但感觉疗效不显著的消费者，转移成为我们的用户，同时吸引有补痛处需求的新消费者</a:t>
            </a:r>
            <a:endParaRPr lang="zh-CN" altLang="en-US" sz="2134"/>
          </a:p>
        </p:txBody>
      </p:sp>
      <p:sp>
        <p:nvSpPr>
          <p:cNvPr id="2078"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第七页，共五十四页。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0"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市场目的</a:t>
            </a:r>
          </a:p>
        </p:txBody>
      </p:sp>
      <p:sp>
        <p:nvSpPr>
          <p:cNvPr id="2081"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r>
              <a:rPr>
                <a:solidFill>
                  <a:srgbClr val="000125"/>
                </a:solidFill>
              </a:rPr>
              <a:t>根据目前市场状况，调整K牌痛可贴品牌定位</a:t>
            </a:r>
          </a:p>
          <a:p>
            <a:pPr lvl="0"/>
            <a:r>
              <a:rPr>
                <a:solidFill>
                  <a:srgbClr val="000125"/>
                </a:solidFill>
              </a:rPr>
              <a:t>年销售目标到达人民币一亿元，在维持去年销售份额的根底上，市场份额略有提升</a:t>
            </a:r>
          </a:p>
        </p:txBody>
      </p:sp>
      <p:sp>
        <p:nvSpPr>
          <p:cNvPr id="2082"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第八页，共五十四页。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4"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广告所担当的任务是什么？</a:t>
            </a:r>
          </a:p>
        </p:txBody>
      </p:sp>
      <p:sp>
        <p:nvSpPr>
          <p:cNvPr id="2085"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a:solidFill>
                  <a:srgbClr val="000125"/>
                </a:solidFill>
              </a:rPr>
              <a:t>	线上广告 ( 硬广告 )</a:t>
            </a:r>
            <a:endParaRPr lang="zh-CN" altLang="en-US"/>
          </a:p>
          <a:p>
            <a:pPr lvl="0"/>
            <a:r>
              <a:rPr lang="zh-CN" altLang="en-US">
                <a:solidFill>
                  <a:srgbClr val="000125"/>
                </a:solidFill>
              </a:rPr>
              <a:t>重塑</a:t>
            </a:r>
            <a:r>
              <a:rPr lang="en-US" altLang="zh-CN">
                <a:solidFill>
                  <a:srgbClr val="000125"/>
                </a:solidFill>
              </a:rPr>
              <a:t>K</a:t>
            </a:r>
            <a:r>
              <a:rPr lang="zh-CN" altLang="en-US">
                <a:solidFill>
                  <a:srgbClr val="000125"/>
                </a:solidFill>
              </a:rPr>
              <a:t>牌痛可贴的品牌形象</a:t>
            </a:r>
            <a:endParaRPr lang="zh-CN" altLang="en-US"/>
          </a:p>
          <a:p>
            <a:pPr lvl="0"/>
            <a:r>
              <a:rPr lang="zh-CN" altLang="en-US">
                <a:solidFill>
                  <a:srgbClr val="000125"/>
                </a:solidFill>
              </a:rPr>
              <a:t>令消费者了解</a:t>
            </a:r>
            <a:r>
              <a:rPr lang="en-US" altLang="zh-CN">
                <a:solidFill>
                  <a:srgbClr val="000125"/>
                </a:solidFill>
              </a:rPr>
              <a:t>K</a:t>
            </a:r>
            <a:r>
              <a:rPr lang="zh-CN" altLang="en-US">
                <a:solidFill>
                  <a:srgbClr val="000125"/>
                </a:solidFill>
              </a:rPr>
              <a:t>牌痛可贴可以有效调理痛处机能，从而带来健康。通过对其造成有效的心理暗示，令其考虑使用</a:t>
            </a:r>
            <a:r>
              <a:rPr lang="en-US" altLang="zh-CN">
                <a:solidFill>
                  <a:srgbClr val="000125"/>
                </a:solidFill>
              </a:rPr>
              <a:t>K</a:t>
            </a:r>
            <a:r>
              <a:rPr lang="zh-CN" altLang="en-US">
                <a:solidFill>
                  <a:srgbClr val="000125"/>
                </a:solidFill>
              </a:rPr>
              <a:t>牌痛可贴补痛处</a:t>
            </a:r>
            <a:endParaRPr lang="zh-CN" altLang="en-US"/>
          </a:p>
          <a:p>
            <a:pPr lvl="0"/>
            <a:r>
              <a:rPr lang="zh-CN" altLang="en-US">
                <a:solidFill>
                  <a:srgbClr val="000125"/>
                </a:solidFill>
              </a:rPr>
              <a:t>吸引目标消费群的注意，</a:t>
            </a:r>
            <a:r>
              <a:rPr lang="en-US" altLang="zh-CN">
                <a:solidFill>
                  <a:srgbClr val="000125"/>
                </a:solidFill>
              </a:rPr>
              <a:t>K</a:t>
            </a:r>
            <a:r>
              <a:rPr lang="zh-CN" altLang="en-US">
                <a:solidFill>
                  <a:srgbClr val="000125"/>
                </a:solidFill>
              </a:rPr>
              <a:t>牌痛可贴是个不可多得的痛处保健品</a:t>
            </a:r>
            <a:endParaRPr lang="zh-CN" altLang="en-US"/>
          </a:p>
        </p:txBody>
      </p:sp>
      <p:sp>
        <p:nvSpPr>
          <p:cNvPr id="2086"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第九页，共五十四页。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8"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广告所担当的任务是什么？</a:t>
            </a:r>
          </a:p>
        </p:txBody>
      </p:sp>
      <p:sp>
        <p:nvSpPr>
          <p:cNvPr id="2089" name=""/>
          <p:cNvSpPr/>
          <p:nvPr>
            <p:ph type="body" idx="4294967295"/>
          </p:nvPr>
        </p:nvSpPr>
        <p:spPr>
          <a:xfrm>
            <a:off x="1219581" y="1788719"/>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1734">
                <a:solidFill>
                  <a:srgbClr val="000125"/>
                </a:solidFill>
              </a:rPr>
              <a:t>	线下广告 ( 软广告 )</a:t>
            </a:r>
            <a:endParaRPr lang="zh-CN" altLang="en-US" sz="2134"/>
          </a:p>
          <a:p>
            <a:pPr lvl="0">
              <a:buNone/>
            </a:pPr>
            <a:r>
              <a:rPr lang="zh-CN" altLang="en-US" sz="1834">
                <a:solidFill>
                  <a:srgbClr val="000125"/>
                </a:solidFill>
              </a:rPr>
              <a:t>目的在于配合硬广告进行媒体炒作</a:t>
            </a:r>
            <a:endParaRPr lang="zh-CN" altLang="en-US" sz="2134"/>
          </a:p>
          <a:p>
            <a:pPr lvl="0">
              <a:buNone/>
            </a:pPr>
            <a:r>
              <a:rPr lang="zh-CN" altLang="en-US" sz="1934">
                <a:solidFill>
                  <a:srgbClr val="000125"/>
                </a:solidFill>
              </a:rPr>
              <a:t>采用新闻性的文章，重申痛处乃生命之根，百病之源，痛处虚为人类健康带来的种种危害，以及如何利用K牌痛可贴的快速止痛三部曲去补养我们的痛处，让它恢复并保持活力，从而以健康的身体去迎接未来的挑战，轻松地享受生活</a:t>
            </a:r>
            <a:endParaRPr lang="zh-CN" altLang="en-US" sz="2134"/>
          </a:p>
          <a:p>
            <a:pPr lvl="0">
              <a:buNone/>
            </a:pPr>
            <a:r>
              <a:rPr lang="zh-CN" altLang="en-US" sz="1934">
                <a:solidFill>
                  <a:srgbClr val="000125"/>
                </a:solidFill>
              </a:rPr>
              <a:t>向消费者传递作为K牌痛可贴君药的肉苁蓉的独特痛处保健功能，特别是肉苁蓉苷类补痛处因子的功能，加强消费者对K牌痛可贴补痛处原理的认识</a:t>
            </a:r>
            <a:endParaRPr lang="zh-CN" altLang="en-US" sz="2134"/>
          </a:p>
          <a:p>
            <a:pPr lvl="0">
              <a:buNone/>
            </a:pPr>
            <a:r>
              <a:rPr lang="zh-CN" altLang="en-US" sz="2034">
                <a:solidFill>
                  <a:srgbClr val="000125"/>
                </a:solidFill>
              </a:rPr>
              <a:t>向消费者灌输如何正确服用K牌痛可贴以到达最佳答案效果，以帮助消费者排除非正确使用因素对疗效的影响</a:t>
            </a:r>
            <a:endParaRPr lang="zh-CN" altLang="en-US" sz="2134"/>
          </a:p>
          <a:p>
            <a:pPr lvl="0">
              <a:buNone/>
            </a:pPr>
            <a:r>
              <a:rPr lang="zh-CN" altLang="en-US" sz="1734">
                <a:solidFill>
                  <a:srgbClr val="000125"/>
                </a:solidFill>
              </a:rPr>
              <a:t>通过以上宣传方法增强消费者对产品的信心</a:t>
            </a:r>
            <a:endParaRPr lang="zh-CN" altLang="en-US" sz="2134"/>
          </a:p>
        </p:txBody>
      </p:sp>
      <p:sp>
        <p:nvSpPr>
          <p:cNvPr id="2090"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第十页，共五十四页。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2"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目标消费者</a:t>
            </a:r>
          </a:p>
        </p:txBody>
      </p:sp>
      <p:sp>
        <p:nvSpPr>
          <p:cNvPr id="2093"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2034">
                <a:solidFill>
                  <a:srgbClr val="000125"/>
                </a:solidFill>
              </a:rPr>
              <a:t>	根本描述</a:t>
            </a:r>
            <a:endParaRPr lang="zh-CN" altLang="en-US" sz="2134"/>
          </a:p>
          <a:p>
            <a:pPr lvl="0">
              <a:buNone/>
            </a:pPr>
            <a:r>
              <a:rPr lang="zh-CN" altLang="en-US" sz="1734">
                <a:solidFill>
                  <a:srgbClr val="000125"/>
                </a:solidFill>
              </a:rPr>
              <a:t>40 – 55 岁的中老年人，中等或以下的收入。他们当中的大局部人都经历过自然灾害、文化大革命，生活水平及质量较差，身体得不到适当的保养</a:t>
            </a:r>
            <a:endParaRPr lang="zh-CN" altLang="en-US" sz="2134"/>
          </a:p>
          <a:p>
            <a:pPr lvl="0">
              <a:buNone/>
            </a:pPr>
            <a:r>
              <a:rPr lang="zh-CN" altLang="en-US" sz="1734">
                <a:solidFill>
                  <a:srgbClr val="000125"/>
                </a:solidFill>
              </a:rPr>
              <a:t>由于工作上的压力，更没有时间关注自己的身体，加上现在到了一定的年龄，身体大多出现各种痛处虚的病症，如腰膝酸软、头晕耳鸣、精神疲惫及乏力等</a:t>
            </a:r>
            <a:endParaRPr lang="zh-CN" altLang="en-US" sz="2134"/>
          </a:p>
          <a:p>
            <a:pPr lvl="0">
              <a:buNone/>
            </a:pPr>
            <a:r>
              <a:rPr lang="zh-CN" altLang="en-US" sz="1934">
                <a:solidFill>
                  <a:srgbClr val="000125"/>
                </a:solidFill>
              </a:rPr>
              <a:t>现在生活水平与质量大为提高，生活安定。但是身体已感觉力不从心，有些病症让他们开始忧心能否健康地去拼搏事业或享受家庭幸福</a:t>
            </a:r>
            <a:endParaRPr lang="zh-CN" altLang="en-US" sz="2134"/>
          </a:p>
          <a:p>
            <a:pPr lvl="0">
              <a:buNone/>
            </a:pPr>
            <a:endParaRPr lang="zh-CN" altLang="en-US" sz="2134"/>
          </a:p>
          <a:p>
            <a:pPr lvl="0">
              <a:buNone/>
            </a:pPr>
            <a:r>
              <a:rPr lang="zh-CN" altLang="en-US" sz="1734">
                <a:solidFill>
                  <a:srgbClr val="000125"/>
                </a:solidFill>
              </a:rPr>
              <a:t>		</a:t>
            </a:r>
            <a:endParaRPr lang="zh-CN" altLang="en-US" sz="2134"/>
          </a:p>
        </p:txBody>
      </p:sp>
      <p:sp>
        <p:nvSpPr>
          <p:cNvPr id="2094"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第十一页，共五十四页。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6"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目标消费者(续)</a:t>
            </a:r>
          </a:p>
        </p:txBody>
      </p:sp>
      <p:sp>
        <p:nvSpPr>
          <p:cNvPr id="2097"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a:solidFill>
                  <a:srgbClr val="000125"/>
                </a:solidFill>
              </a:rPr>
              <a:t>次要目标消费群</a:t>
            </a:r>
            <a:endParaRPr lang="zh-CN" altLang="en-US"/>
          </a:p>
          <a:p>
            <a:pPr lvl="0">
              <a:buNone/>
            </a:pPr>
            <a:r>
              <a:rPr lang="zh-CN" altLang="en-US">
                <a:solidFill>
                  <a:srgbClr val="000125"/>
                </a:solidFill>
              </a:rPr>
              <a:t>购置但不服用的年轻人 ( 送礼 )</a:t>
            </a:r>
            <a:endParaRPr lang="zh-CN" altLang="en-US"/>
          </a:p>
        </p:txBody>
      </p:sp>
      <p:sp>
        <p:nvSpPr>
          <p:cNvPr id="2098"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第十二页，共五十四页。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0"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目标消费者(续)</a:t>
            </a:r>
          </a:p>
        </p:txBody>
      </p:sp>
      <p:sp>
        <p:nvSpPr>
          <p:cNvPr id="2101"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1934">
                <a:solidFill>
                  <a:srgbClr val="000125"/>
                </a:solidFill>
              </a:rPr>
              <a:t>	他们如何看待痛处保健品</a:t>
            </a:r>
            <a:endParaRPr lang="zh-CN" altLang="en-US" sz="2134"/>
          </a:p>
          <a:p>
            <a:pPr lvl="0">
              <a:buNone/>
            </a:pPr>
            <a:endParaRPr lang="zh-CN" altLang="en-US" sz="2134"/>
          </a:p>
          <a:p>
            <a:pPr lvl="0">
              <a:buNone/>
            </a:pPr>
            <a:r>
              <a:rPr lang="zh-CN" altLang="en-US" sz="2034">
                <a:solidFill>
                  <a:srgbClr val="000125"/>
                </a:solidFill>
              </a:rPr>
              <a:t>应真正有效，“  物美价廉 〞</a:t>
            </a:r>
            <a:endParaRPr lang="zh-CN" altLang="en-US" sz="2134"/>
          </a:p>
          <a:p>
            <a:pPr lvl="0">
              <a:buNone/>
            </a:pPr>
            <a:r>
              <a:rPr lang="zh-CN" altLang="en-US" sz="1834">
                <a:solidFill>
                  <a:srgbClr val="000125"/>
                </a:solidFill>
              </a:rPr>
              <a:t>“  补 〞 的成效要突出</a:t>
            </a:r>
            <a:endParaRPr lang="zh-CN" altLang="en-US" sz="2134"/>
          </a:p>
          <a:p>
            <a:pPr lvl="0">
              <a:buNone/>
            </a:pPr>
            <a:r>
              <a:rPr lang="zh-CN" altLang="en-US" sz="2034">
                <a:solidFill>
                  <a:srgbClr val="000125"/>
                </a:solidFill>
              </a:rPr>
              <a:t>怕遇到假冒伪劣产品</a:t>
            </a:r>
            <a:endParaRPr lang="zh-CN" altLang="en-US" sz="2134"/>
          </a:p>
          <a:p>
            <a:pPr lvl="0">
              <a:buNone/>
            </a:pPr>
            <a:r>
              <a:rPr lang="zh-CN" altLang="en-US" sz="2034">
                <a:solidFill>
                  <a:srgbClr val="000125"/>
                </a:solidFill>
              </a:rPr>
              <a:t>担忧有副作用</a:t>
            </a:r>
            <a:endParaRPr lang="zh-CN" altLang="en-US" sz="2134"/>
          </a:p>
          <a:p>
            <a:pPr lvl="0">
              <a:buNone/>
            </a:pPr>
            <a:r>
              <a:rPr lang="zh-CN" altLang="en-US" sz="1934">
                <a:solidFill>
                  <a:srgbClr val="000125"/>
                </a:solidFill>
              </a:rPr>
              <a:t>不相信服用后会立即产生疗效，但也不接受起效太慢</a:t>
            </a:r>
            <a:endParaRPr lang="zh-CN" altLang="en-US" sz="2134"/>
          </a:p>
        </p:txBody>
      </p:sp>
      <p:sp>
        <p:nvSpPr>
          <p:cNvPr id="2102"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第十三页，共五十四页。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4"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竞争对手 / 环境分析</a:t>
            </a:r>
          </a:p>
        </p:txBody>
      </p:sp>
      <p:sp>
        <p:nvSpPr>
          <p:cNvPr id="2105"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r>
              <a:rPr lang="zh-CN" altLang="en-US">
                <a:solidFill>
                  <a:srgbClr val="000125"/>
                </a:solidFill>
              </a:rPr>
              <a:t>我们的直接竞争对手有</a:t>
            </a:r>
            <a:endParaRPr lang="zh-CN" altLang="en-US"/>
          </a:p>
          <a:p>
            <a:pPr lvl="1"/>
            <a:r>
              <a:rPr lang="zh-CN" altLang="en-US">
                <a:solidFill>
                  <a:srgbClr val="000125"/>
                </a:solidFill>
              </a:rPr>
              <a:t>汇仁痛处宝</a:t>
            </a:r>
            <a:endParaRPr lang="zh-CN" altLang="en-US"/>
          </a:p>
          <a:p>
            <a:pPr lvl="1"/>
            <a:r>
              <a:rPr lang="zh-CN" altLang="en-US">
                <a:solidFill>
                  <a:srgbClr val="000125"/>
                </a:solidFill>
              </a:rPr>
              <a:t>补痛处益寿胶囊</a:t>
            </a:r>
            <a:endParaRPr lang="zh-CN" altLang="en-US"/>
          </a:p>
          <a:p>
            <a:pPr lvl="0"/>
            <a:r>
              <a:rPr lang="zh-CN" altLang="en-US">
                <a:solidFill>
                  <a:srgbClr val="000125"/>
                </a:solidFill>
              </a:rPr>
              <a:t>我们的间接竞争对手有</a:t>
            </a:r>
            <a:endParaRPr lang="zh-CN" altLang="en-US"/>
          </a:p>
          <a:p>
            <a:pPr lvl="1"/>
            <a:r>
              <a:rPr lang="zh-CN" altLang="en-US">
                <a:solidFill>
                  <a:srgbClr val="000125"/>
                </a:solidFill>
              </a:rPr>
              <a:t>养生堂龟鳖丸</a:t>
            </a:r>
            <a:endParaRPr lang="zh-CN" altLang="en-US"/>
          </a:p>
          <a:p>
            <a:pPr lvl="1"/>
            <a:r>
              <a:rPr lang="zh-CN" altLang="en-US">
                <a:solidFill>
                  <a:srgbClr val="000125"/>
                </a:solidFill>
              </a:rPr>
              <a:t>椰岛鹿龟酒</a:t>
            </a:r>
            <a:endParaRPr lang="zh-CN" altLang="en-US"/>
          </a:p>
          <a:p>
            <a:pPr lvl="1"/>
            <a:endParaRPr lang="zh-CN" altLang="en-US"/>
          </a:p>
          <a:p>
            <a:pPr lvl="0">
              <a:buNone/>
            </a:pPr>
            <a:r>
              <a:rPr lang="zh-CN" altLang="en-US">
                <a:solidFill>
                  <a:srgbClr val="000125"/>
                </a:solidFill>
              </a:rPr>
              <a:t>	</a:t>
            </a:r>
            <a:endParaRPr lang="zh-CN" altLang="en-US"/>
          </a:p>
        </p:txBody>
      </p:sp>
      <p:sp>
        <p:nvSpPr>
          <p:cNvPr id="2106"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第十四页，共五十四页。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8" name=""/>
          <p:cNvSpPr/>
          <p:nvPr/>
        </p:nvSpPr>
        <p:spPr>
          <a:xfrm>
            <a:off x="1219581" y="650443"/>
            <a:ext cx="5040935" cy="661599"/>
          </a:xfrm>
          <a:prstGeom prst="rect">
            <a:avLst/>
          </a:prstGeom>
          <a:noFill/>
          <a:ln cap="flat">
            <a:noFill/>
            <a:prstDash val="solid"/>
            <a:miter lim="800000"/>
            <a:headEnd type="none" w="med" len="med"/>
            <a:tailEnd type="none" w="med" len="med"/>
          </a:ln>
        </p:spPr>
        <p:txBody>
          <a:bodyPr>
            <a:spAutoFit/>
          </a:bodyPr>
          <a:lstStyle>
            <a:defPPr>
              <a:defRPr lang="en-US"/>
            </a:defPPr>
            <a:lvl1pPr marL="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1pPr>
            <a:lvl2pPr marL="487832"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2pPr>
            <a:lvl3pPr marL="975665"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3pPr>
            <a:lvl4pPr marL="1463497"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4pPr>
            <a:lvl5pPr marL="195133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741" b="1">
                <a:solidFill>
                  <a:srgbClr val="0001BE"/>
                </a:solidFill>
                <a:effectLst>
                  <a:outerShdw blurRad="38100" dist="38100" dir="2700000" algn="tl">
                    <a:srgbClr val="000000">
                      <a:alpha val="43137"/>
                    </a:srgbClr>
                  </a:outerShdw>
                </a:effectLst>
              </a:rPr>
              <a:t>竞争品牌诉求甄别</a:t>
            </a:r>
            <a:endParaRPr lang="zh-CN" altLang="en-US" sz="3841" b="1">
              <a:solidFill>
                <a:srgbClr val="000099"/>
              </a:solidFill>
              <a:effectLst>
                <a:outerShdw blurRad="38100" dist="38100" dir="2700000" algn="tl">
                  <a:srgbClr val="000000">
                    <a:alpha val="43137"/>
                  </a:srgbClr>
                </a:outerShdw>
              </a:effectLst>
            </a:endParaRPr>
          </a:p>
        </p:txBody>
      </p:sp>
      <p:sp>
        <p:nvSpPr>
          <p:cNvPr id="2109" name=""/>
          <p:cNvSpPr/>
          <p:nvPr/>
        </p:nvSpPr>
        <p:spPr>
          <a:xfrm>
            <a:off x="1300886" y="1951330"/>
            <a:ext cx="7967929" cy="4549170"/>
          </a:xfrm>
          <a:prstGeom prst="rect">
            <a:avLst/>
          </a:prstGeom>
          <a:noFill/>
          <a:ln cap="flat">
            <a:noFill/>
            <a:prstDash val="solid"/>
            <a:miter lim="800000"/>
            <a:headEnd type="none" w="med" len="med"/>
            <a:tailEnd type="none" w="med" len="med"/>
          </a:ln>
        </p:spPr>
        <p:txBody>
          <a:bodyPr>
            <a:spAutoFit/>
          </a:bodyPr>
          <a:lstStyle>
            <a:defPPr>
              <a:defRPr lang="en-US"/>
            </a:defPPr>
            <a:lvl1pPr marL="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1pPr>
            <a:lvl2pPr marL="487832"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2pPr>
            <a:lvl3pPr marL="975665"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3pPr>
            <a:lvl4pPr marL="1463497"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4pPr>
            <a:lvl5pPr marL="195133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kumimoji="1" lang="zh-CN" altLang="en-US" sz="1947" b="1">
                <a:solidFill>
                  <a:srgbClr val="0001BE"/>
                </a:solidFill>
                <a:effectLst>
                  <a:outerShdw blurRad="38100" dist="38100" dir="2700000" algn="tl">
                    <a:srgbClr val="000000">
                      <a:alpha val="43137"/>
                    </a:srgbClr>
                  </a:outerShdw>
                </a:effectLst>
                <a:latin typeface="宋体" charset="-122"/>
              </a:rPr>
              <a:t>汇仁：元气足，精血旺，痛处不虚，生活好</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      健康</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247" b="1">
                <a:solidFill>
                  <a:srgbClr val="0001BE"/>
                </a:solidFill>
                <a:effectLst>
                  <a:outerShdw blurRad="38100" dist="38100" dir="2700000" algn="tl">
                    <a:srgbClr val="000000">
                      <a:alpha val="43137"/>
                    </a:srgbClr>
                  </a:outerShdw>
                </a:effectLst>
                <a:latin typeface="宋体" charset="-122"/>
              </a:rPr>
              <a:t>      迎接新挑战，享受新生活</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      质量和效果的保证</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      传统中医优势＋现代高科技术</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      调和阴阳，专治痛处虚</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      夏天喝痛处宝，精神会更好，夏季养痛处正当时</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      不起夜，睡得好</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147" b="1">
                <a:solidFill>
                  <a:srgbClr val="0001BE"/>
                </a:solidFill>
                <a:effectLst>
                  <a:outerShdw blurRad="38100" dist="38100" dir="2700000" algn="tl">
                    <a:srgbClr val="000000">
                      <a:alpha val="43137"/>
                    </a:srgbClr>
                  </a:outerShdw>
                </a:effectLst>
                <a:latin typeface="宋体" charset="-122"/>
              </a:rPr>
              <a:t>龟鳖丸：亲情</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        抗疲劳，补体虚</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147" b="1">
                <a:solidFill>
                  <a:srgbClr val="0001BE"/>
                </a:solidFill>
                <a:effectLst>
                  <a:outerShdw blurRad="38100" dist="38100" dir="2700000" algn="tl">
                    <a:srgbClr val="000000">
                      <a:alpha val="43137"/>
                    </a:srgbClr>
                  </a:outerShdw>
                </a:effectLst>
                <a:latin typeface="宋体" charset="-122"/>
              </a:rPr>
              <a:t>        增强免疫力</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1947" b="1">
                <a:solidFill>
                  <a:srgbClr val="0001BE"/>
                </a:solidFill>
                <a:effectLst>
                  <a:outerShdw blurRad="38100" dist="38100" dir="2700000" algn="tl">
                    <a:srgbClr val="000000">
                      <a:alpha val="43137"/>
                    </a:srgbClr>
                  </a:outerShdw>
                </a:effectLst>
                <a:latin typeface="宋体" charset="-122"/>
              </a:rPr>
              <a:t>        百分百野生品牌</a:t>
            </a:r>
            <a:r>
              <a:rPr kumimoji="1" lang="zh-CN" altLang="en-US" sz="1934" b="1">
                <a:solidFill>
                  <a:srgbClr val="3334F1"/>
                </a:solidFill>
                <a:effectLst>
                  <a:outerShdw blurRad="38100" dist="38100" dir="2700000" algn="tl">
                    <a:srgbClr val="000000"/>
                  </a:outerShdw>
                </a:effectLst>
                <a:latin typeface="宋体" charset="-122"/>
              </a:rPr>
              <a:t>                </a:t>
            </a:r>
            <a:endParaRPr kumimoji="1" lang="zh-CN" altLang="en-US" sz="2134" b="1">
              <a:solidFill>
                <a:schemeClr val="accent2"/>
              </a:solidFill>
              <a:effectLst>
                <a:outerShdw blurRad="38100" dist="38100" dir="2700000" algn="tl">
                  <a:srgbClr val="000000"/>
                </a:outerShdw>
              </a:effectLst>
              <a:latin typeface="宋体" charset="-122"/>
            </a:endParaRPr>
          </a:p>
          <a:p>
            <a:pPr lvl="0"/>
            <a:endParaRPr kumimoji="1" lang="zh-CN" altLang="en-US" sz="2134" b="1">
              <a:solidFill>
                <a:schemeClr val="accent2"/>
              </a:solidFill>
              <a:effectLst>
                <a:outerShdw blurRad="38100" dist="38100" dir="2700000" algn="tl">
                  <a:srgbClr val="000000"/>
                </a:outerShdw>
              </a:effectLst>
              <a:latin typeface="宋体" charset="-122"/>
            </a:endParaRPr>
          </a:p>
        </p:txBody>
      </p:sp>
      <p:sp>
        <p:nvSpPr>
          <p:cNvPr id="2110"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第十五页，共五十四页。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2" name=""/>
          <p:cNvSpPr/>
          <p:nvPr/>
        </p:nvSpPr>
        <p:spPr>
          <a:xfrm>
            <a:off x="1219581" y="650443"/>
            <a:ext cx="4227881" cy="661599"/>
          </a:xfrm>
          <a:prstGeom prst="rect">
            <a:avLst/>
          </a:prstGeom>
          <a:noFill/>
          <a:ln cap="flat">
            <a:noFill/>
            <a:prstDash val="solid"/>
            <a:miter lim="800000"/>
            <a:headEnd type="none" w="med" len="med"/>
            <a:tailEnd type="none" w="med" len="med"/>
          </a:ln>
        </p:spPr>
        <p:txBody>
          <a:bodyPr>
            <a:spAutoFit/>
          </a:bodyPr>
          <a:lstStyle>
            <a:defPPr>
              <a:defRPr lang="en-US"/>
            </a:defPPr>
            <a:lvl1pPr marL="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1pPr>
            <a:lvl2pPr marL="487832"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2pPr>
            <a:lvl3pPr marL="975665"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3pPr>
            <a:lvl4pPr marL="1463497"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4pPr>
            <a:lvl5pPr marL="195133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741" b="1">
                <a:solidFill>
                  <a:srgbClr val="0001BE"/>
                </a:solidFill>
                <a:effectLst>
                  <a:outerShdw blurRad="38100" dist="38100" dir="2700000" algn="tl">
                    <a:srgbClr val="000000">
                      <a:alpha val="43137"/>
                    </a:srgbClr>
                  </a:outerShdw>
                </a:effectLst>
              </a:rPr>
              <a:t>竞争品牌诉求甄别</a:t>
            </a:r>
            <a:endParaRPr lang="zh-CN" altLang="en-US" sz="3841" b="1">
              <a:solidFill>
                <a:srgbClr val="000099"/>
              </a:solidFill>
              <a:effectLst>
                <a:outerShdw blurRad="38100" dist="38100" dir="2700000" algn="tl">
                  <a:srgbClr val="000000">
                    <a:alpha val="43137"/>
                  </a:srgbClr>
                </a:outerShdw>
              </a:effectLst>
            </a:endParaRPr>
          </a:p>
        </p:txBody>
      </p:sp>
      <p:sp>
        <p:nvSpPr>
          <p:cNvPr id="2113" name=""/>
          <p:cNvSpPr/>
          <p:nvPr/>
        </p:nvSpPr>
        <p:spPr>
          <a:xfrm>
            <a:off x="1219581" y="1707413"/>
            <a:ext cx="8057705" cy="4924196"/>
          </a:xfrm>
          <a:prstGeom prst="rect">
            <a:avLst/>
          </a:prstGeom>
          <a:noFill/>
          <a:ln cap="flat">
            <a:noFill/>
            <a:prstDash val="solid"/>
            <a:miter lim="800000"/>
            <a:headEnd type="none" w="med" len="med"/>
            <a:tailEnd type="none" w="med" len="med"/>
          </a:ln>
        </p:spPr>
        <p:txBody>
          <a:bodyPr>
            <a:spAutoFit/>
          </a:bodyPr>
          <a:lstStyle>
            <a:defPPr>
              <a:defRPr lang="en-US"/>
            </a:defPPr>
            <a:lvl1pPr marL="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1pPr>
            <a:lvl2pPr marL="487832"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2pPr>
            <a:lvl3pPr marL="975665"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3pPr>
            <a:lvl4pPr marL="1463497"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4pPr>
            <a:lvl5pPr marL="1951330" indent="0" algn="l" defTabSz="975665" rtl="0" eaLnBrk="0" fontAlgn="base" latinLnBrk="0" hangingPunct="0">
              <a:lnSpc>
                <a:spcPct val="100000"/>
              </a:lnSpc>
              <a:spcBef>
                <a:spcPct val="0"/>
              </a:spcBef>
              <a:spcAft>
                <a:spcPct val="0"/>
              </a:spcAft>
              <a:buClrTx/>
              <a:buSzTx/>
              <a:buFontTx/>
              <a:buNone/>
              <a:defRPr kumimoji="0" lang="en-US" altLang="en-US" sz="2561"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kumimoji="1" lang="zh-CN" altLang="en-US" sz="2247" b="1">
                <a:solidFill>
                  <a:srgbClr val="0001BE"/>
                </a:solidFill>
                <a:effectLst>
                  <a:outerShdw blurRad="38100" dist="38100" dir="2700000" algn="tl">
                    <a:srgbClr val="000000">
                      <a:alpha val="43137"/>
                    </a:srgbClr>
                  </a:outerShdw>
                </a:effectLst>
                <a:latin typeface="宋体" charset="-122"/>
              </a:rPr>
              <a:t>椰岛鹿龟酒：关爱中老年人</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            亲友情</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1947" b="1">
                <a:solidFill>
                  <a:srgbClr val="0001BE"/>
                </a:solidFill>
                <a:effectLst>
                  <a:outerShdw blurRad="38100" dist="38100" dir="2700000" algn="tl">
                    <a:srgbClr val="000000">
                      <a:alpha val="43137"/>
                    </a:srgbClr>
                  </a:outerShdw>
                </a:effectLst>
                <a:latin typeface="宋体" charset="-122"/>
              </a:rPr>
              <a:t>            千金难买一夜眠</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147" b="1">
                <a:solidFill>
                  <a:srgbClr val="0001BE"/>
                </a:solidFill>
                <a:effectLst>
                  <a:outerShdw blurRad="38100" dist="38100" dir="2700000" algn="tl">
                    <a:srgbClr val="000000">
                      <a:alpha val="43137"/>
                    </a:srgbClr>
                  </a:outerShdw>
                </a:effectLst>
                <a:latin typeface="宋体" charset="-122"/>
              </a:rPr>
              <a:t>            壮阳</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147" b="1">
                <a:solidFill>
                  <a:srgbClr val="0001BE"/>
                </a:solidFill>
                <a:effectLst>
                  <a:outerShdw blurRad="38100" dist="38100" dir="2700000" algn="tl">
                    <a:srgbClr val="000000">
                      <a:alpha val="43137"/>
                    </a:srgbClr>
                  </a:outerShdw>
                </a:effectLst>
                <a:latin typeface="宋体" charset="-122"/>
              </a:rPr>
              <a:t>            不起夜</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1947" b="1">
                <a:solidFill>
                  <a:srgbClr val="0001BE"/>
                </a:solidFill>
                <a:effectLst>
                  <a:outerShdw blurRad="38100" dist="38100" dir="2700000" algn="tl">
                    <a:srgbClr val="000000">
                      <a:alpha val="43137"/>
                    </a:srgbClr>
                  </a:outerShdw>
                </a:effectLst>
                <a:latin typeface="宋体" charset="-122"/>
              </a:rPr>
              <a:t>            龟鹿相偕，阴阳互补</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1947" b="1">
                <a:solidFill>
                  <a:srgbClr val="0001BE"/>
                </a:solidFill>
                <a:effectLst>
                  <a:outerShdw blurRad="38100" dist="38100" dir="2700000" algn="tl">
                    <a:srgbClr val="000000">
                      <a:alpha val="43137"/>
                    </a:srgbClr>
                  </a:outerShdw>
                </a:effectLst>
                <a:latin typeface="宋体" charset="-122"/>
              </a:rPr>
              <a:t>海狗丸：药性平和，治养合一</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147" b="1">
                <a:solidFill>
                  <a:srgbClr val="0001BE"/>
                </a:solidFill>
                <a:effectLst>
                  <a:outerShdw blurRad="38100" dist="38100" dir="2700000" algn="tl">
                    <a:srgbClr val="000000">
                      <a:alpha val="43137"/>
                    </a:srgbClr>
                  </a:outerShdw>
                </a:effectLst>
                <a:latin typeface="宋体" charset="-122"/>
              </a:rPr>
              <a:t>        全程治养</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147" b="1">
                <a:solidFill>
                  <a:srgbClr val="0001BE"/>
                </a:solidFill>
                <a:effectLst>
                  <a:outerShdw blurRad="38100" dist="38100" dir="2700000" algn="tl">
                    <a:srgbClr val="000000">
                      <a:alpha val="43137"/>
                    </a:srgbClr>
                  </a:outerShdw>
                </a:effectLst>
                <a:latin typeface="宋体" charset="-122"/>
              </a:rPr>
              <a:t>        纯粹中药精制，原装香港出品</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047" b="1">
                <a:solidFill>
                  <a:srgbClr val="0001BE"/>
                </a:solidFill>
                <a:effectLst>
                  <a:outerShdw blurRad="38100" dist="38100" dir="2700000" algn="tl">
                    <a:srgbClr val="000000">
                      <a:alpha val="43137"/>
                    </a:srgbClr>
                  </a:outerShdw>
                </a:effectLst>
                <a:latin typeface="宋体" charset="-122"/>
              </a:rPr>
              <a:t>从以上列举的情况不难看出，各竞争品牌各有自己的保健理论，所有的痛处保健品不同角度的诉求点几乎都被涉及到</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1947" b="1">
                <a:solidFill>
                  <a:srgbClr val="0001BE"/>
                </a:solidFill>
                <a:effectLst>
                  <a:outerShdw blurRad="38100" dist="38100" dir="2700000" algn="tl">
                    <a:srgbClr val="000000">
                      <a:alpha val="43137"/>
                    </a:srgbClr>
                  </a:outerShdw>
                </a:effectLst>
                <a:latin typeface="宋体" charset="-122"/>
              </a:rPr>
              <a:t>        </a:t>
            </a:r>
            <a:endParaRPr kumimoji="1" lang="zh-CN" altLang="en-US" sz="2347" b="1">
              <a:solidFill>
                <a:srgbClr val="000099"/>
              </a:solidFill>
              <a:effectLst>
                <a:outerShdw blurRad="38100" dist="38100" dir="2700000" algn="tl">
                  <a:srgbClr val="000000">
                    <a:alpha val="43137"/>
                  </a:srgbClr>
                </a:outerShdw>
              </a:effectLst>
              <a:latin typeface="宋体" charset="-122"/>
            </a:endParaRPr>
          </a:p>
          <a:p>
            <a:pPr lvl="0"/>
            <a:r>
              <a:rPr kumimoji="1" lang="zh-CN" altLang="en-US" sz="2247" b="1">
                <a:solidFill>
                  <a:srgbClr val="0001BE"/>
                </a:solidFill>
                <a:effectLst>
                  <a:outerShdw blurRad="38100" dist="38100" dir="2700000" algn="tl">
                    <a:srgbClr val="000000">
                      <a:alpha val="43137"/>
                    </a:srgbClr>
                  </a:outerShdw>
                </a:effectLst>
                <a:latin typeface="宋体" charset="-122"/>
              </a:rPr>
              <a:t>        </a:t>
            </a:r>
            <a:endParaRPr kumimoji="1" lang="zh-CN" altLang="en-US" sz="2347" b="1">
              <a:solidFill>
                <a:srgbClr val="000099"/>
              </a:solidFill>
              <a:effectLst>
                <a:outerShdw blurRad="38100" dist="38100" dir="2700000" algn="tl">
                  <a:srgbClr val="000000">
                    <a:alpha val="43137"/>
                  </a:srgbClr>
                </a:outerShdw>
              </a:effectLst>
              <a:latin typeface="宋体" charset="-122"/>
            </a:endParaRPr>
          </a:p>
        </p:txBody>
      </p:sp>
      <p:sp>
        <p:nvSpPr>
          <p:cNvPr id="2114"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第十六页，共五十四页。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6"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我们现在在哪里</a:t>
            </a:r>
          </a:p>
        </p:txBody>
      </p:sp>
      <p:sp>
        <p:nvSpPr>
          <p:cNvPr id="2117"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lnSpc>
                <a:spcPct val="90000"/>
              </a:lnSpc>
              <a:buNone/>
            </a:pPr>
            <a:r>
              <a:rPr lang="zh-CN" altLang="en-US" sz="1934">
                <a:solidFill>
                  <a:srgbClr val="000125"/>
                </a:solidFill>
              </a:rPr>
              <a:t>	我们的目标消费群现在如何看我们这个产品/品牌/品类？</a:t>
            </a:r>
            <a:endParaRPr lang="zh-CN" altLang="en-US" sz="2134"/>
          </a:p>
          <a:p>
            <a:pPr lvl="0">
              <a:lnSpc>
                <a:spcPct val="90000"/>
              </a:lnSpc>
              <a:buNone/>
            </a:pPr>
            <a:endParaRPr lang="zh-CN" altLang="en-US" sz="2134"/>
          </a:p>
          <a:p>
            <a:pPr lvl="0">
              <a:lnSpc>
                <a:spcPct val="90000"/>
              </a:lnSpc>
              <a:buNone/>
            </a:pPr>
            <a:r>
              <a:rPr lang="zh-CN" altLang="en-US" sz="1734">
                <a:solidFill>
                  <a:srgbClr val="000125"/>
                </a:solidFill>
              </a:rPr>
              <a:t>很多消费者只了解身体逐渐出现虚弱是生命的自然定律，并不了解正确补痛处对于身体健康的重大意义</a:t>
            </a:r>
            <a:endParaRPr lang="zh-CN" altLang="en-US" sz="2134"/>
          </a:p>
          <a:p>
            <a:pPr lvl="0">
              <a:lnSpc>
                <a:spcPct val="90000"/>
              </a:lnSpc>
              <a:buNone/>
            </a:pPr>
            <a:r>
              <a:rPr lang="zh-CN" altLang="en-US" sz="1934">
                <a:solidFill>
                  <a:srgbClr val="000125"/>
                </a:solidFill>
              </a:rPr>
              <a:t>在服用保健品后不见显著疗效就会觉得该保健品没有效果，直至停止购置与服用，或转而在其它保健品类间徘徊</a:t>
            </a:r>
            <a:endParaRPr lang="zh-CN" altLang="en-US" sz="2134"/>
          </a:p>
          <a:p>
            <a:pPr lvl="0">
              <a:lnSpc>
                <a:spcPct val="90000"/>
              </a:lnSpc>
              <a:buNone/>
            </a:pPr>
            <a:r>
              <a:rPr lang="zh-CN" altLang="en-US" sz="1934">
                <a:solidFill>
                  <a:srgbClr val="000125"/>
                </a:solidFill>
              </a:rPr>
              <a:t>为了调理身体，他们尝试过多种方法，如健身、煲汤、吃补品、服用保健品，或去看医生。</a:t>
            </a:r>
            <a:endParaRPr lang="zh-CN" altLang="en-US" sz="2134"/>
          </a:p>
          <a:p>
            <a:pPr lvl="0">
              <a:lnSpc>
                <a:spcPct val="90000"/>
              </a:lnSpc>
              <a:buNone/>
            </a:pPr>
            <a:r>
              <a:rPr lang="zh-CN" altLang="en-US" sz="2034">
                <a:solidFill>
                  <a:srgbClr val="000125"/>
                </a:solidFill>
              </a:rPr>
              <a:t>他们在潜意识中希望找到一种科学、平安、有效的解决方法</a:t>
            </a:r>
            <a:endParaRPr lang="zh-CN" altLang="en-US" sz="2134"/>
          </a:p>
        </p:txBody>
      </p:sp>
      <p:sp>
        <p:nvSpPr>
          <p:cNvPr id="2118"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第十七页，共五十四页。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0"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我们要到哪里去</a:t>
            </a:r>
          </a:p>
        </p:txBody>
      </p:sp>
      <p:sp>
        <p:nvSpPr>
          <p:cNvPr id="2121"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1834">
                <a:solidFill>
                  <a:srgbClr val="000125"/>
                </a:solidFill>
              </a:rPr>
              <a:t>	我们希望目标消费群看过/听过/接触过我们的传播后，有什么反响/感觉？</a:t>
            </a:r>
            <a:endParaRPr lang="zh-CN" altLang="en-US" sz="2134"/>
          </a:p>
          <a:p>
            <a:pPr lvl="0">
              <a:buNone/>
            </a:pPr>
            <a:endParaRPr lang="zh-CN" altLang="en-US" sz="2134"/>
          </a:p>
          <a:p>
            <a:pPr lvl="0">
              <a:buNone/>
            </a:pPr>
            <a:r>
              <a:rPr lang="zh-CN" altLang="en-US" sz="1934">
                <a:solidFill>
                  <a:srgbClr val="000125"/>
                </a:solidFill>
              </a:rPr>
              <a:t>我清楚K牌痛可贴的快速止痛三部曲能使我的痛处恢复活力与功能</a:t>
            </a:r>
            <a:endParaRPr lang="zh-CN" altLang="en-US" sz="2134"/>
          </a:p>
          <a:p>
            <a:pPr lvl="0">
              <a:buNone/>
            </a:pPr>
            <a:r>
              <a:rPr lang="zh-CN" altLang="en-US" sz="1734">
                <a:solidFill>
                  <a:srgbClr val="000125"/>
                </a:solidFill>
              </a:rPr>
              <a:t>K牌痛可贴采用的高科技  有效改善痛处，促进身体康健的话，我愿意去尝试</a:t>
            </a:r>
            <a:endParaRPr lang="zh-CN" altLang="en-US" sz="2134"/>
          </a:p>
        </p:txBody>
      </p:sp>
      <p:sp>
        <p:nvSpPr>
          <p:cNvPr id="2122"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第十八页，共五十四页。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4"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K牌痛可贴对消费者的承诺</a:t>
            </a:r>
          </a:p>
        </p:txBody>
      </p:sp>
      <p:sp>
        <p:nvSpPr>
          <p:cNvPr id="2125"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1834">
                <a:solidFill>
                  <a:srgbClr val="000125"/>
                </a:solidFill>
              </a:rPr>
              <a:t>	我们要对他说什么才可以改变他的行为？</a:t>
            </a:r>
            <a:endParaRPr lang="zh-CN" altLang="en-US" sz="2134"/>
          </a:p>
          <a:p>
            <a:pPr lvl="0"/>
            <a:endParaRPr lang="zh-CN" altLang="en-US"/>
          </a:p>
          <a:p>
            <a:pPr lvl="0"/>
            <a:r>
              <a:rPr lang="en-US" altLang="zh-CN">
                <a:solidFill>
                  <a:srgbClr val="000125"/>
                </a:solidFill>
              </a:rPr>
              <a:t>K</a:t>
            </a:r>
            <a:r>
              <a:rPr lang="zh-CN" altLang="en-US">
                <a:solidFill>
                  <a:srgbClr val="000125"/>
                </a:solidFill>
              </a:rPr>
              <a:t>牌痛可贴的补痛处三步曲，让你长保痛处活力</a:t>
            </a:r>
            <a:endParaRPr lang="zh-CN" altLang="en-US"/>
          </a:p>
          <a:p>
            <a:pPr lvl="0"/>
            <a:endParaRPr lang="zh-CN" altLang="en-US"/>
          </a:p>
          <a:p>
            <a:pPr lvl="0">
              <a:buNone/>
            </a:pPr>
            <a:endParaRPr lang="zh-CN" altLang="en-US"/>
          </a:p>
          <a:p>
            <a:pPr lvl="0">
              <a:buNone/>
            </a:pPr>
            <a:endParaRPr lang="zh-CN" altLang="en-US"/>
          </a:p>
        </p:txBody>
      </p:sp>
      <p:sp>
        <p:nvSpPr>
          <p:cNvPr id="2126"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第十九页，共五十四页。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8"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lang="zh-CN" altLang="en-US" sz="3014">
                <a:solidFill>
                  <a:srgbClr val="000125"/>
                </a:solidFill>
              </a:rPr>
              <a:t>相信的</a:t>
            </a:r>
            <a:r>
              <a:rPr lang="zh-CN" altLang="en-US">
                <a:solidFill>
                  <a:srgbClr val="000125"/>
                </a:solidFill>
              </a:rPr>
              <a:t>理由</a:t>
            </a:r>
            <a:endParaRPr lang="zh-CN" altLang="en-US"/>
          </a:p>
        </p:txBody>
      </p:sp>
      <p:sp>
        <p:nvSpPr>
          <p:cNvPr id="2129"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lnSpc>
                <a:spcPct val="90000"/>
              </a:lnSpc>
              <a:buNone/>
            </a:pPr>
            <a:r>
              <a:rPr lang="zh-CN" altLang="en-US" sz="2034">
                <a:solidFill>
                  <a:srgbClr val="000125"/>
                </a:solidFill>
              </a:rPr>
              <a:t>他为什么会相信你？我们的支持点是什么？</a:t>
            </a:r>
            <a:endParaRPr lang="zh-CN" altLang="en-US" sz="2134"/>
          </a:p>
          <a:p>
            <a:pPr lvl="0">
              <a:lnSpc>
                <a:spcPct val="90000"/>
              </a:lnSpc>
            </a:pPr>
            <a:endParaRPr lang="zh-CN" altLang="en-US"/>
          </a:p>
          <a:p>
            <a:pPr lvl="0">
              <a:lnSpc>
                <a:spcPct val="90000"/>
              </a:lnSpc>
            </a:pPr>
            <a:r>
              <a:rPr lang="zh-CN" altLang="en-US">
                <a:solidFill>
                  <a:srgbClr val="000125"/>
                </a:solidFill>
              </a:rPr>
              <a:t>以肉苁蓉为君药，保证了足量的苁蓉苷类补痛处因子，从而带来如下功能：</a:t>
            </a:r>
            <a:endParaRPr lang="zh-CN" altLang="en-US"/>
          </a:p>
          <a:p>
            <a:pPr lvl="1">
              <a:lnSpc>
                <a:spcPct val="90000"/>
              </a:lnSpc>
            </a:pPr>
            <a:r>
              <a:rPr lang="zh-CN" altLang="en-US">
                <a:solidFill>
                  <a:srgbClr val="000125"/>
                </a:solidFill>
              </a:rPr>
              <a:t>痛处细胞增殖</a:t>
            </a:r>
            <a:endParaRPr lang="zh-CN" altLang="en-US"/>
          </a:p>
          <a:p>
            <a:pPr lvl="1">
              <a:lnSpc>
                <a:spcPct val="90000"/>
              </a:lnSpc>
            </a:pPr>
            <a:r>
              <a:rPr lang="zh-CN" altLang="en-US">
                <a:solidFill>
                  <a:srgbClr val="000125"/>
                </a:solidFill>
              </a:rPr>
              <a:t>修补痛处系统功能</a:t>
            </a:r>
            <a:endParaRPr lang="zh-CN" altLang="en-US"/>
          </a:p>
          <a:p>
            <a:pPr lvl="1">
              <a:lnSpc>
                <a:spcPct val="90000"/>
              </a:lnSpc>
            </a:pPr>
            <a:r>
              <a:rPr lang="zh-CN" altLang="en-US">
                <a:solidFill>
                  <a:srgbClr val="000125"/>
                </a:solidFill>
              </a:rPr>
              <a:t>使痛处增强活力, 恢复痛处的排毒功能</a:t>
            </a:r>
            <a:endParaRPr lang="zh-CN" altLang="en-US"/>
          </a:p>
          <a:p>
            <a:pPr lvl="1">
              <a:lnSpc>
                <a:spcPct val="90000"/>
              </a:lnSpc>
            </a:pPr>
            <a:r>
              <a:rPr lang="zh-CN" altLang="en-US">
                <a:solidFill>
                  <a:srgbClr val="000125"/>
                </a:solidFill>
              </a:rPr>
              <a:t>有效消除致病自由基，减少致病中介物质，增强免疫力</a:t>
            </a:r>
            <a:endParaRPr lang="zh-CN" altLang="en-US"/>
          </a:p>
          <a:p>
            <a:pPr lvl="0">
              <a:lnSpc>
                <a:spcPct val="90000"/>
              </a:lnSpc>
            </a:pPr>
            <a:r>
              <a:rPr lang="zh-CN" altLang="en-US">
                <a:solidFill>
                  <a:srgbClr val="000125"/>
                </a:solidFill>
              </a:rPr>
              <a:t>北大研制－科技含量的保证</a:t>
            </a:r>
            <a:endParaRPr lang="zh-CN" altLang="en-US"/>
          </a:p>
          <a:p>
            <a:pPr lvl="0">
              <a:lnSpc>
                <a:spcPct val="90000"/>
              </a:lnSpc>
            </a:pPr>
            <a:r>
              <a:rPr lang="zh-CN" altLang="en-US">
                <a:solidFill>
                  <a:srgbClr val="000125"/>
                </a:solidFill>
              </a:rPr>
              <a:t>纯天然高浓缩制剂，吸收快</a:t>
            </a:r>
            <a:endParaRPr lang="zh-CN" altLang="en-US"/>
          </a:p>
          <a:p>
            <a:pPr lvl="0">
              <a:lnSpc>
                <a:spcPct val="90000"/>
              </a:lnSpc>
            </a:pPr>
            <a:r>
              <a:rPr lang="zh-CN" altLang="en-US">
                <a:solidFill>
                  <a:srgbClr val="000125"/>
                </a:solidFill>
              </a:rPr>
              <a:t>绿色中药制成，无毒副作用</a:t>
            </a:r>
            <a:endParaRPr lang="zh-CN" altLang="en-US"/>
          </a:p>
          <a:p>
            <a:pPr lvl="0">
              <a:lnSpc>
                <a:spcPct val="90000"/>
              </a:lnSpc>
            </a:pPr>
            <a:endParaRPr lang="zh-CN" altLang="en-US"/>
          </a:p>
          <a:p>
            <a:pPr lvl="0">
              <a:lnSpc>
                <a:spcPct val="90000"/>
              </a:lnSpc>
            </a:pPr>
            <a:endParaRPr lang="zh-CN" altLang="en-US"/>
          </a:p>
        </p:txBody>
      </p:sp>
      <p:sp>
        <p:nvSpPr>
          <p:cNvPr id="2130"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第二十页，共五十四页。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2"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我们的声音</a:t>
            </a:r>
          </a:p>
        </p:txBody>
      </p:sp>
      <p:sp>
        <p:nvSpPr>
          <p:cNvPr id="2133"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2034">
                <a:solidFill>
                  <a:srgbClr val="000125"/>
                </a:solidFill>
              </a:rPr>
              <a:t>	他凭什么要注意你？你如何使这个广告看起来、听起来、感觉起来都让消费者觉得与众不同？</a:t>
            </a:r>
            <a:endParaRPr lang="zh-CN" altLang="en-US" sz="2134"/>
          </a:p>
          <a:p>
            <a:pPr lvl="0"/>
            <a:endParaRPr lang="zh-CN" altLang="en-US"/>
          </a:p>
          <a:p>
            <a:pPr lvl="0"/>
            <a:r>
              <a:rPr lang="zh-CN" altLang="en-US">
                <a:solidFill>
                  <a:srgbClr val="000125"/>
                </a:solidFill>
              </a:rPr>
              <a:t>专家式的</a:t>
            </a:r>
            <a:endParaRPr lang="zh-CN" altLang="en-US"/>
          </a:p>
          <a:p>
            <a:pPr lvl="0"/>
            <a:r>
              <a:rPr lang="zh-CN" altLang="en-US">
                <a:solidFill>
                  <a:srgbClr val="000125"/>
                </a:solidFill>
              </a:rPr>
              <a:t>可信赖的</a:t>
            </a:r>
            <a:endParaRPr lang="zh-CN" altLang="en-US"/>
          </a:p>
          <a:p>
            <a:pPr lvl="0"/>
            <a:r>
              <a:rPr lang="zh-CN" altLang="en-US">
                <a:solidFill>
                  <a:srgbClr val="000125"/>
                </a:solidFill>
              </a:rPr>
              <a:t>权威性的</a:t>
            </a:r>
            <a:endParaRPr lang="zh-CN" altLang="en-US"/>
          </a:p>
          <a:p>
            <a:pPr lvl="0"/>
            <a:r>
              <a:rPr lang="zh-CN" altLang="en-US">
                <a:solidFill>
                  <a:srgbClr val="000125"/>
                </a:solidFill>
              </a:rPr>
              <a:t>沉稳的</a:t>
            </a:r>
            <a:endParaRPr lang="zh-CN" altLang="en-US"/>
          </a:p>
          <a:p>
            <a:pPr lvl="0"/>
            <a:r>
              <a:rPr lang="zh-CN" altLang="en-US">
                <a:solidFill>
                  <a:srgbClr val="000125"/>
                </a:solidFill>
              </a:rPr>
              <a:t>亲切友善的</a:t>
            </a:r>
            <a:endParaRPr lang="zh-CN" altLang="en-US"/>
          </a:p>
        </p:txBody>
      </p:sp>
      <p:sp>
        <p:nvSpPr>
          <p:cNvPr id="2134"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第二十一页，共五十四页。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6"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品牌资产</a:t>
            </a:r>
          </a:p>
        </p:txBody>
      </p:sp>
      <p:sp>
        <p:nvSpPr>
          <p:cNvPr id="2137"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2034">
                <a:solidFill>
                  <a:srgbClr val="000125"/>
                </a:solidFill>
              </a:rPr>
              <a:t>品牌现有的实质资产与无形资产是什么？</a:t>
            </a:r>
            <a:endParaRPr lang="zh-CN" altLang="en-US" sz="2134"/>
          </a:p>
          <a:p>
            <a:pPr lvl="0"/>
            <a:endParaRPr lang="zh-CN" altLang="en-US"/>
          </a:p>
          <a:p>
            <a:pPr lvl="0"/>
            <a:r>
              <a:rPr lang="zh-CN" altLang="en-US">
                <a:solidFill>
                  <a:srgbClr val="000125"/>
                </a:solidFill>
              </a:rPr>
              <a:t>实质资产</a:t>
            </a:r>
            <a:endParaRPr lang="zh-CN" altLang="en-US"/>
          </a:p>
          <a:p>
            <a:pPr lvl="1"/>
            <a:r>
              <a:rPr lang="zh-CN" altLang="en-US">
                <a:solidFill>
                  <a:srgbClr val="000125"/>
                </a:solidFill>
              </a:rPr>
              <a:t>珍贵的君药 – 肉苁蓉</a:t>
            </a:r>
            <a:endParaRPr lang="zh-CN" altLang="en-US"/>
          </a:p>
          <a:p>
            <a:pPr lvl="1"/>
            <a:r>
              <a:rPr lang="zh-CN" altLang="en-US">
                <a:solidFill>
                  <a:srgbClr val="000125"/>
                </a:solidFill>
              </a:rPr>
              <a:t>充足的肉苁蓉苷类补痛处因子含量</a:t>
            </a:r>
            <a:endParaRPr lang="zh-CN" altLang="en-US"/>
          </a:p>
          <a:p>
            <a:pPr lvl="1"/>
            <a:r>
              <a:rPr lang="zh-CN" altLang="en-US">
                <a:solidFill>
                  <a:srgbClr val="000125"/>
                </a:solidFill>
              </a:rPr>
              <a:t>纯天然高浓缩制剂，吸收快</a:t>
            </a:r>
            <a:endParaRPr lang="zh-CN" altLang="en-US"/>
          </a:p>
          <a:p>
            <a:pPr lvl="1"/>
            <a:r>
              <a:rPr lang="zh-CN" altLang="en-US">
                <a:solidFill>
                  <a:srgbClr val="000125"/>
                </a:solidFill>
              </a:rPr>
              <a:t>绿色中药制成，无毒副作用</a:t>
            </a:r>
            <a:endParaRPr lang="zh-CN" altLang="en-US"/>
          </a:p>
          <a:p>
            <a:pPr lvl="0"/>
            <a:r>
              <a:rPr lang="zh-CN" altLang="en-US">
                <a:solidFill>
                  <a:srgbClr val="000125"/>
                </a:solidFill>
              </a:rPr>
              <a:t>无形资产</a:t>
            </a:r>
            <a:endParaRPr lang="zh-CN" altLang="en-US"/>
          </a:p>
          <a:p>
            <a:pPr lvl="1"/>
            <a:r>
              <a:rPr lang="zh-CN" altLang="en-US">
                <a:solidFill>
                  <a:srgbClr val="000125"/>
                </a:solidFill>
              </a:rPr>
              <a:t>北大研制－科技含量的标志</a:t>
            </a:r>
            <a:endParaRPr lang="zh-CN" altLang="en-US"/>
          </a:p>
        </p:txBody>
      </p:sp>
      <p:sp>
        <p:nvSpPr>
          <p:cNvPr id="2138"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第二十二页，共五十四页。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0"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K牌痛可贴与消费者的关系</a:t>
            </a:r>
          </a:p>
        </p:txBody>
      </p:sp>
      <p:sp>
        <p:nvSpPr>
          <p:cNvPr id="2141"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lnSpc>
                <a:spcPct val="90000"/>
              </a:lnSpc>
              <a:buNone/>
            </a:pPr>
            <a:r>
              <a:rPr lang="zh-CN" altLang="en-US">
                <a:solidFill>
                  <a:srgbClr val="000125"/>
                </a:solidFill>
              </a:rPr>
              <a:t>                                           </a:t>
            </a:r>
            <a:endParaRPr lang="zh-CN" altLang="en-US"/>
          </a:p>
          <a:p>
            <a:pPr lvl="0">
              <a:lnSpc>
                <a:spcPct val="90000"/>
              </a:lnSpc>
              <a:buNone/>
            </a:pPr>
            <a:r>
              <a:rPr lang="zh-CN" altLang="en-US">
                <a:solidFill>
                  <a:srgbClr val="000125"/>
                </a:solidFill>
              </a:rPr>
              <a:t>                           有补痛处需求的40-55岁的消费群</a:t>
            </a:r>
            <a:endParaRPr lang="zh-CN" altLang="en-US"/>
          </a:p>
          <a:p>
            <a:pPr lvl="0">
              <a:lnSpc>
                <a:spcPct val="90000"/>
              </a:lnSpc>
              <a:buNone/>
            </a:pPr>
            <a:endParaRPr lang="zh-CN" altLang="en-US"/>
          </a:p>
          <a:p>
            <a:pPr lvl="0">
              <a:lnSpc>
                <a:spcPct val="90000"/>
              </a:lnSpc>
              <a:buNone/>
            </a:pPr>
            <a:endParaRPr lang="zh-CN" altLang="en-US"/>
          </a:p>
          <a:p>
            <a:pPr lvl="0">
              <a:lnSpc>
                <a:spcPct val="90000"/>
              </a:lnSpc>
              <a:buNone/>
            </a:pPr>
            <a:r>
              <a:rPr lang="zh-CN" altLang="en-US">
                <a:solidFill>
                  <a:srgbClr val="000125"/>
                </a:solidFill>
              </a:rPr>
              <a:t>        恢复健康                                                 希望解除痛处虚病症</a:t>
            </a:r>
            <a:endParaRPr lang="zh-CN" altLang="en-US"/>
          </a:p>
          <a:p>
            <a:pPr lvl="0">
              <a:lnSpc>
                <a:spcPct val="90000"/>
              </a:lnSpc>
              <a:buNone/>
            </a:pPr>
            <a:r>
              <a:rPr lang="zh-CN" altLang="en-US">
                <a:solidFill>
                  <a:srgbClr val="000125"/>
                </a:solidFill>
              </a:rPr>
              <a:t>       			</a:t>
            </a:r>
            <a:endParaRPr lang="zh-CN" altLang="en-US"/>
          </a:p>
          <a:p>
            <a:pPr lvl="0">
              <a:lnSpc>
                <a:spcPct val="90000"/>
              </a:lnSpc>
              <a:buNone/>
            </a:pPr>
            <a:endParaRPr lang="zh-CN" altLang="en-US"/>
          </a:p>
          <a:p>
            <a:pPr lvl="0">
              <a:lnSpc>
                <a:spcPct val="90000"/>
              </a:lnSpc>
              <a:buNone/>
            </a:pPr>
            <a:endParaRPr lang="zh-CN" altLang="en-US"/>
          </a:p>
          <a:p>
            <a:pPr lvl="0">
              <a:lnSpc>
                <a:spcPct val="90000"/>
              </a:lnSpc>
              <a:buNone/>
            </a:pPr>
            <a:r>
              <a:rPr lang="zh-CN" altLang="en-US">
                <a:solidFill>
                  <a:srgbClr val="000125"/>
                </a:solidFill>
              </a:rPr>
              <a:t>   K牌痛可贴快速止痛三部曲                        选择自己认为恰当的产品</a:t>
            </a:r>
            <a:endParaRPr lang="zh-CN" altLang="en-US"/>
          </a:p>
          <a:p>
            <a:pPr lvl="0">
              <a:lnSpc>
                <a:spcPct val="90000"/>
              </a:lnSpc>
              <a:buNone/>
            </a:pPr>
            <a:r>
              <a:rPr lang="zh-CN" altLang="en-US">
                <a:solidFill>
                  <a:srgbClr val="000125"/>
                </a:solidFill>
              </a:rPr>
              <a:t>            更可信的解决方案                         ( 科学有效的、平安的</a:t>
            </a:r>
            <a:endParaRPr lang="zh-CN" altLang="en-US"/>
          </a:p>
          <a:p>
            <a:pPr lvl="0">
              <a:lnSpc>
                <a:spcPct val="90000"/>
              </a:lnSpc>
              <a:buNone/>
            </a:pPr>
            <a:r>
              <a:rPr lang="zh-CN" altLang="en-US">
                <a:solidFill>
                  <a:srgbClr val="000125"/>
                </a:solidFill>
              </a:rPr>
              <a:t>                                                                              增强痛处活力)</a:t>
            </a:r>
            <a:endParaRPr lang="zh-CN" altLang="en-US"/>
          </a:p>
          <a:p>
            <a:pPr lvl="0">
              <a:lnSpc>
                <a:spcPct val="90000"/>
              </a:lnSpc>
              <a:buNone/>
            </a:pPr>
            <a:r>
              <a:rPr lang="zh-CN" altLang="en-US">
                <a:solidFill>
                  <a:srgbClr val="000125"/>
                </a:solidFill>
              </a:rPr>
              <a:t>          </a:t>
            </a:r>
            <a:endParaRPr lang="zh-CN" altLang="en-US"/>
          </a:p>
        </p:txBody>
      </p:sp>
      <p:cxnSp>
        <p:nvCxnSpPr>
          <p:cNvPr id="2142" name=""/>
          <p:cNvCxnSpPr/>
          <p:nvPr/>
        </p:nvCxnSpPr>
        <p:spPr>
          <a:xfrm flipV="1">
            <a:off x="2683078" y="3008300"/>
            <a:ext cx="975665" cy="487832"/>
          </a:xfrm>
          <a:prstGeom prst="line">
            <a:avLst/>
          </a:prstGeom>
          <a:noFill/>
          <a:ln w="28575" cap="flat">
            <a:solidFill>
              <a:srgbClr val="3333CC"/>
            </a:solidFill>
            <a:prstDash val="solid"/>
            <a:miter lim="800000"/>
            <a:headEnd type="none" w="med" len="med"/>
            <a:tailEnd type="triangle" w="med" len="lg"/>
          </a:ln>
        </p:spPr>
      </p:cxnSp>
      <p:cxnSp>
        <p:nvCxnSpPr>
          <p:cNvPr id="2143" name=""/>
          <p:cNvCxnSpPr/>
          <p:nvPr/>
        </p:nvCxnSpPr>
        <p:spPr>
          <a:xfrm flipH="1" flipV="1">
            <a:off x="2439162" y="4227881"/>
            <a:ext cx="243916" cy="569138"/>
          </a:xfrm>
          <a:prstGeom prst="line">
            <a:avLst/>
          </a:prstGeom>
          <a:noFill/>
          <a:ln w="28575" cap="flat">
            <a:solidFill>
              <a:srgbClr val="3333CC"/>
            </a:solidFill>
            <a:prstDash val="solid"/>
            <a:miter lim="800000"/>
            <a:headEnd type="none" w="med" len="med"/>
            <a:tailEnd type="triangle" w="med" len="lg"/>
          </a:ln>
        </p:spPr>
      </p:cxnSp>
      <p:cxnSp>
        <p:nvCxnSpPr>
          <p:cNvPr id="2144" name=""/>
          <p:cNvCxnSpPr/>
          <p:nvPr/>
        </p:nvCxnSpPr>
        <p:spPr>
          <a:xfrm flipH="1">
            <a:off x="4390492" y="5528767"/>
            <a:ext cx="1056970" cy="0"/>
          </a:xfrm>
          <a:prstGeom prst="line">
            <a:avLst/>
          </a:prstGeom>
          <a:noFill/>
          <a:ln w="28575" cap="flat">
            <a:solidFill>
              <a:srgbClr val="3333CC"/>
            </a:solidFill>
            <a:prstDash val="solid"/>
            <a:miter lim="800000"/>
            <a:headEnd type="none" w="med" len="med"/>
            <a:tailEnd type="triangle" w="med" len="lg"/>
          </a:ln>
        </p:spPr>
      </p:cxnSp>
      <p:cxnSp>
        <p:nvCxnSpPr>
          <p:cNvPr id="2145" name=""/>
          <p:cNvCxnSpPr/>
          <p:nvPr/>
        </p:nvCxnSpPr>
        <p:spPr>
          <a:xfrm flipH="1">
            <a:off x="7236181" y="4390492"/>
            <a:ext cx="81305" cy="569138"/>
          </a:xfrm>
          <a:prstGeom prst="line">
            <a:avLst/>
          </a:prstGeom>
          <a:noFill/>
          <a:ln w="28575" cap="flat">
            <a:solidFill>
              <a:srgbClr val="3333CC"/>
            </a:solidFill>
            <a:prstDash val="solid"/>
            <a:miter lim="800000"/>
            <a:headEnd type="none" w="med" len="med"/>
            <a:tailEnd type="triangle" w="med" len="lg"/>
          </a:ln>
        </p:spPr>
      </p:cxnSp>
      <p:cxnSp>
        <p:nvCxnSpPr>
          <p:cNvPr id="2146" name=""/>
          <p:cNvCxnSpPr/>
          <p:nvPr/>
        </p:nvCxnSpPr>
        <p:spPr>
          <a:xfrm>
            <a:off x="6667043" y="3008300"/>
            <a:ext cx="487832" cy="569138"/>
          </a:xfrm>
          <a:prstGeom prst="line">
            <a:avLst/>
          </a:prstGeom>
          <a:noFill/>
          <a:ln w="28575" cap="flat">
            <a:solidFill>
              <a:srgbClr val="3333CC"/>
            </a:solidFill>
            <a:prstDash val="solid"/>
            <a:miter lim="800000"/>
            <a:headEnd type="none" w="med" len="med"/>
            <a:tailEnd type="triangle" w="med" len="lg"/>
          </a:ln>
        </p:spPr>
      </p:cxnSp>
      <p:sp>
        <p:nvSpPr>
          <p:cNvPr id="2147"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第二十三页，共五十四页。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9"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a:solidFill>
                  <a:srgbClr val="000125"/>
                </a:solidFill>
              </a:rPr>
              <a:t>传播策略 – 1 的利弊</a:t>
            </a:r>
          </a:p>
        </p:txBody>
      </p:sp>
      <p:sp>
        <p:nvSpPr>
          <p:cNvPr id="2150" name=""/>
          <p:cNvSpPr/>
          <p:nvPr>
            <p:ph type="body" sz="half" idx="4294967295"/>
          </p:nvPr>
        </p:nvSpPr>
        <p:spPr>
          <a:xfrm>
            <a:off x="1219581" y="1870024"/>
            <a:ext cx="4024618"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134"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134"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134"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1921"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1921"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2461">
                <a:solidFill>
                  <a:srgbClr val="000125"/>
                </a:solidFill>
              </a:rPr>
              <a:t>利</a:t>
            </a:r>
            <a:endParaRPr lang="zh-CN" altLang="en-US" sz="2561"/>
          </a:p>
          <a:p>
            <a:pPr lvl="0">
              <a:buNone/>
            </a:pPr>
            <a:r>
              <a:rPr lang="zh-CN" altLang="en-US" sz="2461">
                <a:solidFill>
                  <a:srgbClr val="000125"/>
                </a:solidFill>
              </a:rPr>
              <a:t>比较保险</a:t>
            </a:r>
            <a:endParaRPr lang="zh-CN" altLang="en-US" sz="2561"/>
          </a:p>
          <a:p>
            <a:pPr lvl="0">
              <a:buNone/>
            </a:pPr>
            <a:r>
              <a:rPr lang="zh-CN" altLang="en-US" sz="2161">
                <a:solidFill>
                  <a:srgbClr val="000125"/>
                </a:solidFill>
              </a:rPr>
              <a:t>继续以往传播方向，在已有品牌无形资产上加分</a:t>
            </a:r>
            <a:endParaRPr lang="zh-CN" altLang="en-US" sz="2561"/>
          </a:p>
        </p:txBody>
      </p:sp>
      <p:sp>
        <p:nvSpPr>
          <p:cNvPr id="2151" name=""/>
          <p:cNvSpPr/>
          <p:nvPr>
            <p:ph type="body" sz="half" idx="4294967295"/>
          </p:nvPr>
        </p:nvSpPr>
        <p:spPr>
          <a:xfrm>
            <a:off x="5406810" y="1870024"/>
            <a:ext cx="4024618"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134"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134"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134"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1921"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1921"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2261">
                <a:solidFill>
                  <a:srgbClr val="000125"/>
                </a:solidFill>
              </a:rPr>
              <a:t>弊</a:t>
            </a:r>
            <a:endParaRPr lang="zh-CN" altLang="en-US" sz="2561"/>
          </a:p>
          <a:p>
            <a:pPr lvl="0"/>
            <a:r>
              <a:rPr lang="zh-CN" altLang="en-US">
                <a:solidFill>
                  <a:srgbClr val="000125"/>
                </a:solidFill>
              </a:rPr>
              <a:t>竞争对手多</a:t>
            </a:r>
            <a:endParaRPr lang="zh-CN" altLang="en-US"/>
          </a:p>
          <a:p>
            <a:pPr lvl="0"/>
            <a:r>
              <a:rPr lang="zh-CN" altLang="en-US">
                <a:solidFill>
                  <a:srgbClr val="000125"/>
                </a:solidFill>
              </a:rPr>
              <a:t>转移消费者不易</a:t>
            </a:r>
            <a:endParaRPr lang="zh-CN" altLang="en-US"/>
          </a:p>
          <a:p>
            <a:pPr lvl="0"/>
            <a:endParaRPr lang="zh-CN" altLang="en-US"/>
          </a:p>
        </p:txBody>
      </p:sp>
      <p:sp>
        <p:nvSpPr>
          <p:cNvPr id="2152"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第二十四页，共五十四页。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4"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lang="zh-CN" altLang="en-US" sz="3868">
                <a:solidFill>
                  <a:srgbClr val="000125"/>
                </a:solidFill>
              </a:rPr>
              <a:t>沟通组合</a:t>
            </a:r>
            <a:endParaRPr lang="zh-CN" altLang="en-US" sz="4268"/>
          </a:p>
        </p:txBody>
      </p:sp>
      <p:sp>
        <p:nvSpPr>
          <p:cNvPr id="2155"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lnSpc>
                <a:spcPct val="90000"/>
              </a:lnSpc>
              <a:buNone/>
            </a:pPr>
            <a:r>
              <a:rPr lang="zh-CN" altLang="en-US">
                <a:solidFill>
                  <a:srgbClr val="000125"/>
                </a:solidFill>
              </a:rPr>
              <a:t>线上媒体</a:t>
            </a:r>
            <a:endParaRPr lang="zh-CN" altLang="en-US"/>
          </a:p>
          <a:p>
            <a:pPr lvl="0">
              <a:lnSpc>
                <a:spcPct val="90000"/>
              </a:lnSpc>
              <a:buNone/>
            </a:pPr>
            <a:r>
              <a:rPr lang="zh-CN" altLang="en-US">
                <a:solidFill>
                  <a:srgbClr val="000125"/>
                </a:solidFill>
              </a:rPr>
              <a:t>电视广告片：传达K牌痛可贴快速止痛三部曲透过令消费者可感知的修复、保养、激活过程，可以有效调理痛处机能，从而为你带来健康</a:t>
            </a:r>
            <a:endParaRPr lang="zh-CN" altLang="en-US"/>
          </a:p>
          <a:p>
            <a:pPr lvl="0">
              <a:lnSpc>
                <a:spcPct val="90000"/>
              </a:lnSpc>
              <a:buNone/>
            </a:pPr>
            <a:r>
              <a:rPr lang="zh-CN" altLang="en-US">
                <a:solidFill>
                  <a:srgbClr val="000125"/>
                </a:solidFill>
              </a:rPr>
              <a:t>报纸/杂志广告：同样提出K牌痛可贴快速止痛三部曲可全面调理痛处机能，带来身体健康</a:t>
            </a:r>
            <a:endParaRPr lang="zh-CN" altLang="en-US"/>
          </a:p>
          <a:p>
            <a:pPr lvl="0">
              <a:lnSpc>
                <a:spcPct val="90000"/>
              </a:lnSpc>
              <a:buNone/>
            </a:pPr>
            <a:r>
              <a:rPr lang="zh-CN" altLang="en-US">
                <a:solidFill>
                  <a:srgbClr val="000125"/>
                </a:solidFill>
              </a:rPr>
              <a:t>户外广告：支持电视及报纸/杂志广告，强化K牌痛可贴有效补痛处的信息</a:t>
            </a:r>
            <a:endParaRPr lang="zh-CN" altLang="en-US"/>
          </a:p>
          <a:p>
            <a:pPr lvl="0">
              <a:lnSpc>
                <a:spcPct val="90000"/>
              </a:lnSpc>
              <a:buNone/>
            </a:pPr>
            <a:r>
              <a:rPr lang="zh-CN" altLang="en-US">
                <a:solidFill>
                  <a:srgbClr val="000125"/>
                </a:solidFill>
              </a:rPr>
              <a:t>POP：</a:t>
            </a:r>
            <a:endParaRPr lang="zh-CN" altLang="en-US"/>
          </a:p>
          <a:p>
            <a:pPr lvl="0">
              <a:lnSpc>
                <a:spcPct val="90000"/>
              </a:lnSpc>
              <a:buNone/>
            </a:pPr>
            <a:r>
              <a:rPr lang="zh-CN" altLang="en-US">
                <a:solidFill>
                  <a:srgbClr val="000125"/>
                </a:solidFill>
              </a:rPr>
              <a:t>用于派发或自取的宣传单页，内容可与软广告文章相照应，或参加相关产品信息</a:t>
            </a:r>
            <a:endParaRPr lang="zh-CN" altLang="en-US"/>
          </a:p>
          <a:p>
            <a:pPr lvl="0">
              <a:lnSpc>
                <a:spcPct val="90000"/>
              </a:lnSpc>
              <a:buNone/>
            </a:pPr>
            <a:r>
              <a:rPr lang="zh-CN" altLang="en-US">
                <a:solidFill>
                  <a:srgbClr val="000125"/>
                </a:solidFill>
              </a:rPr>
              <a:t>海报、堆头、立牌、挂旗、摇曳牌等店头宣传品</a:t>
            </a:r>
            <a:endParaRPr lang="zh-CN" altLang="en-US"/>
          </a:p>
          <a:p>
            <a:pPr lvl="0">
              <a:lnSpc>
                <a:spcPct val="90000"/>
              </a:lnSpc>
              <a:buNone/>
            </a:pPr>
            <a:r>
              <a:rPr lang="zh-CN" altLang="en-US">
                <a:solidFill>
                  <a:srgbClr val="000125"/>
                </a:solidFill>
              </a:rPr>
              <a:t>直邮：内容同样可与软广告文章相照应，或参加相关产品信息</a:t>
            </a:r>
            <a:endParaRPr lang="zh-CN" altLang="en-US"/>
          </a:p>
        </p:txBody>
      </p:sp>
      <p:sp>
        <p:nvSpPr>
          <p:cNvPr id="2156"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第二十五页，共五十四页。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8"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lang="zh-CN" altLang="en-US" sz="3868">
                <a:solidFill>
                  <a:srgbClr val="000125"/>
                </a:solidFill>
              </a:rPr>
              <a:t>沟通组合(续1)</a:t>
            </a:r>
            <a:endParaRPr lang="en-US" altLang="zh-CN" sz="4268"/>
          </a:p>
        </p:txBody>
      </p:sp>
      <p:sp>
        <p:nvSpPr>
          <p:cNvPr id="2159"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a:solidFill>
                  <a:srgbClr val="000125"/>
                </a:solidFill>
              </a:rPr>
              <a:t>线下媒体</a:t>
            </a:r>
            <a:endParaRPr lang="zh-CN" altLang="en-US"/>
          </a:p>
          <a:p>
            <a:pPr lvl="0">
              <a:buNone/>
            </a:pPr>
            <a:r>
              <a:rPr lang="zh-CN" altLang="en-US">
                <a:solidFill>
                  <a:srgbClr val="000125"/>
                </a:solidFill>
              </a:rPr>
              <a:t>电视专题片：与相关专题节目合作，配合线上媒体宣传</a:t>
            </a:r>
            <a:endParaRPr lang="zh-CN" altLang="en-US"/>
          </a:p>
          <a:p>
            <a:pPr lvl="0">
              <a:buNone/>
            </a:pPr>
            <a:r>
              <a:rPr lang="zh-CN" altLang="en-US">
                <a:solidFill>
                  <a:srgbClr val="000125"/>
                </a:solidFill>
              </a:rPr>
              <a:t>报纸 / 杂志软文</a:t>
            </a:r>
            <a:endParaRPr lang="zh-CN" altLang="en-US"/>
          </a:p>
          <a:p>
            <a:pPr lvl="0">
              <a:buNone/>
            </a:pPr>
            <a:r>
              <a:rPr lang="zh-CN" altLang="en-US">
                <a:solidFill>
                  <a:srgbClr val="000125"/>
                </a:solidFill>
              </a:rPr>
              <a:t>进一步解释为什么快速止痛三部曲是治疗痛处虚病症的最佳答案方案</a:t>
            </a:r>
            <a:endParaRPr lang="zh-CN" altLang="en-US"/>
          </a:p>
          <a:p>
            <a:pPr lvl="0">
              <a:buNone/>
            </a:pPr>
            <a:r>
              <a:rPr lang="zh-CN" altLang="en-US">
                <a:solidFill>
                  <a:srgbClr val="000125"/>
                </a:solidFill>
              </a:rPr>
              <a:t>宣传K牌痛可贴的药理、药性及相关生物尖端高科技</a:t>
            </a:r>
            <a:endParaRPr lang="zh-CN" altLang="en-US"/>
          </a:p>
          <a:p>
            <a:pPr lvl="0">
              <a:buNone/>
            </a:pPr>
            <a:r>
              <a:rPr lang="zh-CN" altLang="en-US">
                <a:solidFill>
                  <a:srgbClr val="000125"/>
                </a:solidFill>
              </a:rPr>
              <a:t>向消费者灌输如何正确服用K牌痛可贴以到达最佳答案效果，以帮助消费者排除非正确使用因素对疗效的影响</a:t>
            </a:r>
            <a:endParaRPr lang="zh-CN" altLang="en-US"/>
          </a:p>
        </p:txBody>
      </p:sp>
      <p:sp>
        <p:nvSpPr>
          <p:cNvPr id="2160"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第二十六页，共五十四页。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2" name=""/>
          <p:cNvSpPr/>
          <p:nvPr>
            <p:ph type="title" idx="4294967295"/>
          </p:nvPr>
        </p:nvSpPr>
        <p:spPr>
          <a:xfrm>
            <a:off x="1138275" y="487832"/>
            <a:ext cx="8374456" cy="1056970"/>
          </a:xfrm>
          <a:prstGeom prst="rect">
            <a:avLst/>
          </a:prstGeom>
          <a:noFill/>
          <a:ln cap="flat">
            <a:noFill/>
            <a:prstDash val="solid"/>
            <a:miter lim="800000"/>
            <a:headEnd type="none" w="med" len="med"/>
            <a:tailEnd type="none" w="med" len="med"/>
          </a:ln>
        </p:spPr>
        <p:txBody>
          <a:bodyPr anchor="ctr" anchorCtr="0"/>
          <a:lstStyle>
            <a:lvl1pPr marL="0" indent="0" algn="l" defTabSz="975665" rtl="0" eaLnBrk="0" fontAlgn="base" hangingPunct="0">
              <a:lnSpc>
                <a:spcPct val="100000"/>
              </a:lnSpc>
              <a:spcBef>
                <a:spcPct val="0"/>
              </a:spcBef>
              <a:spcAft>
                <a:spcPct val="0"/>
              </a:spcAft>
              <a:buClrTx/>
              <a:buSzTx/>
              <a:buFontTx/>
              <a:buNone/>
              <a:defRPr kumimoji="0" lang="en-US" altLang="en-US" sz="3841" b="1" i="0" u="none">
                <a:solidFill>
                  <a:srgbClr val="000099"/>
                </a:solidFill>
                <a:effectLst>
                  <a:outerShdw blurRad="38100" dist="38100" dir="2700000" algn="tl">
                    <a:srgbClr val="000000">
                      <a:alpha val="43137"/>
                    </a:srgbClr>
                  </a:outerShdw>
                </a:effectLst>
                <a:latin typeface="Times New Roman" charset="0"/>
                <a:ea typeface="宋体" charset="-122"/>
              </a:defRPr>
            </a:lvl1pPr>
          </a:lstStyle>
          <a:p>
            <a:pPr lvl="0"/>
            <a:r>
              <a:rPr lang="zh-CN" altLang="en-US" sz="3868">
                <a:solidFill>
                  <a:srgbClr val="000125"/>
                </a:solidFill>
              </a:rPr>
              <a:t>沟通组合(续2)</a:t>
            </a:r>
            <a:endParaRPr lang="zh-CN" altLang="en-US" sz="4268"/>
          </a:p>
        </p:txBody>
      </p:sp>
      <p:sp>
        <p:nvSpPr>
          <p:cNvPr id="2163" name=""/>
          <p:cNvSpPr/>
          <p:nvPr>
            <p:ph type="body" idx="4294967295"/>
          </p:nvPr>
        </p:nvSpPr>
        <p:spPr>
          <a:xfrm>
            <a:off x="1219581" y="1870024"/>
            <a:ext cx="8211845" cy="4634408"/>
          </a:xfrm>
          <a:prstGeom prst="rect">
            <a:avLst/>
          </a:prstGeom>
          <a:noFill/>
          <a:ln cap="flat">
            <a:noFill/>
            <a:prstDash val="solid"/>
            <a:miter lim="800000"/>
            <a:headEnd type="none" w="med" len="med"/>
            <a:tailEnd type="none" w="med" len="med"/>
          </a:ln>
        </p:spPr>
        <p:txBody>
          <a:bodyPr/>
          <a:lstStyle>
            <a:lvl1pPr marL="365874" indent="-365874" algn="l" defTabSz="975665" rtl="0" eaLnBrk="0" fontAlgn="base" hangingPunct="0">
              <a:lnSpc>
                <a:spcPct val="100000"/>
              </a:lnSpc>
              <a:spcBef>
                <a:spcPct val="20000"/>
              </a:spcBef>
              <a:spcAft>
                <a:spcPct val="0"/>
              </a:spcAft>
              <a:buClr>
                <a:schemeClr val="accent2"/>
              </a:buClr>
              <a:buSzPct val="85000"/>
              <a:buFont typeface="Wingdings" charset="2"/>
              <a:buChar char="u"/>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1pPr>
            <a:lvl2pPr marL="792728" indent="-304895" algn="l" defTabSz="975665" rtl="0" eaLnBrk="0" fontAlgn="base" hangingPunct="0">
              <a:lnSpc>
                <a:spcPct val="100000"/>
              </a:lnSpc>
              <a:spcBef>
                <a:spcPct val="20000"/>
              </a:spcBef>
              <a:spcAft>
                <a:spcPct val="0"/>
              </a:spcAft>
              <a:buClrTx/>
              <a:buSzTx/>
              <a:buFont typeface="Wingdings" charset="2"/>
              <a:buChar char=""/>
              <a:defRPr kumimoji="0" lang="en-US" altLang="en-US" sz="2347" b="1" i="0" u="none">
                <a:solidFill>
                  <a:srgbClr val="000099"/>
                </a:solidFill>
                <a:effectLst>
                  <a:outerShdw blurRad="38100" dist="38100" dir="2700000" algn="tl">
                    <a:srgbClr val="000000">
                      <a:alpha val="43137"/>
                    </a:srgbClr>
                  </a:outerShdw>
                </a:effectLst>
                <a:latin typeface="Times New Roman" charset="0"/>
                <a:ea typeface="宋体" charset="-122"/>
              </a:defRPr>
            </a:lvl2pPr>
            <a:lvl3pPr marL="1219581" indent="-243916" algn="l" defTabSz="975665" rtl="0" eaLnBrk="0" fontAlgn="base" hangingPunct="0">
              <a:lnSpc>
                <a:spcPct val="100000"/>
              </a:lnSpc>
              <a:spcBef>
                <a:spcPct val="20000"/>
              </a:spcBef>
              <a:spcAft>
                <a:spcPct val="0"/>
              </a:spcAft>
              <a:buClrTx/>
              <a:buSzTx/>
              <a:buFontTx/>
              <a:buChar char="•"/>
              <a:defRPr kumimoji="0" lang="en-US" altLang="en-US" sz="2561" b="1" i="0" u="none">
                <a:solidFill>
                  <a:srgbClr val="000099"/>
                </a:solidFill>
                <a:effectLst>
                  <a:outerShdw blurRad="38100" dist="38100" dir="2700000" algn="tl">
                    <a:srgbClr val="000000">
                      <a:alpha val="43137"/>
                    </a:srgbClr>
                  </a:outerShdw>
                </a:effectLst>
                <a:latin typeface="Times New Roman" charset="0"/>
                <a:ea typeface="宋体" charset="-122"/>
              </a:defRPr>
            </a:lvl3pPr>
            <a:lvl4pPr marL="1707413"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4pPr>
            <a:lvl5pPr marL="2195246" indent="-243916" algn="l" defTabSz="975665" rtl="0" eaLnBrk="0" fontAlgn="base" hangingPunct="0">
              <a:lnSpc>
                <a:spcPct val="100000"/>
              </a:lnSpc>
              <a:spcBef>
                <a:spcPct val="20000"/>
              </a:spcBef>
              <a:spcAft>
                <a:spcPct val="0"/>
              </a:spcAft>
              <a:buClrTx/>
              <a:buSzTx/>
              <a:buFontTx/>
              <a:buChar char="»"/>
              <a:defRPr kumimoji="0" lang="en-US" altLang="en-US" sz="2134" b="0" i="0" u="none">
                <a:solidFill>
                  <a:schemeClr val="tx1"/>
                </a:solidFill>
                <a:effectLst>
                  <a:outerShdw blurRad="38100" dist="38100" dir="2700000" algn="tl">
                    <a:srgbClr val="000000">
                      <a:alpha val="43137"/>
                    </a:srgbClr>
                  </a:outerShdw>
                </a:effectLst>
                <a:latin typeface="Times New Roman" charset="0"/>
                <a:ea typeface="宋体" charset="-122"/>
              </a:defRPr>
            </a:lvl5pPr>
          </a:lstStyle>
          <a:p>
            <a:pPr lvl="0">
              <a:buNone/>
            </a:pPr>
            <a:r>
              <a:rPr lang="zh-CN" altLang="en-US" sz="1734">
                <a:solidFill>
                  <a:srgbClr val="000125"/>
                </a:solidFill>
              </a:rPr>
              <a:t>地面支持</a:t>
            </a:r>
            <a:endParaRPr lang="zh-CN" altLang="en-US" sz="2134"/>
          </a:p>
          <a:p>
            <a:pPr lvl="0">
              <a:buNone/>
            </a:pPr>
            <a:r>
              <a:rPr lang="zh-CN" altLang="en-US" sz="2034">
                <a:solidFill>
                  <a:srgbClr val="000125"/>
                </a:solidFill>
              </a:rPr>
              <a:t>以专家参谋的形式提供义诊、咨询热线联系电话  等，并通过新闻界在电视、报纸等媒体上进行炒作，协助树立产品在消费者心目中的良好形象</a:t>
            </a:r>
            <a:endParaRPr lang="zh-CN" altLang="en-US" sz="2134"/>
          </a:p>
          <a:p>
            <a:pPr lvl="0">
              <a:buNone/>
            </a:pPr>
            <a:r>
              <a:rPr lang="zh-CN" altLang="en-US" sz="1734">
                <a:solidFill>
                  <a:srgbClr val="000125"/>
                </a:solidFill>
              </a:rPr>
              <a:t>促销：增加、鼓励消费者对产品的尝试等，例如：</a:t>
            </a:r>
            <a:endParaRPr lang="zh-CN" altLang="en-US" sz="2134"/>
          </a:p>
          <a:p>
            <a:pPr lvl="0">
              <a:buNone/>
            </a:pPr>
            <a:r>
              <a:rPr lang="zh-CN" altLang="en-US" sz="1834">
                <a:solidFill>
                  <a:srgbClr val="000125"/>
                </a:solidFill>
              </a:rPr>
              <a:t>礼品装：以赠品作为附加价值鼓励购置</a:t>
            </a:r>
            <a:endParaRPr lang="zh-CN" altLang="en-US" sz="2134"/>
          </a:p>
          <a:p>
            <a:pPr lvl="0">
              <a:buNone/>
            </a:pPr>
            <a:r>
              <a:rPr lang="zh-CN" altLang="en-US" sz="1834">
                <a:solidFill>
                  <a:srgbClr val="000125"/>
                </a:solidFill>
              </a:rPr>
              <a:t>优惠券：将折扣优惠券放入报纸/杂志平面广告，鼓励消费者尝试、品牌转换等</a:t>
            </a:r>
            <a:endParaRPr lang="zh-CN" altLang="en-US" sz="2134"/>
          </a:p>
          <a:p>
            <a:pPr lvl="0">
              <a:buNone/>
            </a:pPr>
            <a:r>
              <a:rPr lang="zh-CN" altLang="en-US" sz="2034">
                <a:solidFill>
                  <a:srgbClr val="000125"/>
                </a:solidFill>
              </a:rPr>
              <a:t>有奖销售：购置一定数量的产品可获赠精美礼品</a:t>
            </a:r>
            <a:endParaRPr lang="zh-CN" altLang="en-US" sz="2134"/>
          </a:p>
          <a:p>
            <a:pPr lvl="0">
              <a:buNone/>
            </a:pPr>
            <a:r>
              <a:rPr lang="zh-CN" altLang="en-US" sz="1734">
                <a:solidFill>
                  <a:srgbClr val="000125"/>
                </a:solidFill>
              </a:rPr>
              <a:t>联合促销：联合其它促销伙伴进行有奖销售</a:t>
            </a:r>
            <a:endParaRPr lang="zh-CN" altLang="en-US" sz="2134"/>
          </a:p>
          <a:p>
            <a:pPr lvl="0">
              <a:buNone/>
            </a:pPr>
            <a:r>
              <a:rPr lang="zh-CN" altLang="en-US" sz="1934">
                <a:solidFill>
                  <a:srgbClr val="000125"/>
                </a:solidFill>
              </a:rPr>
              <a:t>抽奖：定期抽奖活动，中奖者可获赠如医疗保险等，加强消费者对品牌的偏好度、忠诚度</a:t>
            </a:r>
            <a:endParaRPr lang="zh-CN" altLang="en-US" sz="2134"/>
          </a:p>
          <a:p>
            <a:pPr lvl="0">
              <a:buNone/>
            </a:pPr>
            <a:r>
              <a:rPr lang="zh-CN" altLang="en-US" sz="1934">
                <a:solidFill>
                  <a:srgbClr val="000125"/>
                </a:solidFill>
              </a:rPr>
              <a:t>公关：协助树立K牌痛可贴品牌形象，增强产品在消费者中的美誉度。如建立“  K牌痛可贴痛处保健协会基金〞，捐助公益事业等</a:t>
            </a:r>
            <a:endParaRPr lang="zh-CN" altLang="en-US" sz="2134"/>
          </a:p>
        </p:txBody>
      </p:sp>
      <p:sp>
        <p:nvSpPr>
          <p:cNvPr id="2164" name="New shape"/>
          <p:cNvSpPr/>
          <p:nvPr/>
        </p:nvSpPr>
        <p:spPr>
          <a:xfrm>
            <a:off x="0" y="7063486"/>
            <a:ext cx="975664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第二十七页，共五十四页。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486648" cy="6047486"/>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https://d.book118.com/806122231201010051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overriden 1">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FF"/>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 overriden 3">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overriden 6">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 overriden 7">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209</Paragraphs>
  <Slides>28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28</vt:i4>
      </vt:variant>
    </vt:vector>
  </HeadingPairs>
  <TitlesOfParts>
    <vt:vector baseType="lpstr" size="34">
      <vt:lpstr>Arial</vt:lpstr>
      <vt:lpstr>Calibri</vt:lpstr>
      <vt:lpstr>Times New Roman</vt:lpstr>
      <vt:lpstr>宋体</vt:lpstr>
      <vt:lpstr>Wingdings</vt:lpstr>
      <vt:lpstr>Office Theme</vt:lpstr>
      <vt:lpstr> </vt:lpstr>
      <vt:lpstr>K牌痛可贴的传播策略研发</vt:lpstr>
      <vt:lpstr>K牌痛可贴的品牌检验</vt:lpstr>
      <vt:lpstr>品牌个性描绘</vt:lpstr>
      <vt:lpstr>品牌定位</vt:lpstr>
      <vt:lpstr>传播概念概括</vt:lpstr>
      <vt:lpstr>传播策略 - 1</vt:lpstr>
      <vt:lpstr>市场目的</vt:lpstr>
      <vt:lpstr>广告所担当的任务是什么？</vt:lpstr>
      <vt:lpstr>广告所担当的任务是什么？</vt:lpstr>
      <vt:lpstr>目标消费者</vt:lpstr>
      <vt:lpstr>目标消费者(续)</vt:lpstr>
      <vt:lpstr>目标消费者(续)</vt:lpstr>
      <vt:lpstr>竞争对手 / 环境分析</vt:lpstr>
      <vt:lpstr>PowerPoint Presentation</vt:lpstr>
      <vt:lpstr>PowerPoint Presentation</vt:lpstr>
      <vt:lpstr>我们现在在哪里</vt:lpstr>
      <vt:lpstr>我们要到哪里去</vt:lpstr>
      <vt:lpstr>K牌痛可贴对消费者的承诺</vt:lpstr>
      <vt:lpstr>相信的理由</vt:lpstr>
      <vt:lpstr>我们的声音</vt:lpstr>
      <vt:lpstr>品牌资产</vt:lpstr>
      <vt:lpstr>K牌痛可贴与消费者的关系</vt:lpstr>
      <vt:lpstr>传播策略 – 1 的利弊</vt:lpstr>
      <vt:lpstr>沟通组合</vt:lpstr>
      <vt:lpstr>沟通组合(续1)</vt:lpstr>
      <vt:lpstr>沟通组合(续2)</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2024-09-17T15:40:57.420</cp:lastPrinted>
  <dcterms:created xsi:type="dcterms:W3CDTF">2024-09-17T07:40:57Z</dcterms:created>
  <dcterms:modified xsi:type="dcterms:W3CDTF">2024-09-17T07:40:58Z</dcterms:modified>
</cp:coreProperties>
</file>