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882BD7C-8851-419B-86DA-6AFFEA733C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02352F-5CF5-4BC8-99B9-E3EA42E3DB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EFB9A46-15D9-4520-9CE2-87B8F2EADA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1D97B38-EB2E-493F-BD87-08FA6D525C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94A189A-600E-438B-8032-C799235C572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5D894A7-C0ED-4BA2-B560-E968AC12CD6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97B1BC7-B490-4B58-B8A0-D5E3BEE20B2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BB901F-0CB7-40C8-917A-B15F627E07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D1B18F-AAFF-4899-8E2B-E3979233E6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2FA853-A62F-4682-938F-48D4E7FDB0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FD88D4-E369-4D37-B4D6-DA2BE96727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6130222054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《送人东归》</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《送人东归》的作者及背景</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《送人东归》的诗词分析</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《送人东归》的主题思想</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《送人东归》的艺术手法</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《送人东归》的鉴赏与评价</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《送人东归》的作者及背景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0234800" y="914400"/>
            <a:ext cx="1044000" cy="5029200"/>
          </a:xfrm>
          <a:prstGeom prst="rect">
            <a:avLst/>
          </a:prstGeom>
        </p:spPr>
        <p:txBody>
          <a:bodyPr vert="horz" wrap="square" lIns="90011" tIns="46768" rIns="90011" bIns="46768"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defRPr/>
            </a:pPr>
            <a:endParaRPr lang="en-US" sz="1100"/>
          </a:p>
        </p:txBody>
      </p:sp>
      <p:sp>
        <p:nvSpPr>
          <p:cNvPr id="3" name="TextBox 3"/>
          <p:cNvSpPr txBox="1"/>
          <p:nvPr/>
        </p:nvSpPr>
        <p:spPr>
          <a:xfrm>
            <a:off x="1345031" y="1508177"/>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350">
                <a:solidFill>
                  <a:srgbClr val="020000">
                    <a:alpha val="100000"/>
                  </a:srgbClr>
                </a:solidFill>
                <a:latin typeface="Microsoft Yahei"/>
                <a:ea typeface="Microsoft Yahei"/>
                <a:cs typeface="Microsoft Yahei"/>
              </a:rPr>
              <a:t>韦庄（约836年-约910年），字端己，汉族，京兆郡杜陵县（今陕西省西安市长安区）人。唐代末宋初诗人、词人，楚国公韦骧之孙，韦偃长子，韦端己长孙。韦庄的诗以词情并茂见长，感情真挚，风格清新，语言自然。</a:t>
            </a:r>
          </a:p>
        </p:txBody>
      </p:sp>
      <p:sp>
        <p:nvSpPr>
          <p:cNvPr id="4" name="TextBox 4"/>
          <p:cNvSpPr txBox="1"/>
          <p:nvPr/>
        </p:nvSpPr>
        <p:spPr>
          <a:xfrm>
            <a:off x="1345031" y="3809561"/>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rgbClr val="020000">
                    <a:alpha val="100000"/>
                  </a:srgbClr>
                </a:solidFill>
                <a:latin typeface="Microsoft Yahei"/>
                <a:ea typeface="Microsoft Yahei"/>
                <a:cs typeface="Microsoft Yahei"/>
              </a:rPr>
              <a:t>$item2_c{单击此处添加正文，文字是您思想的提炼，为了最终呈现发布的良好效果单击此处添加正文单击此处添加正文，文字是您思想的提炼，为了最终呈现发布的良好效果单击此处添加正文单击此处添加正文，文字是一二三四五六七八九十一二三四五六七八九十一二三四五六七八九十一二三四五六七八九十一二三四五六七八九十单击此处添加正文单击此处添加正文，文字是您思想的提炼，为了最终呈现发布的良好效果单击此处添加正文单击此处添加正文，文字是您思想的提炼，为了最终呈现发布的良好效果单击此处添加正文单击5*48}</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作者介绍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40684" y="1569551"/>
            <a:ext cx="3418416" cy="4073482"/>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51615" y="2379250"/>
            <a:ext cx="2811304" cy="2809875"/>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77" y="10800"/>
                </a:moveTo>
                <a:cubicBezTo>
                  <a:pt x="1177" y="16115"/>
                  <a:pt x="5485" y="20423"/>
                  <a:pt x="10800" y="20423"/>
                </a:cubicBezTo>
                <a:cubicBezTo>
                  <a:pt x="16115" y="20423"/>
                  <a:pt x="20423" y="16115"/>
                  <a:pt x="20423" y="10800"/>
                </a:cubicBezTo>
                <a:cubicBezTo>
                  <a:pt x="20423" y="5485"/>
                  <a:pt x="16115" y="1177"/>
                  <a:pt x="10800" y="1177"/>
                </a:cubicBezTo>
                <a:cubicBezTo>
                  <a:pt x="5485" y="1177"/>
                  <a:pt x="1177" y="5485"/>
                  <a:pt x="1177"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03256" y="1797082"/>
            <a:ext cx="1348359" cy="101915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420201" y="5637371"/>
            <a:ext cx="826770" cy="460343"/>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346696" y="4534330"/>
            <a:ext cx="1348359" cy="101915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10170" y="2701925"/>
            <a:ext cx="2294194" cy="2200553"/>
          </a:xfrm>
          <a:custGeom>
            <a:rect l="l" t="t" r="r" b="b"/>
            <a:pathLst>
              <a:path w="1905000" h="1905000">
                <a:moveTo>
                  <a:pt x="47625" y="666750"/>
                </a:moveTo>
                <a:lnTo>
                  <a:pt x="381000" y="190500"/>
                </a:lnTo>
                <a:lnTo>
                  <a:pt x="952500" y="0"/>
                </a:lnTo>
                <a:lnTo>
                  <a:pt x="1524000" y="190500"/>
                </a:lnTo>
                <a:lnTo>
                  <a:pt x="1857375" y="666750"/>
                </a:lnTo>
                <a:lnTo>
                  <a:pt x="1857375" y="1238250"/>
                </a:lnTo>
                <a:lnTo>
                  <a:pt x="1524000" y="1714500"/>
                </a:lnTo>
                <a:lnTo>
                  <a:pt x="952500" y="1905000"/>
                </a:lnTo>
                <a:lnTo>
                  <a:pt x="381000" y="1714500"/>
                </a:lnTo>
                <a:lnTo>
                  <a:pt x="47625" y="123825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087620" y="3214540"/>
            <a:ext cx="1139293" cy="113929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创作背景</a:t>
              </a:r>
            </a:p>
          </p:txBody>
        </p:sp>
      </p:grpSp>
      <p:sp>
        <p:nvSpPr>
          <p:cNvPr id="31" name="Freeform 31"/>
          <p:cNvSpPr/>
          <p:nvPr/>
        </p:nvSpPr>
        <p:spPr>
          <a:xfrm>
            <a:off x="1262052" y="1991277"/>
            <a:ext cx="630767" cy="630767"/>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705598" y="4728631"/>
            <a:ext cx="630555" cy="63055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1556" y="4966363"/>
            <a:ext cx="1154900" cy="1591889"/>
          </a:xfrm>
          <a:custGeom>
            <a:rect l="l" t="t" r="r" b="b"/>
            <a:pathLst>
              <a:path w="1154900" h="1591889">
                <a:moveTo>
                  <a:pt x="0" y="0"/>
                </a:moveTo>
                <a:lnTo>
                  <a:pt x="0" y="1591889"/>
                </a:lnTo>
                <a:lnTo>
                  <a:pt x="1154900" y="1591889"/>
                </a:lnTo>
                <a:lnTo>
                  <a:pt x="1154900" y="1303164"/>
                </a:lnTo>
                <a:lnTo>
                  <a:pt x="288725" y="1303164"/>
                </a:lnTo>
                <a:lnTo>
                  <a:pt x="288725"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rot="-10800000">
            <a:off x="10781066" y="205192"/>
            <a:ext cx="1154900" cy="1591889"/>
          </a:xfrm>
          <a:custGeom>
            <a:rect l="l" t="t" r="r" b="b"/>
            <a:pathLst>
              <a:path w="1154900" h="1591889">
                <a:moveTo>
                  <a:pt x="0" y="0"/>
                </a:moveTo>
                <a:lnTo>
                  <a:pt x="0" y="1591889"/>
                </a:lnTo>
                <a:lnTo>
                  <a:pt x="1154900" y="1591889"/>
                </a:lnTo>
                <a:lnTo>
                  <a:pt x="1154900" y="1303164"/>
                </a:lnTo>
                <a:lnTo>
                  <a:pt x="288725" y="1303164"/>
                </a:lnTo>
                <a:lnTo>
                  <a:pt x="288725"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5" name="Group 35"/>
          <p:cNvGrpSpPr/>
          <p:nvPr/>
        </p:nvGrpSpPr>
        <p:grpSpPr>
          <a:xfrm>
            <a:off x="7581403" y="1797082"/>
            <a:ext cx="3111273" cy="3664926"/>
            <a:chOff x="7581403" y="1797082"/>
            <a:chExt cx="3111273" cy="3664926"/>
          </a:xfrm>
        </p:grpSpPr>
        <p:sp>
          <p:nvSpPr>
            <p:cNvPr id="36" name="TextBox 36"/>
            <p:cNvSpPr txBox="1"/>
            <p:nvPr/>
          </p:nvSpPr>
          <p:spPr>
            <a:xfrm>
              <a:off x="7581403" y="1797082"/>
              <a:ext cx="3111273" cy="3664926"/>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rgbClr val="FFFDFD">
                      <a:alpha val="100000"/>
                    </a:srgbClr>
                  </a:solidFill>
                  <a:latin typeface="Microsoft Yahei"/>
                  <a:ea typeface="Microsoft Yahei"/>
                  <a:cs typeface="Microsoft Yahei"/>
                </a:rPr>
                <a:t>《送人东归》是韦庄在唐明宗天成三年（928年）所作。当时，韦庄的爱姬被蜀王建所害，韦庄这首词，就是回忆以前的欢乐，诉说此后的痛苦，表达了对爱人刻骨的相思。又倾诉了自己内心深处的悲愤之情。</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t="17500" b="17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《送人东归》是韦庄词中借东流之水寄寓人生哀思的作品。词中化用古人词意错综用典贴切自然，足见其学富才雄。全词情感真挚深厚，格调悲凉深沉，语言清婉雅丽，堪称词中瑰宝。</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1350">
                <a:solidFill>
                  <a:srgbClr val="FFFFFF">
                    <a:alpha val="100000"/>
                  </a:srgbClr>
                </a:solidFill>
                <a:latin typeface="Microsoft Yahei"/>
                <a:ea typeface="Microsoft Yahei"/>
                <a:cs typeface="Microsoft Yahei"/>
              </a:rPr>
              <a:t>·</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作品影响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《送人东归》的诗词分析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诗词主题</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这首诗的主题是对友人的送别，表达了诗人对友人的依依不舍之情。</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诗词结构</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这首诗的结构严谨，分为起承转合四部分，层次分明，语言精练。</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意象运用</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诗人通过描绘自然景色和离别的场景，运用丰富的意象，营造出浓郁的离别氛围。</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诗词内容解析</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这首诗的情感表达深沉而真挚，通过细腻的笔触，展现了诗人对友人的深厚情谊。</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情感表达</a:t>
            </a:r>
          </a:p>
        </p:txBody>
      </p:sp>
      <p:pic>
        <p:nvPicPr>
          <p:cNvPr id="5" name="Picture 5"/>
          <p:cNvPicPr>
            <a:picLocks noChangeAspect="1"/>
          </p:cNvPicPr>
          <p:nvPr/>
        </p:nvPicPr>
        <p:blipFill>
          <a:blip r:embed="rId2"/>
          <a:srcRect l="25000" r="2500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这首诗的画面感极强，通过描绘离别的场景和自然景色，形成了一幅生动的送别画面。</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画面感</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这首诗的意蕴深远，不仅表达了离别的伤感，还蕴含着对人生和命运的感慨。</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意蕴深远</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诗词意境分析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16675" b="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音韵节奏</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这首诗的音韵节奏优美，通过平仄和韵脚的巧妙运用，形成了独特的音乐美感。</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语言风格</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这首诗的语言风格清新自然，用词简练，表达了诗人对友人的真挚情感。</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修辞手法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诗人运用了多种修辞手法，如比喻、拟人、夸张等，使诗歌的表达更加生动形象。</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诗词语言特色分析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《送人东归》的主题思想</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https://d.book118.com/806130222054010044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2024-09-12T15:41:17.049</cp:lastPrinted>
  <dcterms:created xsi:type="dcterms:W3CDTF">2024-09-12T07:41:17Z</dcterms:created>
  <dcterms:modified xsi:type="dcterms:W3CDTF">2024-09-12T07:41:19Z</dcterms:modified>
</cp:coreProperties>
</file>