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4" r:id="rId25"/>
  </p:sldIdLst>
  <p:sldSz cx="9848088" cy="7386066"/>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 Target="slides/slide1.xml" /><Relationship Id="rId30"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32F9E5-FF2A-47B6-8D9B-DA27540BB4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F3DDE3-5C72-4578-BADB-C5037A22C5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9D193E9-4D38-45E9-9DD2-3146D926A7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84DF1D-D5E3-4859-925E-187B746540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D78AAA-9DBB-4158-A4DA-E654231B3D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CF8BC8-0013-49EF-A9B0-A79B5FD944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4C18280-26F5-4D7E-B918-799BC4924DE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BC5842-94FA-4E27-8308-CF9E6FC3D2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CA7FF5-3FD6-4072-B377-0248A1C582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E2A09F-BAF3-4E5B-AD4C-375E9AA0C4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DCC890-8EBB-44D7-957B-E813081728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pPr lvl="0"/>
            <a:endParaRPr lang="zh-CN" altLang="en-US">
              <a:ea typeface="宋体" charset="-122"/>
            </a:endParaRPr>
          </a:p>
        </p:txBody>
      </p:sp>
      <p:sp>
        <p:nvSpPr>
          <p:cNvPr id="3" name="Footer Placeholder 2"/>
          <p:cNvSpPr>
            <a:spLocks noGrp="1"/>
          </p:cNvSpPr>
          <p:nvPr>
            <p:ph type="ftr" sz="quarter" idx="11"/>
          </p:nvPr>
        </p:nvSpPr>
        <p:spPr/>
        <p:txBody>
          <a:bodyPr/>
          <a:lstStyle/>
          <a:p>
            <a:pPr lvl="0" algn="ctr"/>
            <a:endParaRPr lang="zh-CN" altLang="en-US" sz="1292">
              <a:solidFill>
                <a:srgbClr val="898989"/>
              </a:solidFill>
              <a:ea typeface="宋体" charset="-122"/>
            </a:endParaRPr>
          </a:p>
        </p:txBody>
      </p:sp>
      <p:sp>
        <p:nvSpPr>
          <p:cNvPr id="4" name="Slide Number Placeholder 3"/>
          <p:cNvSpPr>
            <a:spLocks noGrp="1"/>
          </p:cNvSpPr>
          <p:nvPr>
            <p:ph type="sldNum" sz="quarter" idx="12"/>
          </p:nvPr>
        </p:nvSpPr>
        <p:spPr/>
        <p:txBody>
          <a:bodyPr/>
          <a:lstStyle/>
          <a:p>
            <a:pPr lvl="0" algn="r"/>
            <a:fld id="{93AE1883-0942-4AA3-9DB2-9C7C3A0314B1}" type="slidenum">
              <a:rPr lang="en-US" altLang="en-US" sz="1292">
                <a:solidFill>
                  <a:srgbClr val="898989"/>
                </a:solidFill>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stretch>
            <a:fillRect/>
          </a:stretch>
        </a:blipFill>
      </p:bgPr>
    </p:bg>
    <p:spTree>
      <p:nvGrpSpPr>
        <p:cNvPr id="1" name=""/>
        <p:cNvGrpSpPr/>
        <p:nvPr/>
      </p:nvGrpSpPr>
      <p:grpSpPr/>
      <p:sp>
        <p:nvSpPr>
          <p:cNvPr id="1026" name="标题占位符 1"/>
          <p:cNvSpPr/>
          <p:nvPr>
            <p:ph type="title"/>
          </p:nvPr>
        </p:nvSpPr>
        <p:spPr>
          <a:xfrm>
            <a:off x="492404" y="295785"/>
            <a:ext cx="8863279" cy="1231011"/>
          </a:xfrm>
          <a:prstGeom prst="rect">
            <a:avLst/>
          </a:prstGeom>
          <a:noFill/>
          <a:ln cap="flat">
            <a:noFill/>
            <a:prstDash val="solid"/>
            <a:miter lim="800000"/>
            <a:headEnd type="none" w="med" len="med"/>
            <a:tailEnd type="none" w="med" len="med"/>
          </a:ln>
        </p:spPr>
        <p:txBody>
          <a:bodyPr anchor="ctr" anchorCtr="0"/>
          <a:lstStyle>
            <a:lvl1pPr marL="984809" indent="-984809" algn="ctr" defTabSz="984809" rtl="0" eaLnBrk="1" fontAlgn="base" hangingPunct="1">
              <a:lnSpc>
                <a:spcPct val="100000"/>
              </a:lnSpc>
              <a:spcBef>
                <a:spcPct val="0"/>
              </a:spcBef>
              <a:spcAft>
                <a:spcPct val="0"/>
              </a:spcAft>
              <a:buClrTx/>
              <a:buFontTx/>
              <a:buNone/>
              <a:defRPr kumimoji="0" lang="zh-CN" altLang="en-US" sz="4739" b="0" i="0" u="none">
                <a:solidFill>
                  <a:schemeClr val="tx1"/>
                </a:solidFill>
                <a:latin typeface="Calibri"/>
                <a:ea typeface="宋体" charset="-122"/>
                <a:sym typeface="Calibri"/>
              </a:defRPr>
            </a:lvl1pPr>
          </a:lstStyle>
          <a:p>
            <a:pPr lvl="0"/>
            <a:r>
              <a:t>单击此处编辑母版标题样式</a:t>
            </a:r>
          </a:p>
        </p:txBody>
      </p:sp>
      <p:sp>
        <p:nvSpPr>
          <p:cNvPr id="1027" name="文本占位符 2"/>
          <p:cNvSpPr/>
          <p:nvPr>
            <p:ph type="body" idx="1"/>
          </p:nvPr>
        </p:nvSpPr>
        <p:spPr>
          <a:xfrm>
            <a:off x="492404" y="1723415"/>
            <a:ext cx="8863279" cy="4874462"/>
          </a:xfrm>
          <a:prstGeom prst="rect">
            <a:avLst/>
          </a:prstGeom>
          <a:noFill/>
          <a:ln cap="flat">
            <a:noFill/>
            <a:prstDash val="solid"/>
            <a:miter lim="800000"/>
            <a:headEnd type="none" w="med" len="med"/>
            <a:tailEnd type="none" w="med" len="med"/>
          </a:ln>
        </p:spPr>
        <p:txBody>
          <a:bodyPr/>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lvl="0"/>
            <a:r>
              <a:t>单击此处编辑母版文本样式</a:t>
            </a:r>
          </a:p>
          <a:p>
            <a:pPr lvl="1"/>
            <a:r>
              <a:t>第二级</a:t>
            </a:r>
          </a:p>
          <a:p>
            <a:pPr lvl="2"/>
            <a:r>
              <a:t>第三级</a:t>
            </a:r>
          </a:p>
          <a:p>
            <a:pPr lvl="3"/>
            <a:r>
              <a:t>第四级</a:t>
            </a:r>
          </a:p>
          <a:p>
            <a:pPr lvl="4"/>
            <a:r>
              <a:t>第五级</a:t>
            </a:r>
          </a:p>
        </p:txBody>
      </p:sp>
      <p:sp>
        <p:nvSpPr>
          <p:cNvPr id="1028" name="日期占位符 3"/>
          <p:cNvSpPr/>
          <p:nvPr>
            <p:ph type="dt" sz="half" idx="2"/>
          </p:nvPr>
        </p:nvSpPr>
        <p:spPr>
          <a:xfrm>
            <a:off x="492404" y="6845789"/>
            <a:ext cx="2297887" cy="393240"/>
          </a:xfrm>
          <a:prstGeom prst="rect">
            <a:avLst/>
          </a:prstGeom>
          <a:noFill/>
          <a:ln cap="flat">
            <a:noFill/>
            <a:prstDash val="solid"/>
            <a:miter lim="800000"/>
            <a:headEnd type="none" w="med" len="med"/>
            <a:tailEnd type="none" w="med" len="med"/>
          </a:ln>
        </p:spPr>
        <p:txBody>
          <a:bodyPr anchor="ctr" anchorCtr="0"/>
          <a:lstStyle>
            <a:defPPr>
              <a:defRPr lang="zh-CN"/>
            </a:defPPr>
            <a:lvl1pPr marL="0"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1pPr>
            <a:lvl2pPr marL="492404"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2pPr>
            <a:lvl3pPr marL="984809"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3pPr>
            <a:lvl4pPr marL="1477213"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4pPr>
            <a:lvl5pPr marL="1969618"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zh-CN" altLang="en-US">
              <a:ea typeface="宋体" charset="-122"/>
            </a:endParaRPr>
          </a:p>
        </p:txBody>
      </p:sp>
      <p:sp>
        <p:nvSpPr>
          <p:cNvPr id="1029" name="页脚占位符 4"/>
          <p:cNvSpPr/>
          <p:nvPr>
            <p:ph type="ftr" sz="quarter" idx="3"/>
          </p:nvPr>
        </p:nvSpPr>
        <p:spPr>
          <a:xfrm>
            <a:off x="3364764" y="6845789"/>
            <a:ext cx="3118561" cy="393240"/>
          </a:xfrm>
          <a:prstGeom prst="rect">
            <a:avLst/>
          </a:prstGeom>
          <a:noFill/>
          <a:ln cap="flat">
            <a:noFill/>
            <a:prstDash val="solid"/>
            <a:miter lim="800000"/>
            <a:headEnd type="none" w="med" len="med"/>
            <a:tailEnd type="none" w="med" len="med"/>
          </a:ln>
        </p:spPr>
        <p:txBody>
          <a:bodyPr anchor="ctr" anchorCtr="0"/>
          <a:lstStyle>
            <a:defPPr>
              <a:defRPr lang="zh-CN"/>
            </a:defPPr>
            <a:lvl1pPr marL="0"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1pPr>
            <a:lvl2pPr marL="492404"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2pPr>
            <a:lvl3pPr marL="984809"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3pPr>
            <a:lvl4pPr marL="1477213"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4pPr>
            <a:lvl5pPr marL="1969618"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sz="1292">
              <a:solidFill>
                <a:srgbClr val="898989"/>
              </a:solidFill>
              <a:ea typeface="宋体" charset="-122"/>
            </a:endParaRPr>
          </a:p>
        </p:txBody>
      </p:sp>
      <p:sp>
        <p:nvSpPr>
          <p:cNvPr id="1030" name="灯片编号占位符 5"/>
          <p:cNvSpPr/>
          <p:nvPr>
            <p:ph type="sldNum" sz="quarter" idx="4"/>
          </p:nvPr>
        </p:nvSpPr>
        <p:spPr>
          <a:xfrm>
            <a:off x="7057796" y="6845789"/>
            <a:ext cx="2297887" cy="393240"/>
          </a:xfrm>
          <a:prstGeom prst="rect">
            <a:avLst/>
          </a:prstGeom>
          <a:noFill/>
          <a:ln cap="flat">
            <a:noFill/>
            <a:prstDash val="solid"/>
            <a:miter lim="800000"/>
            <a:headEnd type="none" w="med" len="med"/>
            <a:tailEnd type="none" w="med" len="med"/>
          </a:ln>
        </p:spPr>
        <p:txBody>
          <a:bodyPr anchor="ctr" anchorCtr="0"/>
          <a:lstStyle>
            <a:defPPr>
              <a:defRPr lang="zh-CN"/>
            </a:defPPr>
            <a:lvl1pPr marL="0"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1pPr>
            <a:lvl2pPr marL="492404"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2pPr>
            <a:lvl3pPr marL="984809"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3pPr>
            <a:lvl4pPr marL="1477213"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4pPr>
            <a:lvl5pPr marL="1969618"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fld id="{05495F4E-83C0-4130-9BD4-4D379D8237D5}" type="slidenum">
              <a:rPr lang="en-US" altLang="en-US" sz="1292">
                <a:solidFill>
                  <a:srgbClr val="898989"/>
                </a:solidFill>
              </a:rPr>
              <a:t>*</a:t>
            </a:fld>
          </a:p>
        </p:txBody>
      </p:sp>
    </p:spTree>
  </p:cSld>
  <p:clrMap bg1="lt1" tx1="dk1" bg2="lt2" tx2="dk2" accent1="accent1" accent2="accent2" accent3="accent3" accent4="accent4" accent5="accent5" accent6="accent6" hlink="hlink" folHlink="folHlink"/>
  <p:sldLayoutIdLst>
    <p:sldLayoutId id="2147483660" r:id="rId1"/>
  </p:sldLayoutIdLst>
  <p:transition/>
  <p:timing/>
  <p:hf sldNum="0" hdr="0" dt="0"/>
  <p:txStyles>
    <p:titleStyle>
      <a:lvl1pPr marL="984809" indent="-984809" algn="ctr" defTabSz="984809" rtl="0" eaLnBrk="1" fontAlgn="base" hangingPunct="1">
        <a:lnSpc>
          <a:spcPct val="100000"/>
        </a:lnSpc>
        <a:spcBef>
          <a:spcPct val="0"/>
        </a:spcBef>
        <a:spcAft>
          <a:spcPct val="0"/>
        </a:spcAft>
        <a:buClrTx/>
        <a:buFontTx/>
        <a:buNone/>
        <a:defRPr kumimoji="0" sz="4739" b="0" i="0" u="none">
          <a:solidFill>
            <a:schemeClr val="tx1"/>
          </a:solidFill>
          <a:latin typeface="Calibri"/>
          <a:ea typeface="宋体" charset="-122"/>
          <a:sym typeface="Calibri"/>
        </a:defRPr>
      </a:lvl1pPr>
    </p:titleStyle>
    <p:body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sz="2154" b="0" i="0" u="none">
          <a:solidFill>
            <a:schemeClr val="tx1"/>
          </a:solidFill>
          <a:latin typeface="Calibri"/>
          <a:ea typeface="宋体" charset="-122"/>
          <a:sym typeface="Calibri"/>
        </a:defRPr>
      </a:lvl5pPr>
    </p:bodyStyle>
    <p:otherStyle>
      <a:lvl1pPr marL="0" indent="0" algn="l" defTabSz="984809" rtl="0" eaLnBrk="1" fontAlgn="base" hangingPunct="1">
        <a:lnSpc>
          <a:spcPct val="100000"/>
        </a:lnSpc>
        <a:spcBef>
          <a:spcPct val="0"/>
        </a:spcBef>
        <a:spcAft>
          <a:spcPct val="0"/>
        </a:spcAft>
        <a:buSzTx/>
        <a:buFont typeface="Arial" pitchFamily="34" charset="0"/>
        <a:buNone/>
        <a:defRPr kumimoji="0" sz="1939" b="0" i="0" u="none" baseline="0">
          <a:solidFill>
            <a:schemeClr val="tx1"/>
          </a:solidFill>
          <a:effectLst/>
        </a:defRPr>
      </a:lvl1pPr>
      <a:lvl2pPr marL="492404" indent="0" algn="l" defTabSz="984809" rtl="0" eaLnBrk="1" fontAlgn="base" hangingPunct="1">
        <a:lnSpc>
          <a:spcPct val="100000"/>
        </a:lnSpc>
        <a:spcBef>
          <a:spcPct val="0"/>
        </a:spcBef>
        <a:spcAft>
          <a:spcPct val="0"/>
        </a:spcAft>
        <a:buSzTx/>
        <a:buFont typeface="Arial" pitchFamily="34" charset="0"/>
        <a:buNone/>
        <a:defRPr kumimoji="0" sz="1939" b="0" i="0" u="none" baseline="0">
          <a:solidFill>
            <a:schemeClr val="tx1"/>
          </a:solidFill>
          <a:effectLst/>
        </a:defRPr>
      </a:lvl2pPr>
      <a:lvl3pPr marL="984809" indent="0" algn="l" defTabSz="984809" rtl="0" eaLnBrk="1" fontAlgn="base" hangingPunct="1">
        <a:lnSpc>
          <a:spcPct val="100000"/>
        </a:lnSpc>
        <a:spcBef>
          <a:spcPct val="0"/>
        </a:spcBef>
        <a:spcAft>
          <a:spcPct val="0"/>
        </a:spcAft>
        <a:buSzTx/>
        <a:buFont typeface="Arial" pitchFamily="34" charset="0"/>
        <a:buNone/>
        <a:defRPr kumimoji="0" sz="1939" b="0" i="0" u="none" baseline="0">
          <a:solidFill>
            <a:schemeClr val="tx1"/>
          </a:solidFill>
          <a:effectLst/>
        </a:defRPr>
      </a:lvl3pPr>
      <a:lvl4pPr marL="1477213" indent="0" algn="l" defTabSz="984809" rtl="0" eaLnBrk="1" fontAlgn="base" hangingPunct="1">
        <a:lnSpc>
          <a:spcPct val="100000"/>
        </a:lnSpc>
        <a:spcBef>
          <a:spcPct val="0"/>
        </a:spcBef>
        <a:spcAft>
          <a:spcPct val="0"/>
        </a:spcAft>
        <a:buSzTx/>
        <a:buFont typeface="Arial" pitchFamily="34" charset="0"/>
        <a:buNone/>
        <a:defRPr kumimoji="0" sz="1939" b="0" i="0" u="none" baseline="0">
          <a:solidFill>
            <a:schemeClr val="tx1"/>
          </a:solidFill>
          <a:effectLst/>
        </a:defRPr>
      </a:lvl4pPr>
      <a:lvl5pPr marL="1969618" indent="0" algn="l" defTabSz="984809" rtl="0" eaLnBrk="1" fontAlgn="base" hangingPunct="1">
        <a:lnSpc>
          <a:spcPct val="100000"/>
        </a:lnSpc>
        <a:spcBef>
          <a:spcPct val="0"/>
        </a:spcBef>
        <a:spcAft>
          <a:spcPct val="0"/>
        </a:spcAft>
        <a:buSzTx/>
        <a:buFont typeface="Arial" pitchFamily="34" charset="0"/>
        <a:buNone/>
        <a:defRPr kumimoji="0" sz="1939" b="0" i="0" u="none" baseline="0">
          <a:solidFill>
            <a:schemeClr val="tx1"/>
          </a:solidFill>
          <a:effectLst/>
        </a:defRPr>
      </a:lvl5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6132131002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0" name="标题 1"/>
          <p:cNvSpPr/>
          <p:nvPr>
            <p:ph type="ctrTitle" idx="4294967295"/>
          </p:nvPr>
        </p:nvSpPr>
        <p:spPr>
          <a:xfrm>
            <a:off x="424015" y="1133556"/>
            <a:ext cx="8370875" cy="1583217"/>
          </a:xfrm>
          <a:prstGeom prst="rect">
            <a:avLst/>
          </a:prstGeom>
          <a:noFill/>
          <a:ln cap="flat">
            <a:noFill/>
            <a:prstDash val="solid"/>
            <a:miter lim="800000"/>
            <a:headEnd type="none" w="med" len="med"/>
            <a:tailEnd type="none" w="med" len="med"/>
          </a:ln>
        </p:spPr>
        <p:txBody>
          <a:bodyPr anchor="ctr" anchorCtr="0"/>
          <a:lstStyle>
            <a:lvl1pPr marL="0" indent="0" algn="ctr" defTabSz="984809" rtl="0" eaLnBrk="1" fontAlgn="base" hangingPunct="1">
              <a:lnSpc>
                <a:spcPct val="100000"/>
              </a:lnSpc>
              <a:spcBef>
                <a:spcPct val="0"/>
              </a:spcBef>
              <a:spcAft>
                <a:spcPct val="0"/>
              </a:spcAft>
              <a:buClrTx/>
              <a:buFontTx/>
              <a:buNone/>
              <a:defRPr kumimoji="0" lang="zh-CN" altLang="en-US" sz="4739" b="0" i="0" u="none">
                <a:solidFill>
                  <a:schemeClr val="tx1"/>
                </a:solidFill>
                <a:latin typeface="Calibri"/>
                <a:ea typeface="宋体" charset="-122"/>
                <a:sym typeface="Calibri"/>
              </a:defRPr>
            </a:lvl1pPr>
          </a:lstStyle>
          <a:p>
            <a:pPr lvl="0"/>
            <a:r>
              <a:rPr lang="zh-CN" altLang="en-US" sz="7554" b="1">
                <a:solidFill>
                  <a:srgbClr val="FF00DF"/>
                </a:solidFill>
              </a:rPr>
              <a:t>   教学查房</a:t>
            </a:r>
            <a:endParaRPr lang="zh-CN" altLang="en-US" sz="7754" b="1">
              <a:solidFill>
                <a:srgbClr val="FF0000"/>
              </a:solidFill>
            </a:endParaRPr>
          </a:p>
        </p:txBody>
      </p:sp>
      <p:sp>
        <p:nvSpPr>
          <p:cNvPr id="2051" name="副标题 2"/>
          <p:cNvSpPr/>
          <p:nvPr>
            <p:ph type="subTitle" idx="4294967295"/>
          </p:nvPr>
        </p:nvSpPr>
        <p:spPr>
          <a:xfrm>
            <a:off x="1200236" y="2684288"/>
            <a:ext cx="7912665" cy="4344443"/>
          </a:xfrm>
          <a:prstGeom prst="rect">
            <a:avLst/>
          </a:prstGeom>
          <a:noFill/>
          <a:ln cap="flat">
            <a:noFill/>
            <a:prstDash val="solid"/>
            <a:miter lim="800000"/>
            <a:headEnd type="none" w="med" len="med"/>
            <a:tailEnd type="none" w="med" len="med"/>
          </a:ln>
        </p:spPr>
        <p:txBody>
          <a:bodyPr/>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marL="0" lvl="0" indent="0" algn="ctr">
              <a:lnSpc>
                <a:spcPct val="80000"/>
              </a:lnSpc>
              <a:buNone/>
            </a:pPr>
            <a:r>
              <a:rPr lang="zh-CN" altLang="en-US" sz="6062" b="1">
                <a:solidFill>
                  <a:srgbClr val="FF00DF"/>
                </a:solidFill>
              </a:rPr>
              <a:t>产后大出血、凝血病</a:t>
            </a:r>
            <a:endParaRPr lang="zh-CN" altLang="en-US" sz="6462" b="1">
              <a:solidFill>
                <a:srgbClr val="FF0000"/>
              </a:solidFill>
            </a:endParaRPr>
          </a:p>
          <a:p>
            <a:pPr marL="0" lvl="0" indent="0" algn="ctr">
              <a:lnSpc>
                <a:spcPct val="80000"/>
              </a:lnSpc>
              <a:buNone/>
            </a:pPr>
            <a:endParaRPr lang="zh-CN" altLang="en-US" sz="6462" b="1">
              <a:solidFill>
                <a:srgbClr val="FF0000"/>
              </a:solidFill>
            </a:endParaRPr>
          </a:p>
          <a:p>
            <a:pPr marL="0" lvl="0" indent="0" algn="ctr">
              <a:lnSpc>
                <a:spcPct val="80000"/>
              </a:lnSpc>
              <a:buNone/>
            </a:pPr>
            <a:endParaRPr lang="zh-CN" altLang="en-US" sz="6462" b="1">
              <a:solidFill>
                <a:srgbClr val="FF0000"/>
              </a:solidFill>
            </a:endParaRPr>
          </a:p>
          <a:p>
            <a:pPr marL="0" lvl="0" indent="0" algn="ctr">
              <a:lnSpc>
                <a:spcPct val="80000"/>
              </a:lnSpc>
              <a:buNone/>
            </a:pPr>
            <a:r>
              <a:rPr lang="zh-CN" altLang="en-US" sz="2385" b="1">
                <a:solidFill>
                  <a:srgbClr val="00CD45"/>
                </a:solidFill>
              </a:rPr>
              <a:t>                            遵义医学院第三附属医院</a:t>
            </a:r>
            <a:endParaRPr lang="zh-CN" altLang="en-US" sz="2585" b="1">
              <a:solidFill>
                <a:srgbClr val="00CC66"/>
              </a:solidFill>
            </a:endParaRPr>
          </a:p>
          <a:p>
            <a:pPr marL="0" lvl="0" indent="0" algn="ctr">
              <a:lnSpc>
                <a:spcPct val="80000"/>
              </a:lnSpc>
              <a:buNone/>
            </a:pPr>
            <a:r>
              <a:rPr lang="zh-CN" altLang="en-US" sz="2385" b="1">
                <a:solidFill>
                  <a:srgbClr val="00CD45"/>
                </a:solidFill>
              </a:rPr>
              <a:t>                                       重症医学科</a:t>
            </a:r>
            <a:endParaRPr lang="zh-CN" altLang="en-US" sz="2585" b="1">
              <a:solidFill>
                <a:srgbClr val="00CC66"/>
              </a:solidFill>
            </a:endParaRPr>
          </a:p>
          <a:p>
            <a:pPr marL="0" lvl="0" indent="0" algn="ctr">
              <a:lnSpc>
                <a:spcPct val="80000"/>
              </a:lnSpc>
              <a:buNone/>
            </a:pPr>
            <a:r>
              <a:rPr lang="zh-CN" altLang="en-US" sz="2385" b="1">
                <a:solidFill>
                  <a:srgbClr val="00CD45"/>
                </a:solidFill>
              </a:rPr>
              <a:t>                                                       马兴龙</a:t>
            </a:r>
            <a:endParaRPr lang="zh-CN" altLang="en-US" sz="2585" b="1">
              <a:solidFill>
                <a:srgbClr val="00CC66"/>
              </a:solidFill>
            </a:endParaRPr>
          </a:p>
          <a:p>
            <a:pPr marL="0" lvl="0" indent="0" algn="ctr">
              <a:lnSpc>
                <a:spcPct val="80000"/>
              </a:lnSpc>
              <a:buNone/>
            </a:pPr>
            <a:endParaRPr lang="zh-CN" altLang="en-US" sz="2585" b="1">
              <a:solidFill>
                <a:srgbClr val="00CC66"/>
              </a:solidFill>
            </a:endParaRPr>
          </a:p>
        </p:txBody>
      </p:sp>
      <p:sp>
        <p:nvSpPr>
          <p:cNvPr id="2052" name="New shape"/>
          <p:cNvSpPr/>
          <p:nvPr/>
        </p:nvSpPr>
        <p:spPr>
          <a:xfrm>
            <a:off x="0" y="7132066"/>
            <a:ext cx="984808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第一页，共四十四页。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4" name=""/>
          <p:cNvSpPr/>
          <p:nvPr>
            <p:ph type="title" idx="4294967295"/>
          </p:nvPr>
        </p:nvSpPr>
        <p:spPr>
          <a:xfrm>
            <a:off x="492404" y="295785"/>
            <a:ext cx="8863279" cy="1231011"/>
          </a:xfrm>
          <a:prstGeom prst="rect">
            <a:avLst/>
          </a:prstGeom>
          <a:noFill/>
          <a:ln cap="flat">
            <a:noFill/>
            <a:prstDash val="solid"/>
            <a:miter lim="800000"/>
            <a:headEnd type="none" w="med" len="med"/>
            <a:tailEnd type="none" w="med" len="med"/>
          </a:ln>
        </p:spPr>
        <p:txBody>
          <a:bodyPr anchor="ctr" anchorCtr="0"/>
          <a:lstStyle>
            <a:lvl1pPr marL="984809" indent="-984809" algn="ctr" defTabSz="984809" rtl="0" eaLnBrk="1" fontAlgn="base" hangingPunct="1">
              <a:lnSpc>
                <a:spcPct val="100000"/>
              </a:lnSpc>
              <a:spcBef>
                <a:spcPct val="0"/>
              </a:spcBef>
              <a:spcAft>
                <a:spcPct val="0"/>
              </a:spcAft>
              <a:buClrTx/>
              <a:buFontTx/>
              <a:buNone/>
              <a:defRPr kumimoji="0" lang="zh-CN" altLang="en-US" sz="4739" b="0" i="0" u="none">
                <a:solidFill>
                  <a:schemeClr val="tx1"/>
                </a:solidFill>
                <a:latin typeface="Calibri"/>
                <a:ea typeface="宋体" charset="-122"/>
                <a:sym typeface="Calibri"/>
              </a:defRPr>
            </a:lvl1pPr>
          </a:lstStyle>
          <a:p>
            <a:pPr lvl="0"/>
            <a:r>
              <a:rPr lang="zh-CN" altLang="en-US" b="1">
                <a:solidFill>
                  <a:srgbClr val="FF00DF"/>
                </a:solidFill>
              </a:rPr>
              <a:t>病例特点</a:t>
            </a:r>
            <a:endParaRPr lang="zh-CN" altLang="en-US" b="1">
              <a:solidFill>
                <a:srgbClr val="FF0000"/>
              </a:solidFill>
            </a:endParaRPr>
          </a:p>
        </p:txBody>
      </p:sp>
      <p:sp>
        <p:nvSpPr>
          <p:cNvPr id="2055" name=""/>
          <p:cNvSpPr/>
          <p:nvPr>
            <p:ph type="body" idx="4294967295"/>
          </p:nvPr>
        </p:nvSpPr>
        <p:spPr>
          <a:xfrm>
            <a:off x="492404" y="1723415"/>
            <a:ext cx="8863279" cy="4874462"/>
          </a:xfrm>
          <a:prstGeom prst="rect">
            <a:avLst/>
          </a:prstGeom>
          <a:noFill/>
          <a:ln cap="flat">
            <a:noFill/>
            <a:prstDash val="solid"/>
            <a:miter lim="800000"/>
            <a:headEnd type="none" w="med" len="med"/>
            <a:tailEnd type="none" w="med" len="med"/>
          </a:ln>
        </p:spPr>
        <p:txBody>
          <a:bodyPr/>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lvl="0">
              <a:buNone/>
            </a:pPr>
            <a:r>
              <a:rPr lang="en-US" altLang="zh-CN" sz="3577" b="1">
                <a:solidFill>
                  <a:srgbClr val="FF00DF"/>
                </a:solidFill>
              </a:rPr>
              <a:t>ICU   18</a:t>
            </a:r>
            <a:r>
              <a:rPr lang="zh-CN" altLang="en-US" sz="3777" b="1">
                <a:solidFill>
                  <a:srgbClr val="FF00DF"/>
                </a:solidFill>
              </a:rPr>
              <a:t>床</a:t>
            </a:r>
            <a:r>
              <a:rPr lang="zh-CN" altLang="en-US" sz="3477">
                <a:solidFill>
                  <a:srgbClr val="0000DF"/>
                </a:solidFill>
              </a:rPr>
              <a:t>    </a:t>
            </a:r>
            <a:endParaRPr lang="zh-CN" altLang="en-US" sz="3877"/>
          </a:p>
          <a:p>
            <a:pPr lvl="0">
              <a:buNone/>
            </a:pPr>
            <a:r>
              <a:rPr lang="en-US" altLang="zh-CN" b="1">
                <a:solidFill>
                  <a:srgbClr val="0001DE"/>
                </a:solidFill>
              </a:rPr>
              <a:t>1</a:t>
            </a:r>
            <a:r>
              <a:rPr lang="zh-CN" altLang="en-US" b="1">
                <a:solidFill>
                  <a:srgbClr val="0001DE"/>
                </a:solidFill>
              </a:rPr>
              <a:t>、</a:t>
            </a:r>
            <a:endParaRPr lang="zh-CN" altLang="en-US" b="1">
              <a:solidFill>
                <a:schemeClr val="hlink"/>
              </a:solidFill>
            </a:endParaRPr>
          </a:p>
          <a:p>
            <a:pPr lvl="0">
              <a:buNone/>
            </a:pPr>
            <a:r>
              <a:rPr lang="en-US" altLang="zh-CN" b="1">
                <a:solidFill>
                  <a:srgbClr val="0001DE"/>
                </a:solidFill>
              </a:rPr>
              <a:t>2</a:t>
            </a:r>
            <a:r>
              <a:rPr lang="zh-CN" altLang="en-US" b="1">
                <a:solidFill>
                  <a:srgbClr val="0001DE"/>
                </a:solidFill>
              </a:rPr>
              <a:t>、</a:t>
            </a:r>
            <a:endParaRPr lang="zh-CN" altLang="en-US" b="1">
              <a:solidFill>
                <a:schemeClr val="hlink"/>
              </a:solidFill>
            </a:endParaRPr>
          </a:p>
          <a:p>
            <a:pPr lvl="0">
              <a:buNone/>
            </a:pPr>
            <a:r>
              <a:rPr lang="en-US" altLang="zh-CN" b="1">
                <a:solidFill>
                  <a:srgbClr val="0001DE"/>
                </a:solidFill>
              </a:rPr>
              <a:t>3</a:t>
            </a:r>
            <a:r>
              <a:rPr lang="zh-CN" altLang="en-US" b="1">
                <a:solidFill>
                  <a:srgbClr val="0001DE"/>
                </a:solidFill>
              </a:rPr>
              <a:t>、</a:t>
            </a:r>
            <a:endParaRPr lang="zh-CN" altLang="en-US" b="1">
              <a:solidFill>
                <a:schemeClr val="hlink"/>
              </a:solidFill>
            </a:endParaRPr>
          </a:p>
          <a:p>
            <a:pPr lvl="0">
              <a:buNone/>
            </a:pPr>
            <a:r>
              <a:rPr lang="en-US" altLang="zh-CN" b="1">
                <a:solidFill>
                  <a:srgbClr val="0001DE"/>
                </a:solidFill>
              </a:rPr>
              <a:t>4</a:t>
            </a:r>
            <a:r>
              <a:rPr lang="zh-CN" altLang="en-US" b="1">
                <a:solidFill>
                  <a:srgbClr val="0001DE"/>
                </a:solidFill>
              </a:rPr>
              <a:t>、</a:t>
            </a:r>
            <a:endParaRPr lang="zh-CN" altLang="en-US" b="1">
              <a:solidFill>
                <a:schemeClr val="hlink"/>
              </a:solidFill>
            </a:endParaRPr>
          </a:p>
          <a:p>
            <a:pPr lvl="0">
              <a:buNone/>
            </a:pPr>
            <a:endParaRPr lang="zh-CN" altLang="en-US"/>
          </a:p>
        </p:txBody>
      </p:sp>
      <p:sp>
        <p:nvSpPr>
          <p:cNvPr id="2056" name="Date Placeholder 1"/>
          <p:cNvSpPr>
            <a:spLocks noGrp="1"/>
          </p:cNvSpPr>
          <p:nvPr>
            <p:ph type="dt" sz="half" idx="10"/>
          </p:nvPr>
        </p:nvSpPr>
        <p:spPr/>
        <p:txBody>
          <a:bodyPr/>
          <a:lstStyle/>
          <a:p>
            <a:pPr lvl="0"/>
            <a:endParaRPr lang="zh-CN" altLang="en-US">
              <a:ea typeface="宋体" charset="-122"/>
            </a:endParaRPr>
          </a:p>
        </p:txBody>
      </p:sp>
      <p:sp>
        <p:nvSpPr>
          <p:cNvPr id="2058" name="New shape"/>
          <p:cNvSpPr/>
          <p:nvPr/>
        </p:nvSpPr>
        <p:spPr>
          <a:xfrm>
            <a:off x="0" y="7132066"/>
            <a:ext cx="984808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第二页，共四十四页。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8" name=""/>
          <p:cNvSpPr/>
          <p:nvPr>
            <p:ph type="title" idx="4294967295"/>
          </p:nvPr>
        </p:nvSpPr>
        <p:spPr>
          <a:xfrm>
            <a:off x="492404" y="295785"/>
            <a:ext cx="8863279" cy="1231011"/>
          </a:xfrm>
          <a:prstGeom prst="rect">
            <a:avLst/>
          </a:prstGeom>
          <a:noFill/>
          <a:ln cap="flat">
            <a:noFill/>
            <a:prstDash val="solid"/>
            <a:miter lim="800000"/>
            <a:headEnd type="none" w="med" len="med"/>
            <a:tailEnd type="none" w="med" len="med"/>
          </a:ln>
        </p:spPr>
        <p:txBody>
          <a:bodyPr anchor="ctr" anchorCtr="0"/>
          <a:lstStyle>
            <a:lvl1pPr marL="984809" indent="-984809" algn="ctr" defTabSz="984809" rtl="0" eaLnBrk="1" fontAlgn="base" hangingPunct="1">
              <a:lnSpc>
                <a:spcPct val="100000"/>
              </a:lnSpc>
              <a:spcBef>
                <a:spcPct val="0"/>
              </a:spcBef>
              <a:spcAft>
                <a:spcPct val="0"/>
              </a:spcAft>
              <a:buClrTx/>
              <a:buFontTx/>
              <a:buNone/>
              <a:defRPr kumimoji="0" lang="zh-CN" altLang="en-US" sz="4739" b="0" i="0" u="none">
                <a:solidFill>
                  <a:schemeClr val="tx1"/>
                </a:solidFill>
                <a:latin typeface="Calibri"/>
                <a:ea typeface="宋体" charset="-122"/>
                <a:sym typeface="Calibri"/>
              </a:defRPr>
            </a:lvl1pPr>
          </a:lstStyle>
          <a:p>
            <a:pPr lvl="0"/>
            <a:r>
              <a:rPr lang="zh-CN" altLang="en-US">
                <a:solidFill>
                  <a:srgbClr val="FF00DF"/>
                </a:solidFill>
              </a:rPr>
              <a:t>目前诊断及依据</a:t>
            </a:r>
            <a:endParaRPr lang="zh-CN" altLang="en-US">
              <a:solidFill>
                <a:srgbClr val="FF0000"/>
              </a:solidFill>
            </a:endParaRPr>
          </a:p>
        </p:txBody>
      </p:sp>
      <p:sp>
        <p:nvSpPr>
          <p:cNvPr id="2059" name=""/>
          <p:cNvSpPr/>
          <p:nvPr>
            <p:ph type="body" idx="4294967295"/>
          </p:nvPr>
        </p:nvSpPr>
        <p:spPr>
          <a:xfrm>
            <a:off x="492404" y="1723415"/>
            <a:ext cx="8863279" cy="4874462"/>
          </a:xfrm>
          <a:prstGeom prst="rect">
            <a:avLst/>
          </a:prstGeom>
          <a:noFill/>
          <a:ln cap="flat">
            <a:noFill/>
            <a:prstDash val="solid"/>
            <a:miter lim="800000"/>
            <a:headEnd type="none" w="med" len="med"/>
            <a:tailEnd type="none" w="med" len="med"/>
          </a:ln>
        </p:spPr>
        <p:txBody>
          <a:bodyPr/>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lvl="0">
              <a:buNone/>
            </a:pPr>
            <a:r>
              <a:rPr lang="en-US" altLang="zh-CN" sz="4108" b="1">
                <a:solidFill>
                  <a:srgbClr val="0001DE"/>
                </a:solidFill>
              </a:rPr>
              <a:t>1</a:t>
            </a:r>
            <a:r>
              <a:rPr lang="zh-CN" altLang="en-US" sz="4108" b="1">
                <a:solidFill>
                  <a:srgbClr val="0001DE"/>
                </a:solidFill>
              </a:rPr>
              <a:t>、产后大出血 </a:t>
            </a:r>
            <a:r>
              <a:rPr lang="en-US" altLang="zh-CN" sz="3908" b="1">
                <a:solidFill>
                  <a:srgbClr val="0001DE"/>
                </a:solidFill>
              </a:rPr>
              <a:t>?</a:t>
            </a:r>
            <a:endParaRPr lang="en-US" altLang="zh-CN" sz="4308" b="1">
              <a:solidFill>
                <a:schemeClr val="hlink"/>
              </a:solidFill>
            </a:endParaRPr>
          </a:p>
          <a:p>
            <a:pPr lvl="0">
              <a:buNone/>
            </a:pPr>
            <a:r>
              <a:rPr lang="en-US" altLang="zh-CN" sz="4208" b="1">
                <a:solidFill>
                  <a:srgbClr val="0001DE"/>
                </a:solidFill>
              </a:rPr>
              <a:t>2</a:t>
            </a:r>
            <a:r>
              <a:rPr lang="zh-CN" altLang="en-US" sz="4108" b="1">
                <a:solidFill>
                  <a:srgbClr val="0001DE"/>
                </a:solidFill>
              </a:rPr>
              <a:t>、凝血病  </a:t>
            </a:r>
            <a:r>
              <a:rPr lang="en-US" altLang="zh-CN" sz="4208" b="1">
                <a:solidFill>
                  <a:srgbClr val="0001DE"/>
                </a:solidFill>
              </a:rPr>
              <a:t>?</a:t>
            </a:r>
            <a:endParaRPr lang="en-US" altLang="zh-CN" sz="4308" b="1">
              <a:solidFill>
                <a:schemeClr val="hlink"/>
              </a:solidFill>
            </a:endParaRPr>
          </a:p>
        </p:txBody>
      </p:sp>
      <p:pic>
        <p:nvPicPr>
          <p:cNvPr id="2060" name=""/>
          <p:cNvPicPr/>
          <p:nvPr/>
        </p:nvPicPr>
        <p:blipFill>
          <a:blip r:embed="rId2"/>
          <a:stretch>
            <a:fillRect/>
          </a:stretch>
        </p:blipFill>
        <p:spPr>
          <a:xfrm>
            <a:off x="4659034" y="1366081"/>
            <a:ext cx="5189053" cy="5387382"/>
          </a:xfrm>
          <a:prstGeom prst="rect">
            <a:avLst/>
          </a:prstGeom>
          <a:noFill/>
          <a:ln cap="flat">
            <a:noFill/>
            <a:prstDash val="solid"/>
            <a:miter lim="800000"/>
            <a:headEnd type="none" w="med" len="med"/>
            <a:tailEnd type="none" w="med" len="med"/>
          </a:ln>
        </p:spPr>
      </p:pic>
      <p:sp>
        <p:nvSpPr>
          <p:cNvPr id="2061" name="Date Placeholder 1"/>
          <p:cNvSpPr>
            <a:spLocks noGrp="1"/>
          </p:cNvSpPr>
          <p:nvPr>
            <p:ph type="dt" sz="half" idx="10"/>
          </p:nvPr>
        </p:nvSpPr>
        <p:spPr/>
        <p:txBody>
          <a:bodyPr/>
          <a:lstStyle/>
          <a:p>
            <a:pPr lvl="0"/>
            <a:endParaRPr lang="zh-CN" altLang="en-US">
              <a:ea typeface="宋体" charset="-122"/>
            </a:endParaRPr>
          </a:p>
        </p:txBody>
      </p:sp>
      <p:sp>
        <p:nvSpPr>
          <p:cNvPr id="2063" name="New shape"/>
          <p:cNvSpPr/>
          <p:nvPr/>
        </p:nvSpPr>
        <p:spPr>
          <a:xfrm>
            <a:off x="0" y="7132066"/>
            <a:ext cx="984808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第三页，共四十四页。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3" name=""/>
          <p:cNvSpPr/>
          <p:nvPr>
            <p:ph type="title" idx="4294967295"/>
          </p:nvPr>
        </p:nvSpPr>
        <p:spPr>
          <a:xfrm>
            <a:off x="492404" y="295785"/>
            <a:ext cx="8863279" cy="1231011"/>
          </a:xfrm>
          <a:prstGeom prst="rect">
            <a:avLst/>
          </a:prstGeom>
          <a:noFill/>
          <a:ln cap="flat">
            <a:noFill/>
            <a:prstDash val="solid"/>
            <a:miter lim="800000"/>
            <a:headEnd type="none" w="med" len="med"/>
            <a:tailEnd type="none" w="med" len="med"/>
          </a:ln>
        </p:spPr>
        <p:txBody>
          <a:bodyPr anchor="ctr" anchorCtr="0"/>
          <a:lstStyle>
            <a:lvl1pPr marL="984809" indent="-984809" algn="ctr" defTabSz="984809" rtl="0" eaLnBrk="1" fontAlgn="base" hangingPunct="1">
              <a:lnSpc>
                <a:spcPct val="100000"/>
              </a:lnSpc>
              <a:spcBef>
                <a:spcPct val="0"/>
              </a:spcBef>
              <a:spcAft>
                <a:spcPct val="0"/>
              </a:spcAft>
              <a:buClrTx/>
              <a:buFontTx/>
              <a:buNone/>
              <a:defRPr kumimoji="0" lang="zh-CN" altLang="en-US" sz="4739" b="0" i="0" u="none">
                <a:solidFill>
                  <a:schemeClr val="tx1"/>
                </a:solidFill>
                <a:latin typeface="Calibri"/>
                <a:ea typeface="宋体" charset="-122"/>
                <a:sym typeface="Calibri"/>
              </a:defRPr>
            </a:lvl1pPr>
          </a:lstStyle>
          <a:p>
            <a:pPr lvl="0"/>
            <a:r>
              <a:rPr lang="zh-CN" altLang="en-US" b="1">
                <a:solidFill>
                  <a:srgbClr val="FF00DF"/>
                </a:solidFill>
              </a:rPr>
              <a:t>大出血</a:t>
            </a:r>
            <a:endParaRPr lang="zh-CN" altLang="en-US" b="1">
              <a:solidFill>
                <a:srgbClr val="FF0000"/>
              </a:solidFill>
            </a:endParaRPr>
          </a:p>
        </p:txBody>
      </p:sp>
      <p:sp>
        <p:nvSpPr>
          <p:cNvPr id="2064" name=""/>
          <p:cNvSpPr/>
          <p:nvPr>
            <p:ph type="body" idx="4294967295"/>
          </p:nvPr>
        </p:nvSpPr>
        <p:spPr>
          <a:xfrm>
            <a:off x="502663" y="1521666"/>
            <a:ext cx="8863279" cy="4874462"/>
          </a:xfrm>
          <a:prstGeom prst="rect">
            <a:avLst/>
          </a:prstGeom>
          <a:noFill/>
          <a:ln cap="flat">
            <a:noFill/>
            <a:prstDash val="solid"/>
            <a:miter lim="800000"/>
            <a:headEnd type="none" w="med" len="med"/>
            <a:tailEnd type="none" w="med" len="med"/>
          </a:ln>
        </p:spPr>
        <p:txBody>
          <a:bodyPr/>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lvl="0">
              <a:lnSpc>
                <a:spcPct val="90000"/>
              </a:lnSpc>
              <a:buNone/>
            </a:pPr>
            <a:r>
              <a:rPr lang="zh-CN" altLang="en-US" b="1">
                <a:solidFill>
                  <a:srgbClr val="0001DE"/>
                </a:solidFill>
              </a:rPr>
              <a:t>失血量2500ml，占血容量50% 严重休克可导致亡，</a:t>
            </a:r>
            <a:endParaRPr lang="zh-CN" altLang="en-US" b="1">
              <a:solidFill>
                <a:schemeClr val="hlink"/>
              </a:solidFill>
            </a:endParaRPr>
          </a:p>
          <a:p>
            <a:pPr lvl="0">
              <a:lnSpc>
                <a:spcPct val="90000"/>
              </a:lnSpc>
              <a:buNone/>
            </a:pPr>
            <a:r>
              <a:rPr lang="zh-CN" altLang="en-US" b="1">
                <a:solidFill>
                  <a:srgbClr val="0001DE"/>
                </a:solidFill>
              </a:rPr>
              <a:t>失血量2000ml，占血容量40%，安静时中心静脉压   下降、心输出量及血压下降等</a:t>
            </a:r>
            <a:endParaRPr lang="zh-CN" altLang="en-US" b="1">
              <a:solidFill>
                <a:schemeClr val="hlink"/>
              </a:solidFill>
            </a:endParaRPr>
          </a:p>
          <a:p>
            <a:pPr lvl="0">
              <a:lnSpc>
                <a:spcPct val="90000"/>
              </a:lnSpc>
              <a:buNone/>
            </a:pPr>
            <a:r>
              <a:rPr lang="zh-CN" altLang="en-US" b="1">
                <a:solidFill>
                  <a:srgbClr val="0001DE"/>
                </a:solidFill>
              </a:rPr>
              <a:t>失血量1500ml，占血容量30%，卧位时少病症, 体位性低血压</a:t>
            </a:r>
            <a:endParaRPr lang="zh-CN" altLang="en-US" b="1">
              <a:solidFill>
                <a:schemeClr val="hlink"/>
              </a:solidFill>
            </a:endParaRPr>
          </a:p>
          <a:p>
            <a:pPr lvl="0">
              <a:lnSpc>
                <a:spcPct val="90000"/>
              </a:lnSpc>
              <a:buNone/>
            </a:pPr>
            <a:r>
              <a:rPr lang="zh-CN" altLang="en-US" b="1">
                <a:solidFill>
                  <a:srgbClr val="0001DE"/>
                </a:solidFill>
              </a:rPr>
              <a:t>失血量1000ml，占血容量20%安静时无病症, 运动后有病症</a:t>
            </a:r>
            <a:endParaRPr lang="zh-CN" altLang="en-US" b="1">
              <a:solidFill>
                <a:schemeClr val="hlink"/>
              </a:solidFill>
            </a:endParaRPr>
          </a:p>
          <a:p>
            <a:pPr lvl="0">
              <a:lnSpc>
                <a:spcPct val="90000"/>
              </a:lnSpc>
              <a:buNone/>
            </a:pPr>
            <a:r>
              <a:rPr lang="zh-CN" altLang="en-US" b="1">
                <a:solidFill>
                  <a:srgbClr val="0001DE"/>
                </a:solidFill>
              </a:rPr>
              <a:t>失血量500 ml，占血容量10% 无病症</a:t>
            </a:r>
            <a:endParaRPr lang="zh-CN" altLang="en-US" b="1">
              <a:solidFill>
                <a:schemeClr val="hlink"/>
              </a:solidFill>
            </a:endParaRPr>
          </a:p>
        </p:txBody>
      </p:sp>
      <p:sp>
        <p:nvSpPr>
          <p:cNvPr id="2065" name="Date Placeholder 1"/>
          <p:cNvSpPr>
            <a:spLocks noGrp="1"/>
          </p:cNvSpPr>
          <p:nvPr>
            <p:ph type="dt" sz="half" idx="10"/>
          </p:nvPr>
        </p:nvSpPr>
        <p:spPr/>
        <p:txBody>
          <a:bodyPr/>
          <a:lstStyle/>
          <a:p>
            <a:pPr lvl="0"/>
            <a:endParaRPr lang="zh-CN" altLang="en-US">
              <a:ea typeface="宋体" charset="-122"/>
            </a:endParaRPr>
          </a:p>
        </p:txBody>
      </p:sp>
      <p:sp>
        <p:nvSpPr>
          <p:cNvPr id="2067" name="New shape"/>
          <p:cNvSpPr/>
          <p:nvPr/>
        </p:nvSpPr>
        <p:spPr>
          <a:xfrm>
            <a:off x="0" y="7132066"/>
            <a:ext cx="984808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第四页，共四十四页。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7" name=""/>
          <p:cNvSpPr/>
          <p:nvPr>
            <p:ph type="title" idx="4294967295"/>
          </p:nvPr>
        </p:nvSpPr>
        <p:spPr>
          <a:xfrm>
            <a:off x="492404" y="295785"/>
            <a:ext cx="8863279" cy="1231011"/>
          </a:xfrm>
          <a:prstGeom prst="rect">
            <a:avLst/>
          </a:prstGeom>
          <a:noFill/>
          <a:ln cap="flat">
            <a:noFill/>
            <a:prstDash val="solid"/>
            <a:miter lim="800000"/>
            <a:headEnd type="none" w="med" len="med"/>
            <a:tailEnd type="none" w="med" len="med"/>
          </a:ln>
        </p:spPr>
        <p:txBody>
          <a:bodyPr anchor="ctr" anchorCtr="0"/>
          <a:lstStyle>
            <a:lvl1pPr marL="984809" indent="-984809" algn="ctr" defTabSz="984809" rtl="0" eaLnBrk="1" fontAlgn="base" hangingPunct="1">
              <a:lnSpc>
                <a:spcPct val="100000"/>
              </a:lnSpc>
              <a:spcBef>
                <a:spcPct val="0"/>
              </a:spcBef>
              <a:spcAft>
                <a:spcPct val="0"/>
              </a:spcAft>
              <a:buClrTx/>
              <a:buFontTx/>
              <a:buNone/>
              <a:defRPr kumimoji="0" lang="zh-CN" altLang="en-US" sz="4739" b="0" i="0" u="none">
                <a:solidFill>
                  <a:schemeClr val="tx1"/>
                </a:solidFill>
                <a:latin typeface="Calibri"/>
                <a:ea typeface="宋体" charset="-122"/>
                <a:sym typeface="Calibri"/>
              </a:defRPr>
            </a:lvl1pPr>
          </a:lstStyle>
          <a:p>
            <a:pPr lvl="0"/>
            <a:r>
              <a:rPr lang="zh-CN" altLang="en-US" b="1">
                <a:solidFill>
                  <a:srgbClr val="FF00DF"/>
                </a:solidFill>
              </a:rPr>
              <a:t>产后大出血</a:t>
            </a:r>
            <a:endParaRPr lang="zh-CN" altLang="en-US" b="1">
              <a:solidFill>
                <a:srgbClr val="FF0000"/>
              </a:solidFill>
            </a:endParaRPr>
          </a:p>
        </p:txBody>
      </p:sp>
      <p:sp>
        <p:nvSpPr>
          <p:cNvPr id="2068" name=""/>
          <p:cNvSpPr/>
          <p:nvPr>
            <p:ph type="body" idx="4294967295"/>
          </p:nvPr>
        </p:nvSpPr>
        <p:spPr>
          <a:xfrm>
            <a:off x="492404" y="1723415"/>
            <a:ext cx="8863279" cy="4874462"/>
          </a:xfrm>
          <a:prstGeom prst="rect">
            <a:avLst/>
          </a:prstGeom>
          <a:noFill/>
          <a:ln cap="flat">
            <a:noFill/>
            <a:prstDash val="solid"/>
            <a:miter lim="800000"/>
            <a:headEnd type="none" w="med" len="med"/>
            <a:tailEnd type="none" w="med" len="med"/>
          </a:ln>
        </p:spPr>
        <p:txBody>
          <a:bodyPr/>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lvl="0">
              <a:buNone/>
            </a:pPr>
            <a:r>
              <a:rPr lang="zh-CN" altLang="en-US" b="1">
                <a:solidFill>
                  <a:srgbClr val="0001DE"/>
                </a:solidFill>
              </a:rPr>
              <a:t>           定义：</a:t>
            </a:r>
            <a:endParaRPr lang="zh-CN" altLang="en-US" b="1">
              <a:solidFill>
                <a:schemeClr val="hlink"/>
              </a:solidFill>
            </a:endParaRPr>
          </a:p>
          <a:p>
            <a:pPr lvl="0">
              <a:buNone/>
            </a:pPr>
            <a:r>
              <a:rPr lang="zh-CN" altLang="en-US" b="1">
                <a:solidFill>
                  <a:srgbClr val="0001DE"/>
                </a:solidFill>
              </a:rPr>
              <a:t>           “产后大出血〞是指胎儿娩出后，经阴道生产的产妇出血超过500毫升，或经剖腹生产的产妇出血超过1000毫升。</a:t>
            </a:r>
            <a:endParaRPr lang="zh-CN" altLang="en-US" b="1">
              <a:solidFill>
                <a:schemeClr val="hlink"/>
              </a:solidFill>
            </a:endParaRPr>
          </a:p>
        </p:txBody>
      </p:sp>
      <p:sp>
        <p:nvSpPr>
          <p:cNvPr id="2069" name="Date Placeholder 1"/>
          <p:cNvSpPr>
            <a:spLocks noGrp="1"/>
          </p:cNvSpPr>
          <p:nvPr>
            <p:ph type="dt" sz="half" idx="10"/>
          </p:nvPr>
        </p:nvSpPr>
        <p:spPr/>
        <p:txBody>
          <a:bodyPr/>
          <a:lstStyle/>
          <a:p>
            <a:pPr lvl="0"/>
            <a:endParaRPr lang="zh-CN" altLang="en-US">
              <a:ea typeface="宋体" charset="-122"/>
            </a:endParaRPr>
          </a:p>
        </p:txBody>
      </p:sp>
      <p:sp>
        <p:nvSpPr>
          <p:cNvPr id="2071" name="New shape"/>
          <p:cNvSpPr/>
          <p:nvPr/>
        </p:nvSpPr>
        <p:spPr>
          <a:xfrm>
            <a:off x="0" y="7132066"/>
            <a:ext cx="984808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第五页，共四十四页。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nodeType="clickEffect">
                                  <p:stCondLst>
                                    <p:cond delay="0"/>
                                  </p:stCondLst>
                                  <p:childTnLst>
                                    <p:set>
                                      <p:cBhvr additive="base">
                                        <p:cTn id="6" dur="1" fill="hold">
                                          <p:stCondLst>
                                            <p:cond delay="0"/>
                                          </p:stCondLst>
                                        </p:cTn>
                                        <p:tgtEl>
                                          <p:spTgt spid="2068">
                                            <p:txEl>
                                              <p:pRg st="1" end="1"/>
                                            </p:txEl>
                                          </p:spTgt>
                                        </p:tgtEl>
                                        <p:attrNameLst>
                                          <p:attrName>style.visibility</p:attrName>
                                        </p:attrNameLst>
                                      </p:cBhvr>
                                      <p:to>
                                        <p:strVal val="visible"/>
                                      </p:to>
                                    </p:set>
                                    <p:animEffect transition="in" filter="blinds(horizontal)">
                                      <p:cBhvr additive="base">
                                        <p:cTn id="7" dur="500"/>
                                        <p:tgtEl>
                                          <p:spTgt spid="206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1" name=""/>
          <p:cNvSpPr/>
          <p:nvPr>
            <p:ph type="title" idx="4294967295"/>
          </p:nvPr>
        </p:nvSpPr>
        <p:spPr>
          <a:xfrm>
            <a:off x="492404" y="295785"/>
            <a:ext cx="8863279" cy="1231011"/>
          </a:xfrm>
          <a:prstGeom prst="rect">
            <a:avLst/>
          </a:prstGeom>
          <a:noFill/>
          <a:ln cap="flat">
            <a:noFill/>
            <a:prstDash val="solid"/>
            <a:miter lim="800000"/>
            <a:headEnd type="none" w="med" len="med"/>
            <a:tailEnd type="none" w="med" len="med"/>
          </a:ln>
        </p:spPr>
        <p:txBody>
          <a:bodyPr anchor="ctr" anchorCtr="0"/>
          <a:lstStyle>
            <a:lvl1pPr marL="984809" indent="-984809" algn="ctr" defTabSz="984809" rtl="0" eaLnBrk="1" fontAlgn="base" hangingPunct="1">
              <a:lnSpc>
                <a:spcPct val="100000"/>
              </a:lnSpc>
              <a:spcBef>
                <a:spcPct val="0"/>
              </a:spcBef>
              <a:spcAft>
                <a:spcPct val="0"/>
              </a:spcAft>
              <a:buClrTx/>
              <a:buFontTx/>
              <a:buNone/>
              <a:defRPr kumimoji="0" lang="zh-CN" altLang="en-US" sz="4739" b="0" i="0" u="none">
                <a:solidFill>
                  <a:schemeClr val="tx1"/>
                </a:solidFill>
                <a:latin typeface="Calibri"/>
                <a:ea typeface="宋体" charset="-122"/>
                <a:sym typeface="Calibri"/>
              </a:defRPr>
            </a:lvl1pPr>
          </a:lstStyle>
          <a:p>
            <a:pPr lvl="0"/>
            <a:r>
              <a:rPr lang="zh-CN" altLang="en-US" b="1">
                <a:solidFill>
                  <a:srgbClr val="FF00DF"/>
                </a:solidFill>
              </a:rPr>
              <a:t>产后大出血</a:t>
            </a:r>
            <a:endParaRPr lang="zh-CN" altLang="en-US" b="1">
              <a:solidFill>
                <a:srgbClr val="FF0000"/>
              </a:solidFill>
            </a:endParaRPr>
          </a:p>
        </p:txBody>
      </p:sp>
      <p:sp>
        <p:nvSpPr>
          <p:cNvPr id="2072" name=""/>
          <p:cNvSpPr/>
          <p:nvPr>
            <p:ph type="body" idx="4294967295"/>
          </p:nvPr>
        </p:nvSpPr>
        <p:spPr>
          <a:xfrm>
            <a:off x="424015" y="1287433"/>
            <a:ext cx="8863279" cy="4874461"/>
          </a:xfrm>
          <a:prstGeom prst="rect">
            <a:avLst/>
          </a:prstGeom>
          <a:noFill/>
          <a:ln cap="flat">
            <a:noFill/>
            <a:prstDash val="solid"/>
            <a:miter lim="800000"/>
            <a:headEnd type="none" w="med" len="med"/>
            <a:tailEnd type="none" w="med" len="med"/>
          </a:ln>
        </p:spPr>
        <p:txBody>
          <a:bodyPr/>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lvl="0">
              <a:lnSpc>
                <a:spcPct val="90000"/>
              </a:lnSpc>
              <a:buNone/>
            </a:pPr>
            <a:r>
              <a:rPr lang="zh-CN" altLang="en-US" b="1">
                <a:solidFill>
                  <a:srgbClr val="0001DE"/>
                </a:solidFill>
              </a:rPr>
              <a:t>    检查引起出血的原因，采取针对性措施。</a:t>
            </a:r>
            <a:endParaRPr lang="zh-CN" altLang="en-US" b="1">
              <a:solidFill>
                <a:schemeClr val="hlink"/>
              </a:solidFill>
            </a:endParaRPr>
          </a:p>
          <a:p>
            <a:pPr lvl="0">
              <a:lnSpc>
                <a:spcPct val="90000"/>
              </a:lnSpc>
              <a:buNone/>
            </a:pPr>
            <a:r>
              <a:rPr lang="en-US" altLang="zh-CN" b="1">
                <a:solidFill>
                  <a:srgbClr val="0001DE"/>
                </a:solidFill>
              </a:rPr>
              <a:t>1</a:t>
            </a:r>
            <a:r>
              <a:rPr lang="zh-CN" altLang="en-US" b="1">
                <a:solidFill>
                  <a:srgbClr val="0001DE"/>
                </a:solidFill>
              </a:rPr>
              <a:t>、子宫收缩无力</a:t>
            </a:r>
            <a:endParaRPr lang="zh-CN" altLang="en-US" b="1">
              <a:solidFill>
                <a:schemeClr val="hlink"/>
              </a:solidFill>
            </a:endParaRPr>
          </a:p>
          <a:p>
            <a:pPr lvl="0">
              <a:lnSpc>
                <a:spcPct val="90000"/>
              </a:lnSpc>
              <a:buNone/>
            </a:pPr>
            <a:r>
              <a:rPr lang="en-US" altLang="zh-CN" b="1">
                <a:solidFill>
                  <a:srgbClr val="0001DE"/>
                </a:solidFill>
              </a:rPr>
              <a:t>2</a:t>
            </a:r>
            <a:r>
              <a:rPr lang="zh-CN" altLang="en-US" b="1">
                <a:solidFill>
                  <a:srgbClr val="0001DE"/>
                </a:solidFill>
              </a:rPr>
              <a:t>、精神过于紧张</a:t>
            </a:r>
            <a:endParaRPr lang="zh-CN" altLang="en-US" b="1">
              <a:solidFill>
                <a:schemeClr val="hlink"/>
              </a:solidFill>
            </a:endParaRPr>
          </a:p>
          <a:p>
            <a:pPr lvl="0">
              <a:lnSpc>
                <a:spcPct val="90000"/>
              </a:lnSpc>
              <a:buNone/>
            </a:pPr>
            <a:r>
              <a:rPr lang="en-US" altLang="zh-CN" b="1">
                <a:solidFill>
                  <a:srgbClr val="0001DE"/>
                </a:solidFill>
              </a:rPr>
              <a:t>3</a:t>
            </a:r>
            <a:r>
              <a:rPr lang="zh-CN" altLang="en-US" b="1">
                <a:solidFill>
                  <a:srgbClr val="0001DE"/>
                </a:solidFill>
              </a:rPr>
              <a:t>、胎盘滞留</a:t>
            </a:r>
            <a:endParaRPr lang="zh-CN" altLang="en-US" b="1">
              <a:solidFill>
                <a:schemeClr val="hlink"/>
              </a:solidFill>
            </a:endParaRPr>
          </a:p>
          <a:p>
            <a:pPr lvl="0">
              <a:lnSpc>
                <a:spcPct val="90000"/>
              </a:lnSpc>
              <a:buNone/>
            </a:pPr>
            <a:r>
              <a:rPr lang="en-US" altLang="zh-CN" b="1">
                <a:solidFill>
                  <a:srgbClr val="0001DE"/>
                </a:solidFill>
              </a:rPr>
              <a:t>4</a:t>
            </a:r>
            <a:r>
              <a:rPr lang="zh-CN" altLang="en-US" b="1">
                <a:solidFill>
                  <a:srgbClr val="0001DE"/>
                </a:solidFill>
              </a:rPr>
              <a:t>、分娩过程中产道撕裂</a:t>
            </a:r>
            <a:endParaRPr lang="zh-CN" altLang="en-US" b="1">
              <a:solidFill>
                <a:schemeClr val="hlink"/>
              </a:solidFill>
            </a:endParaRPr>
          </a:p>
          <a:p>
            <a:pPr lvl="0">
              <a:lnSpc>
                <a:spcPct val="90000"/>
              </a:lnSpc>
              <a:buNone/>
            </a:pPr>
            <a:r>
              <a:rPr lang="en-US" altLang="zh-CN" b="1">
                <a:solidFill>
                  <a:srgbClr val="0001DE"/>
                </a:solidFill>
              </a:rPr>
              <a:t>5</a:t>
            </a:r>
            <a:r>
              <a:rPr lang="zh-CN" altLang="en-US" b="1">
                <a:solidFill>
                  <a:srgbClr val="0001DE"/>
                </a:solidFill>
              </a:rPr>
              <a:t>、凝血功能障碍</a:t>
            </a:r>
            <a:endParaRPr lang="zh-CN" altLang="en-US" b="1">
              <a:solidFill>
                <a:schemeClr val="hlink"/>
              </a:solidFill>
            </a:endParaRPr>
          </a:p>
          <a:p>
            <a:pPr lvl="0">
              <a:lnSpc>
                <a:spcPct val="90000"/>
              </a:lnSpc>
              <a:buNone/>
            </a:pPr>
            <a:r>
              <a:rPr lang="en-US" altLang="zh-CN" b="1">
                <a:solidFill>
                  <a:srgbClr val="0001DE"/>
                </a:solidFill>
              </a:rPr>
              <a:t>6</a:t>
            </a:r>
            <a:r>
              <a:rPr lang="zh-CN" altLang="en-US" b="1">
                <a:solidFill>
                  <a:srgbClr val="0001DE"/>
                </a:solidFill>
              </a:rPr>
              <a:t>、产科的弥漫性血管内凝血</a:t>
            </a:r>
            <a:r>
              <a:rPr lang="en-US" altLang="zh-CN" b="1">
                <a:solidFill>
                  <a:srgbClr val="0001DE"/>
                </a:solidFill>
              </a:rPr>
              <a:t>(DIC)</a:t>
            </a:r>
            <a:endParaRPr lang="zh-CN" altLang="en-US" b="1">
              <a:solidFill>
                <a:schemeClr val="hlink"/>
              </a:solidFill>
            </a:endParaRPr>
          </a:p>
          <a:p>
            <a:pPr lvl="0">
              <a:lnSpc>
                <a:spcPct val="90000"/>
              </a:lnSpc>
              <a:buNone/>
            </a:pPr>
            <a:r>
              <a:rPr lang="en-US" altLang="zh-CN" b="1">
                <a:solidFill>
                  <a:srgbClr val="0001DE"/>
                </a:solidFill>
              </a:rPr>
              <a:t>7</a:t>
            </a:r>
            <a:r>
              <a:rPr lang="zh-CN" altLang="en-US" b="1">
                <a:solidFill>
                  <a:srgbClr val="0001DE"/>
                </a:solidFill>
              </a:rPr>
              <a:t>、其他</a:t>
            </a:r>
            <a:endParaRPr lang="zh-CN" altLang="en-US" b="1">
              <a:solidFill>
                <a:schemeClr val="hlink"/>
              </a:solidFill>
            </a:endParaRPr>
          </a:p>
        </p:txBody>
      </p:sp>
      <p:sp>
        <p:nvSpPr>
          <p:cNvPr id="2073" name="Date Placeholder 1"/>
          <p:cNvSpPr>
            <a:spLocks noGrp="1"/>
          </p:cNvSpPr>
          <p:nvPr>
            <p:ph type="dt" sz="half" idx="10"/>
          </p:nvPr>
        </p:nvSpPr>
        <p:spPr/>
        <p:txBody>
          <a:bodyPr/>
          <a:lstStyle/>
          <a:p>
            <a:pPr lvl="0"/>
            <a:endParaRPr lang="zh-CN" altLang="en-US">
              <a:ea typeface="宋体" charset="-122"/>
            </a:endParaRPr>
          </a:p>
        </p:txBody>
      </p:sp>
      <p:sp>
        <p:nvSpPr>
          <p:cNvPr id="2075" name="New shape"/>
          <p:cNvSpPr/>
          <p:nvPr/>
        </p:nvSpPr>
        <p:spPr>
          <a:xfrm>
            <a:off x="0" y="7132066"/>
            <a:ext cx="984808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第六页，共四十四页。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5" name="标题 1"/>
          <p:cNvSpPr/>
          <p:nvPr>
            <p:ph type="title" idx="4294967295"/>
          </p:nvPr>
        </p:nvSpPr>
        <p:spPr>
          <a:xfrm>
            <a:off x="492404" y="295785"/>
            <a:ext cx="8863279" cy="1231011"/>
          </a:xfrm>
          <a:prstGeom prst="rect">
            <a:avLst/>
          </a:prstGeom>
          <a:noFill/>
          <a:ln cap="flat">
            <a:noFill/>
            <a:prstDash val="solid"/>
            <a:miter lim="800000"/>
            <a:headEnd type="none" w="med" len="med"/>
            <a:tailEnd type="none" w="med" len="med"/>
          </a:ln>
        </p:spPr>
        <p:txBody>
          <a:bodyPr anchor="ctr" anchorCtr="0"/>
          <a:lstStyle>
            <a:lvl1pPr marL="0" indent="0" algn="ctr" defTabSz="984809" rtl="0" eaLnBrk="1" fontAlgn="base" hangingPunct="1">
              <a:lnSpc>
                <a:spcPct val="100000"/>
              </a:lnSpc>
              <a:spcBef>
                <a:spcPct val="0"/>
              </a:spcBef>
              <a:spcAft>
                <a:spcPct val="0"/>
              </a:spcAft>
              <a:buClrTx/>
              <a:buFontTx/>
              <a:buNone/>
              <a:defRPr kumimoji="0" lang="zh-CN" altLang="en-US" sz="4739" b="0" i="0" u="none">
                <a:solidFill>
                  <a:schemeClr val="tx1"/>
                </a:solidFill>
                <a:latin typeface="Calibri"/>
                <a:ea typeface="宋体" charset="-122"/>
                <a:sym typeface="Calibri"/>
              </a:defRPr>
            </a:lvl1pPr>
          </a:lstStyle>
          <a:p>
            <a:pPr lvl="0"/>
            <a:r>
              <a:rPr lang="zh-CN" altLang="en-US" b="1">
                <a:solidFill>
                  <a:srgbClr val="FF00DF"/>
                </a:solidFill>
              </a:rPr>
              <a:t>凝血病</a:t>
            </a:r>
            <a:endParaRPr lang="zh-CN" altLang="en-US" b="1">
              <a:solidFill>
                <a:srgbClr val="FF0000"/>
              </a:solidFill>
            </a:endParaRPr>
          </a:p>
        </p:txBody>
      </p:sp>
      <p:sp>
        <p:nvSpPr>
          <p:cNvPr id="2076" name="内容占位符 2"/>
          <p:cNvSpPr/>
          <p:nvPr>
            <p:ph idx="1"/>
          </p:nvPr>
        </p:nvSpPr>
        <p:spPr>
          <a:xfrm>
            <a:off x="492404" y="1723415"/>
            <a:ext cx="8863279" cy="4874462"/>
          </a:xfrm>
          <a:prstGeom prst="rect">
            <a:avLst/>
          </a:prstGeom>
          <a:noFill/>
          <a:ln cap="flat">
            <a:noFill/>
            <a:prstDash val="solid"/>
            <a:miter lim="800000"/>
            <a:headEnd type="none" w="med" len="med"/>
            <a:tailEnd type="none" w="med" len="med"/>
          </a:ln>
        </p:spPr>
        <p:txBody>
          <a:bodyPr/>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lvl="0"/>
            <a:r>
              <a:rPr lang="en-US" altLang="en-US" sz="3046" b="1">
                <a:solidFill>
                  <a:srgbClr val="0001DE"/>
                </a:solidFill>
              </a:rPr>
              <a:t>定义：继发于严重病症的</a:t>
            </a:r>
            <a:r>
              <a:rPr lang="en-US" altLang="en-US" sz="3346" b="1">
                <a:solidFill>
                  <a:srgbClr val="FF00DF"/>
                </a:solidFill>
              </a:rPr>
              <a:t>获得性</a:t>
            </a:r>
            <a:r>
              <a:rPr lang="en-US" altLang="en-US" sz="3246" b="1">
                <a:solidFill>
                  <a:srgbClr val="0001DE"/>
                </a:solidFill>
              </a:rPr>
              <a:t>的凝血功能紊乱被统称为凝血病</a:t>
            </a:r>
            <a:endParaRPr lang="en-US" altLang="en-US" b="1">
              <a:solidFill>
                <a:schemeClr val="hlink"/>
              </a:solidFill>
            </a:endParaRPr>
          </a:p>
          <a:p>
            <a:pPr lvl="0"/>
            <a:r>
              <a:rPr lang="en-US" altLang="en-US" sz="3346" b="1">
                <a:solidFill>
                  <a:srgbClr val="0001DE"/>
                </a:solidFill>
              </a:rPr>
              <a:t>包括：</a:t>
            </a:r>
            <a:r>
              <a:rPr lang="en-US" altLang="en-US" sz="3046" b="1">
                <a:solidFill>
                  <a:srgbClr val="FF00DF"/>
                </a:solidFill>
              </a:rPr>
              <a:t>稀释性</a:t>
            </a:r>
            <a:r>
              <a:rPr lang="en-US" altLang="en-US" sz="3346" b="1">
                <a:solidFill>
                  <a:srgbClr val="0001DE"/>
                </a:solidFill>
              </a:rPr>
              <a:t>凝血病</a:t>
            </a:r>
            <a:endParaRPr lang="en-US" altLang="en-US" b="1">
              <a:solidFill>
                <a:schemeClr val="hlink"/>
              </a:solidFill>
            </a:endParaRPr>
          </a:p>
          <a:p>
            <a:pPr lvl="0">
              <a:buNone/>
            </a:pPr>
            <a:r>
              <a:rPr lang="en-US" altLang="en-US" sz="3046" b="1">
                <a:solidFill>
                  <a:srgbClr val="0001DE"/>
                </a:solidFill>
              </a:rPr>
              <a:t>                 </a:t>
            </a:r>
            <a:r>
              <a:rPr lang="en-US" altLang="en-US" sz="3246" b="1">
                <a:solidFill>
                  <a:srgbClr val="FF00DF"/>
                </a:solidFill>
              </a:rPr>
              <a:t>功能性</a:t>
            </a:r>
            <a:r>
              <a:rPr lang="en-US" altLang="en-US" sz="3146" b="1">
                <a:solidFill>
                  <a:srgbClr val="0001DE"/>
                </a:solidFill>
              </a:rPr>
              <a:t>凝血病</a:t>
            </a:r>
            <a:endParaRPr lang="en-US" altLang="en-US" b="1">
              <a:solidFill>
                <a:schemeClr val="hlink"/>
              </a:solidFill>
            </a:endParaRPr>
          </a:p>
          <a:p>
            <a:pPr lvl="0">
              <a:buNone/>
            </a:pPr>
            <a:r>
              <a:rPr lang="en-US" altLang="en-US" sz="3246" b="1">
                <a:solidFill>
                  <a:srgbClr val="0001DE"/>
                </a:solidFill>
              </a:rPr>
              <a:t>                 </a:t>
            </a:r>
            <a:r>
              <a:rPr lang="en-US" altLang="en-US" sz="3246" b="1">
                <a:solidFill>
                  <a:srgbClr val="FF00DF"/>
                </a:solidFill>
              </a:rPr>
              <a:t>消耗性</a:t>
            </a:r>
            <a:r>
              <a:rPr lang="en-US" altLang="en-US" sz="3046" b="1">
                <a:solidFill>
                  <a:srgbClr val="0001DE"/>
                </a:solidFill>
              </a:rPr>
              <a:t>凝血病</a:t>
            </a:r>
            <a:endParaRPr lang="en-US" altLang="en-US" b="1">
              <a:solidFill>
                <a:schemeClr val="hlink"/>
              </a:solidFill>
            </a:endParaRPr>
          </a:p>
          <a:p>
            <a:pPr lvl="0">
              <a:buNone/>
            </a:pPr>
            <a:r>
              <a:rPr lang="en-US" altLang="en-US" sz="3046" b="1">
                <a:solidFill>
                  <a:srgbClr val="0001DE"/>
                </a:solidFill>
              </a:rPr>
              <a:t>  不包括：</a:t>
            </a:r>
            <a:endParaRPr lang="en-US" altLang="en-US" b="1">
              <a:solidFill>
                <a:schemeClr val="hlink"/>
              </a:solidFill>
            </a:endParaRPr>
          </a:p>
          <a:p>
            <a:pPr lvl="0">
              <a:buNone/>
            </a:pPr>
            <a:r>
              <a:rPr lang="zh-CN" altLang="en-US" sz="3246" b="1">
                <a:solidFill>
                  <a:srgbClr val="0001DE"/>
                </a:solidFill>
              </a:rPr>
              <a:t>               </a:t>
            </a:r>
            <a:r>
              <a:rPr lang="en-US" altLang="en-US" sz="3046" b="1">
                <a:solidFill>
                  <a:srgbClr val="0001DE"/>
                </a:solidFill>
              </a:rPr>
              <a:t>血友病等原发性血液系统疾病</a:t>
            </a:r>
            <a:endParaRPr lang="en-US" altLang="en-US" b="1">
              <a:solidFill>
                <a:schemeClr val="hlink"/>
              </a:solidFill>
            </a:endParaRPr>
          </a:p>
        </p:txBody>
      </p:sp>
      <p:sp>
        <p:nvSpPr>
          <p:cNvPr id="2077" name="New shape"/>
          <p:cNvSpPr/>
          <p:nvPr/>
        </p:nvSpPr>
        <p:spPr>
          <a:xfrm>
            <a:off x="0" y="7132066"/>
            <a:ext cx="984808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第七页，共四十四页。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nodeType="clickEffect">
                                  <p:stCondLst>
                                    <p:cond delay="0"/>
                                  </p:stCondLst>
                                  <p:childTnLst>
                                    <p:set>
                                      <p:cBhvr additive="base">
                                        <p:cTn id="6" dur="1" fill="hold">
                                          <p:stCondLst>
                                            <p:cond delay="0"/>
                                          </p:stCondLst>
                                        </p:cTn>
                                        <p:tgtEl>
                                          <p:spTgt spid="2076">
                                            <p:txEl>
                                              <p:pRg st="5" end="5"/>
                                            </p:txEl>
                                          </p:spTgt>
                                        </p:tgtEl>
                                        <p:attrNameLst>
                                          <p:attrName>style.visibility</p:attrName>
                                        </p:attrNameLst>
                                      </p:cBhvr>
                                      <p:to>
                                        <p:strVal val="visible"/>
                                      </p:to>
                                    </p:set>
                                    <p:animEffect transition="in" filter="blinds(horizontal)">
                                      <p:cBhvr additive="base">
                                        <p:cTn id="7" dur="500" fill="hold"/>
                                        <p:tgtEl>
                                          <p:spTgt spid="207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9" name="标题 1"/>
          <p:cNvSpPr/>
          <p:nvPr>
            <p:ph type="title" idx="4294967295"/>
          </p:nvPr>
        </p:nvSpPr>
        <p:spPr>
          <a:xfrm>
            <a:off x="492404" y="295785"/>
            <a:ext cx="8863279" cy="1231011"/>
          </a:xfrm>
          <a:prstGeom prst="rect">
            <a:avLst/>
          </a:prstGeom>
          <a:noFill/>
          <a:ln cap="flat">
            <a:noFill/>
            <a:prstDash val="solid"/>
            <a:miter lim="800000"/>
            <a:headEnd type="none" w="med" len="med"/>
            <a:tailEnd type="none" w="med" len="med"/>
          </a:ln>
        </p:spPr>
        <p:txBody>
          <a:bodyPr anchor="ctr" anchorCtr="0"/>
          <a:lstStyle>
            <a:lvl1pPr marL="0" indent="0" algn="ctr" defTabSz="984809" rtl="0" eaLnBrk="1" fontAlgn="base" hangingPunct="1">
              <a:lnSpc>
                <a:spcPct val="100000"/>
              </a:lnSpc>
              <a:spcBef>
                <a:spcPct val="0"/>
              </a:spcBef>
              <a:spcAft>
                <a:spcPct val="0"/>
              </a:spcAft>
              <a:buClrTx/>
              <a:buFontTx/>
              <a:buNone/>
              <a:defRPr kumimoji="0" lang="zh-CN" altLang="en-US" sz="4739" b="0" i="0" u="none">
                <a:solidFill>
                  <a:schemeClr val="tx1"/>
                </a:solidFill>
                <a:latin typeface="Calibri"/>
                <a:ea typeface="宋体" charset="-122"/>
                <a:sym typeface="Calibri"/>
              </a:defRPr>
            </a:lvl1pPr>
          </a:lstStyle>
          <a:p>
            <a:pPr lvl="0"/>
            <a:r>
              <a:rPr lang="zh-CN" altLang="en-US" b="1">
                <a:solidFill>
                  <a:srgbClr val="FF00DF"/>
                </a:solidFill>
              </a:rPr>
              <a:t>血液成分</a:t>
            </a:r>
            <a:endParaRPr lang="zh-CN" altLang="en-US"/>
          </a:p>
        </p:txBody>
      </p:sp>
      <p:sp>
        <p:nvSpPr>
          <p:cNvPr id="2080" name="内容占位符 2"/>
          <p:cNvSpPr/>
          <p:nvPr>
            <p:ph idx="1"/>
          </p:nvPr>
        </p:nvSpPr>
        <p:spPr>
          <a:xfrm>
            <a:off x="424015" y="1521666"/>
            <a:ext cx="8863279" cy="4874462"/>
          </a:xfrm>
          <a:prstGeom prst="rect">
            <a:avLst/>
          </a:prstGeom>
          <a:noFill/>
          <a:ln cap="flat">
            <a:noFill/>
            <a:prstDash val="solid"/>
            <a:miter lim="800000"/>
            <a:headEnd type="none" w="med" len="med"/>
            <a:tailEnd type="none" w="med" len="med"/>
          </a:ln>
        </p:spPr>
        <p:txBody>
          <a:bodyPr/>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marL="574472" lvl="0" indent="-574472">
              <a:lnSpc>
                <a:spcPct val="90000"/>
              </a:lnSpc>
              <a:buFont typeface="Wingdings" charset="2"/>
              <a:buNone/>
            </a:pPr>
            <a:r>
              <a:rPr lang="en-US" altLang="en-US" sz="2385" b="1">
                <a:solidFill>
                  <a:srgbClr val="0001DE"/>
                </a:solidFill>
              </a:rPr>
              <a:t>(1)   血浆</a:t>
            </a:r>
            <a:endParaRPr lang="en-US" altLang="en-US" sz="2585" b="1">
              <a:solidFill>
                <a:schemeClr val="hlink"/>
              </a:solidFill>
            </a:endParaRPr>
          </a:p>
          <a:p>
            <a:pPr marL="574472" lvl="0" indent="-574472">
              <a:lnSpc>
                <a:spcPct val="90000"/>
              </a:lnSpc>
              <a:buFont typeface="Wingdings" charset="2"/>
              <a:buNone/>
            </a:pPr>
            <a:r>
              <a:rPr lang="en-US" altLang="en-US" sz="2285">
                <a:solidFill>
                  <a:srgbClr val="0001DE"/>
                </a:solidFill>
              </a:rPr>
              <a:t>		</a:t>
            </a:r>
            <a:r>
              <a:rPr lang="en-US" altLang="en-US" sz="2285">
                <a:solidFill>
                  <a:srgbClr val="0001DE"/>
                </a:solidFill>
                <a:sym typeface="Times New Roman" charset="0"/>
              </a:rPr>
              <a:t>● </a:t>
            </a:r>
            <a:r>
              <a:rPr lang="en-US" altLang="en-US" sz="2485" b="1">
                <a:solidFill>
                  <a:srgbClr val="0001DE"/>
                </a:solidFill>
              </a:rPr>
              <a:t>92% 水</a:t>
            </a:r>
            <a:endParaRPr lang="en-US" altLang="en-US" sz="2585" b="1">
              <a:solidFill>
                <a:schemeClr val="hlink"/>
              </a:solidFill>
            </a:endParaRPr>
          </a:p>
          <a:p>
            <a:pPr marL="574472" lvl="0" indent="-574472">
              <a:lnSpc>
                <a:spcPct val="90000"/>
              </a:lnSpc>
              <a:buFont typeface="Wingdings" charset="2"/>
              <a:buNone/>
            </a:pPr>
            <a:r>
              <a:rPr lang="en-US" altLang="en-US" sz="2485" b="1">
                <a:solidFill>
                  <a:srgbClr val="0001DE"/>
                </a:solidFill>
              </a:rPr>
              <a:t>		</a:t>
            </a:r>
            <a:r>
              <a:rPr lang="en-US" altLang="en-US" sz="2185" b="1">
                <a:solidFill>
                  <a:srgbClr val="0001DE"/>
                </a:solidFill>
                <a:sym typeface="Times New Roman" charset="0"/>
              </a:rPr>
              <a:t>●</a:t>
            </a:r>
            <a:r>
              <a:rPr lang="en-US" altLang="en-US" sz="2385" b="1">
                <a:solidFill>
                  <a:srgbClr val="0001DE"/>
                </a:solidFill>
              </a:rPr>
              <a:t> 8%蛋白 </a:t>
            </a:r>
            <a:r>
              <a:rPr lang="en-US" altLang="en-US" sz="2285" b="1">
                <a:solidFill>
                  <a:srgbClr val="0001DE"/>
                </a:solidFill>
                <a:latin typeface="Arial" pitchFamily="34" charset="0"/>
                <a:sym typeface="Arial" pitchFamily="34" charset="0"/>
              </a:rPr>
              <a:t>–</a:t>
            </a:r>
            <a:r>
              <a:rPr lang="en-US" altLang="en-US" sz="2285">
                <a:solidFill>
                  <a:srgbClr val="0001DE"/>
                </a:solidFill>
              </a:rPr>
              <a:t> </a:t>
            </a:r>
            <a:r>
              <a:rPr lang="en-US" altLang="en-US" sz="2485" b="1">
                <a:solidFill>
                  <a:srgbClr val="0001DE"/>
                </a:solidFill>
              </a:rPr>
              <a:t>包括</a:t>
            </a:r>
            <a:r>
              <a:rPr lang="en-US" altLang="en-US" sz="2385" b="1">
                <a:solidFill>
                  <a:srgbClr val="FF00DF"/>
                </a:solidFill>
              </a:rPr>
              <a:t>凝血因子</a:t>
            </a:r>
            <a:endParaRPr lang="en-US" altLang="en-US" sz="2585" b="1">
              <a:solidFill>
                <a:srgbClr val="FF0000"/>
              </a:solidFill>
            </a:endParaRPr>
          </a:p>
          <a:p>
            <a:pPr marL="574472" lvl="0" indent="-574472">
              <a:lnSpc>
                <a:spcPct val="90000"/>
              </a:lnSpc>
              <a:buFont typeface="Wingdings" charset="2"/>
              <a:buNone/>
            </a:pPr>
            <a:r>
              <a:rPr lang="en-US" altLang="en-US" sz="2285" b="1">
                <a:solidFill>
                  <a:srgbClr val="0001DE"/>
                </a:solidFill>
              </a:rPr>
              <a:t>(2)   红细胞</a:t>
            </a:r>
            <a:endParaRPr lang="en-US" altLang="en-US" sz="2585" b="1">
              <a:solidFill>
                <a:schemeClr val="hlink"/>
              </a:solidFill>
            </a:endParaRPr>
          </a:p>
          <a:p>
            <a:pPr marL="1456696" lvl="2" indent="-471888">
              <a:lnSpc>
                <a:spcPct val="90000"/>
              </a:lnSpc>
              <a:buFont typeface="Wingdings" charset="2"/>
              <a:buNone/>
            </a:pPr>
            <a:r>
              <a:rPr lang="en-US" altLang="en-US" sz="1946" b="1">
                <a:solidFill>
                  <a:srgbClr val="0001DE"/>
                </a:solidFill>
                <a:sym typeface="Times New Roman" charset="0"/>
              </a:rPr>
              <a:t>●</a:t>
            </a:r>
            <a:r>
              <a:rPr lang="en-US" altLang="en-US" sz="1946" b="1">
                <a:solidFill>
                  <a:srgbClr val="0001DE"/>
                </a:solidFill>
              </a:rPr>
              <a:t> </a:t>
            </a:r>
            <a:r>
              <a:rPr lang="en-US" altLang="en-US" sz="2185" b="1">
                <a:solidFill>
                  <a:srgbClr val="0001DE"/>
                </a:solidFill>
              </a:rPr>
              <a:t>使血液呈红色</a:t>
            </a:r>
            <a:endParaRPr lang="en-US" altLang="en-US" b="1">
              <a:solidFill>
                <a:schemeClr val="hlink"/>
              </a:solidFill>
            </a:endParaRPr>
          </a:p>
          <a:p>
            <a:pPr marL="1456696" lvl="2" indent="-471888">
              <a:lnSpc>
                <a:spcPct val="90000"/>
              </a:lnSpc>
              <a:buFont typeface="Wingdings" charset="2"/>
              <a:buNone/>
            </a:pPr>
            <a:r>
              <a:rPr lang="en-US" altLang="en-US" sz="2285" b="1">
                <a:solidFill>
                  <a:srgbClr val="0001DE"/>
                </a:solidFill>
                <a:sym typeface="Times New Roman" charset="0"/>
              </a:rPr>
              <a:t>●</a:t>
            </a:r>
            <a:r>
              <a:rPr lang="en-US" altLang="en-US" sz="2485" b="1">
                <a:solidFill>
                  <a:srgbClr val="0001DE"/>
                </a:solidFill>
              </a:rPr>
              <a:t> 携带氧</a:t>
            </a:r>
            <a:endParaRPr lang="en-US" altLang="en-US" b="1">
              <a:solidFill>
                <a:schemeClr val="hlink"/>
              </a:solidFill>
            </a:endParaRPr>
          </a:p>
          <a:p>
            <a:pPr marL="574472" lvl="0" indent="-574472">
              <a:lnSpc>
                <a:spcPct val="90000"/>
              </a:lnSpc>
              <a:buFont typeface="Wingdings" charset="2"/>
              <a:buNone/>
            </a:pPr>
            <a:r>
              <a:rPr lang="en-US" altLang="en-US" sz="2285" b="1">
                <a:solidFill>
                  <a:srgbClr val="0001DE"/>
                </a:solidFill>
              </a:rPr>
              <a:t>(3)   白细胞</a:t>
            </a:r>
            <a:endParaRPr lang="en-US" altLang="en-US" sz="2585" b="1">
              <a:solidFill>
                <a:schemeClr val="hlink"/>
              </a:solidFill>
            </a:endParaRPr>
          </a:p>
          <a:p>
            <a:pPr marL="574472" lvl="0" indent="-574472">
              <a:lnSpc>
                <a:spcPct val="90000"/>
              </a:lnSpc>
              <a:buFont typeface="Wingdings" charset="2"/>
              <a:buNone/>
            </a:pPr>
            <a:r>
              <a:rPr lang="en-US" altLang="en-US" sz="2485" b="1">
                <a:solidFill>
                  <a:srgbClr val="0001DE"/>
                </a:solidFill>
              </a:rPr>
              <a:t>	      </a:t>
            </a:r>
            <a:r>
              <a:rPr lang="en-US" altLang="en-US" sz="2385" b="1">
                <a:solidFill>
                  <a:srgbClr val="0001DE"/>
                </a:solidFill>
                <a:sym typeface="Times New Roman" charset="0"/>
              </a:rPr>
              <a:t>●</a:t>
            </a:r>
            <a:r>
              <a:rPr lang="en-US" altLang="en-US" sz="2185" b="1">
                <a:solidFill>
                  <a:srgbClr val="0001DE"/>
                </a:solidFill>
              </a:rPr>
              <a:t> 免疫功能</a:t>
            </a:r>
            <a:endParaRPr lang="en-US" altLang="en-US" sz="2585" b="1">
              <a:solidFill>
                <a:schemeClr val="hlink"/>
              </a:solidFill>
            </a:endParaRPr>
          </a:p>
          <a:p>
            <a:pPr marL="574472" lvl="0" indent="-574472">
              <a:lnSpc>
                <a:spcPct val="90000"/>
              </a:lnSpc>
              <a:buFont typeface="Wingdings" charset="2"/>
              <a:buNone/>
            </a:pPr>
            <a:r>
              <a:rPr lang="en-US" altLang="en-US" sz="2485" b="1">
                <a:solidFill>
                  <a:srgbClr val="0001DE"/>
                </a:solidFill>
              </a:rPr>
              <a:t>		</a:t>
            </a:r>
            <a:r>
              <a:rPr lang="en-US" altLang="en-US" sz="2285" b="1">
                <a:solidFill>
                  <a:srgbClr val="0001DE"/>
                </a:solidFill>
                <a:sym typeface="Times New Roman" charset="0"/>
              </a:rPr>
              <a:t>●</a:t>
            </a:r>
            <a:r>
              <a:rPr lang="en-US" altLang="en-US" sz="2385" b="1">
                <a:solidFill>
                  <a:srgbClr val="0001DE"/>
                </a:solidFill>
              </a:rPr>
              <a:t> 产生抗体</a:t>
            </a:r>
            <a:endParaRPr lang="en-US" altLang="en-US" sz="2585" b="1">
              <a:solidFill>
                <a:schemeClr val="hlink"/>
              </a:solidFill>
            </a:endParaRPr>
          </a:p>
          <a:p>
            <a:pPr marL="574472" lvl="0" indent="-574472">
              <a:lnSpc>
                <a:spcPct val="90000"/>
              </a:lnSpc>
              <a:buFont typeface="Wingdings" charset="2"/>
              <a:buNone/>
            </a:pPr>
            <a:r>
              <a:rPr lang="en-US" altLang="en-US" sz="2385" b="1">
                <a:solidFill>
                  <a:srgbClr val="0001DE"/>
                </a:solidFill>
              </a:rPr>
              <a:t>(4)    血小板</a:t>
            </a:r>
            <a:endParaRPr lang="en-US" altLang="en-US" sz="2585" b="1">
              <a:solidFill>
                <a:schemeClr val="hlink"/>
              </a:solidFill>
            </a:endParaRPr>
          </a:p>
          <a:p>
            <a:pPr marL="1025843" lvl="1" indent="-533438">
              <a:lnSpc>
                <a:spcPct val="90000"/>
              </a:lnSpc>
              <a:buNone/>
            </a:pPr>
            <a:r>
              <a:rPr lang="en-US" altLang="en-US" sz="1954" b="1">
                <a:solidFill>
                  <a:srgbClr val="0001DE"/>
                </a:solidFill>
                <a:sym typeface="Times New Roman" charset="0"/>
              </a:rPr>
              <a:t>       ●</a:t>
            </a:r>
            <a:r>
              <a:rPr lang="en-US" altLang="en-US" sz="1754" b="1">
                <a:solidFill>
                  <a:srgbClr val="0001DE"/>
                </a:solidFill>
              </a:rPr>
              <a:t> 血管损伤后帮助止血</a:t>
            </a:r>
            <a:endParaRPr lang="en-US" altLang="en-US" sz="2154" b="1">
              <a:solidFill>
                <a:schemeClr val="hlink"/>
              </a:solidFill>
            </a:endParaRPr>
          </a:p>
          <a:p>
            <a:pPr marL="574472" lvl="0" indent="-574472">
              <a:buNone/>
            </a:pPr>
            <a:endParaRPr lang="en-US" altLang="en-US">
              <a:solidFill>
                <a:schemeClr val="hlink"/>
              </a:solidFill>
            </a:endParaRPr>
          </a:p>
        </p:txBody>
      </p:sp>
      <p:sp>
        <p:nvSpPr>
          <p:cNvPr id="2081" name="New shape"/>
          <p:cNvSpPr/>
          <p:nvPr/>
        </p:nvSpPr>
        <p:spPr>
          <a:xfrm>
            <a:off x="0" y="7132066"/>
            <a:ext cx="984808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第八页，共四十四页。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83" name="标题 1"/>
          <p:cNvSpPr/>
          <p:nvPr>
            <p:ph type="title" idx="4294967295"/>
          </p:nvPr>
        </p:nvSpPr>
        <p:spPr>
          <a:xfrm>
            <a:off x="492404" y="295785"/>
            <a:ext cx="8863279" cy="1231011"/>
          </a:xfrm>
          <a:prstGeom prst="rect">
            <a:avLst/>
          </a:prstGeom>
          <a:noFill/>
          <a:ln cap="flat">
            <a:noFill/>
            <a:prstDash val="solid"/>
            <a:miter lim="800000"/>
            <a:headEnd type="none" w="med" len="med"/>
            <a:tailEnd type="none" w="med" len="med"/>
          </a:ln>
        </p:spPr>
        <p:txBody>
          <a:bodyPr anchor="ctr" anchorCtr="0"/>
          <a:lstStyle>
            <a:lvl1pPr marL="0" indent="0" algn="ctr" defTabSz="984809" rtl="0" eaLnBrk="1" fontAlgn="base" hangingPunct="1">
              <a:lnSpc>
                <a:spcPct val="100000"/>
              </a:lnSpc>
              <a:spcBef>
                <a:spcPct val="0"/>
              </a:spcBef>
              <a:spcAft>
                <a:spcPct val="0"/>
              </a:spcAft>
              <a:buClrTx/>
              <a:buFontTx/>
              <a:buNone/>
              <a:defRPr kumimoji="0" lang="zh-CN" altLang="en-US" sz="4739" b="0" i="0" u="none">
                <a:solidFill>
                  <a:schemeClr val="tx1"/>
                </a:solidFill>
                <a:latin typeface="Calibri"/>
                <a:ea typeface="宋体" charset="-122"/>
                <a:sym typeface="Calibri"/>
              </a:defRPr>
            </a:lvl1pPr>
          </a:lstStyle>
          <a:p>
            <a:pPr lvl="0"/>
            <a:r>
              <a:rPr lang="zh-CN" altLang="en-US" b="1">
                <a:solidFill>
                  <a:srgbClr val="FF00DF"/>
                </a:solidFill>
              </a:rPr>
              <a:t>十二种凝血因子及特点</a:t>
            </a:r>
            <a:endParaRPr lang="zh-CN" altLang="en-US" b="1">
              <a:solidFill>
                <a:srgbClr val="FF0000"/>
              </a:solidFill>
            </a:endParaRPr>
          </a:p>
        </p:txBody>
      </p:sp>
      <p:graphicFrame>
        <p:nvGraphicFramePr>
          <p:cNvPr id="2084" name=""/>
          <p:cNvGraphicFramePr>
            <a:graphicFrameLocks noGrp="1"/>
          </p:cNvGraphicFramePr>
          <p:nvPr/>
        </p:nvGraphicFramePr>
        <p:xfrm>
          <a:off x="425725" y="1443019"/>
          <a:ext cx="8929959" cy="5522453"/>
        </p:xfrm>
        <a:graphic>
          <a:graphicData uri="http://schemas.openxmlformats.org/drawingml/2006/table">
            <a:tbl>
              <a:tblPr/>
              <a:tblGrid>
                <a:gridCol w="1097651"/>
                <a:gridCol w="3392119"/>
                <a:gridCol w="950614"/>
                <a:gridCol w="3489575"/>
              </a:tblGrid>
              <a:tr h="885644">
                <a:tc>
                  <a:txBody>
                    <a:bodyPr vert="horz" wrap="square" lIns="98481" tIns="49240" rIns="98481" bIns="49240"/>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marL="0" lvl="0" indent="0">
                        <a:spcBef>
                          <a:spcPct val="0"/>
                        </a:spcBef>
                        <a:buNone/>
                      </a:pPr>
                      <a:r>
                        <a:rPr lang="en-US" altLang="en-US" sz="2585" b="1" i="1">
                          <a:latin typeface="宋体" charset="-122"/>
                          <a:sym typeface="宋体" charset="-122"/>
                        </a:rPr>
                        <a:t>Ⅰ</a:t>
                      </a:r>
                      <a:endParaRPr lang="en-US" altLang="en-US" sz="2400" b="1" i="1">
                        <a:latin typeface="宋体" charset="-122"/>
                        <a:sym typeface="宋体" charset="-122"/>
                      </a:endParaRPr>
                    </a:p>
                    <a:p>
                      <a:pPr marL="0" lvl="0" indent="0">
                        <a:spcBef>
                          <a:spcPct val="0"/>
                        </a:spcBef>
                        <a:buNone/>
                      </a:pPr>
                      <a:endParaRPr lang="en-US" altLang="en-US" sz="2400">
                        <a:sym typeface="宋体" charset="-122"/>
                      </a:endParaRPr>
                    </a:p>
                  </a:txBody>
                  <a:tcPr marL="98481" marR="98481" marT="49240" marB="49240">
                    <a:lnL>
                      <a:noFill/>
                    </a:lnL>
                    <a:lnR>
                      <a:noFill/>
                    </a:lnR>
                    <a:lnT w="57150" cap="flat" cmpd="sng" algn="ctr">
                      <a:solidFill>
                        <a:schemeClr val="tx1"/>
                      </a:solidFill>
                      <a:prstDash val="solid"/>
                      <a:round/>
                      <a:headEnd type="none" w="med" len="med"/>
                      <a:tailEnd type="none" w="med" len="med"/>
                    </a:lnT>
                    <a:lnB>
                      <a:noFill/>
                    </a:lnB>
                    <a:solidFill>
                      <a:srgbClr val="00CC66"/>
                    </a:solidFill>
                  </a:tcPr>
                </a:tc>
                <a:tc>
                  <a:txBody>
                    <a:bodyPr vert="horz" wrap="square" lIns="98481" tIns="49240" rIns="98481" bIns="49240"/>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marL="0" lvl="0" indent="0">
                        <a:spcBef>
                          <a:spcPct val="0"/>
                        </a:spcBef>
                        <a:buNone/>
                      </a:pPr>
                      <a:r>
                        <a:rPr lang="zh-CN" altLang="en-US" sz="2585" b="1" i="1">
                          <a:latin typeface="宋体" charset="-122"/>
                          <a:sym typeface="宋体" charset="-122"/>
                        </a:rPr>
                        <a:t>纤维蛋白原</a:t>
                      </a:r>
                      <a:endParaRPr lang="zh-CN" altLang="en-US" sz="2400" b="1" i="1">
                        <a:latin typeface="宋体" charset="-122"/>
                        <a:sym typeface="宋体" charset="-122"/>
                      </a:endParaRPr>
                    </a:p>
                    <a:p>
                      <a:pPr marL="0" lvl="0" indent="0">
                        <a:spcBef>
                          <a:spcPct val="0"/>
                        </a:spcBef>
                        <a:buNone/>
                      </a:pPr>
                      <a:endParaRPr lang="zh-CN" altLang="en-US" sz="2400">
                        <a:sym typeface="宋体" charset="-122"/>
                      </a:endParaRPr>
                    </a:p>
                  </a:txBody>
                  <a:tcPr marL="98481" marR="98481" marT="49240" marB="49240">
                    <a:lnL>
                      <a:noFill/>
                    </a:lnL>
                    <a:lnR>
                      <a:noFill/>
                    </a:lnR>
                    <a:lnT w="57150" cap="flat" cmpd="sng" algn="ctr">
                      <a:solidFill>
                        <a:schemeClr val="tx1"/>
                      </a:solidFill>
                      <a:prstDash val="solid"/>
                      <a:round/>
                      <a:headEnd type="none" w="med" len="med"/>
                      <a:tailEnd type="none" w="med" len="med"/>
                    </a:lnT>
                    <a:lnB>
                      <a:noFill/>
                    </a:lnB>
                    <a:solidFill>
                      <a:srgbClr val="00CC66"/>
                    </a:solidFill>
                  </a:tcPr>
                </a:tc>
                <a:tc>
                  <a:txBody>
                    <a:bodyPr vert="horz" wrap="square" lIns="98481" tIns="49240" rIns="98481" bIns="49240"/>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marL="0" lvl="0" indent="0">
                        <a:spcBef>
                          <a:spcPct val="0"/>
                        </a:spcBef>
                        <a:buNone/>
                      </a:pPr>
                      <a:r>
                        <a:rPr lang="en-US" altLang="en-US" sz="2585" b="1" i="1">
                          <a:latin typeface="宋体" charset="-122"/>
                          <a:sym typeface="宋体" charset="-122"/>
                        </a:rPr>
                        <a:t>Ⅷ</a:t>
                      </a:r>
                      <a:endParaRPr lang="en-US" altLang="en-US" sz="2400" b="1" i="1">
                        <a:latin typeface="宋体" charset="-122"/>
                        <a:sym typeface="宋体" charset="-122"/>
                      </a:endParaRPr>
                    </a:p>
                    <a:p>
                      <a:pPr marL="0" lvl="0" indent="0">
                        <a:spcBef>
                          <a:spcPct val="0"/>
                        </a:spcBef>
                        <a:buNone/>
                      </a:pPr>
                      <a:endParaRPr lang="en-US" altLang="en-US" sz="2400">
                        <a:sym typeface="宋体" charset="-122"/>
                      </a:endParaRPr>
                    </a:p>
                  </a:txBody>
                  <a:tcPr marL="98481" marR="98481" marT="49240" marB="49240">
                    <a:lnL>
                      <a:noFill/>
                    </a:lnL>
                    <a:lnR>
                      <a:noFill/>
                    </a:lnR>
                    <a:lnT w="57150" cap="flat" cmpd="sng" algn="ctr">
                      <a:solidFill>
                        <a:schemeClr val="tx1"/>
                      </a:solidFill>
                      <a:prstDash val="solid"/>
                      <a:round/>
                      <a:headEnd type="none" w="med" len="med"/>
                      <a:tailEnd type="none" w="med" len="med"/>
                    </a:lnT>
                    <a:lnB>
                      <a:noFill/>
                    </a:lnB>
                    <a:solidFill>
                      <a:srgbClr val="00CC66"/>
                    </a:solidFill>
                  </a:tcPr>
                </a:tc>
                <a:tc>
                  <a:txBody>
                    <a:bodyPr vert="horz" wrap="square" lIns="98481" tIns="49240" rIns="98481" bIns="49240"/>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marL="0" lvl="0" indent="0">
                        <a:spcBef>
                          <a:spcPct val="0"/>
                        </a:spcBef>
                        <a:buNone/>
                      </a:pPr>
                      <a:r>
                        <a:rPr lang="zh-CN" altLang="en-US" sz="2585" b="1" i="1">
                          <a:latin typeface="宋体" charset="-122"/>
                          <a:sym typeface="宋体" charset="-122"/>
                        </a:rPr>
                        <a:t>抗血友病因子</a:t>
                      </a:r>
                      <a:endParaRPr lang="zh-CN" altLang="en-US" sz="2400" b="1" i="1">
                        <a:latin typeface="宋体" charset="-122"/>
                        <a:sym typeface="宋体" charset="-122"/>
                      </a:endParaRPr>
                    </a:p>
                    <a:p>
                      <a:pPr marL="0" lvl="0" indent="0">
                        <a:spcBef>
                          <a:spcPct val="0"/>
                        </a:spcBef>
                        <a:buNone/>
                      </a:pPr>
                      <a:endParaRPr lang="zh-CN" altLang="en-US" sz="2400">
                        <a:sym typeface="宋体" charset="-122"/>
                      </a:endParaRPr>
                    </a:p>
                  </a:txBody>
                  <a:tcPr marL="98481" marR="98481" marT="49240" marB="49240">
                    <a:lnL>
                      <a:noFill/>
                    </a:lnL>
                    <a:lnR>
                      <a:noFill/>
                    </a:lnR>
                    <a:lnT w="57150" cap="flat" cmpd="sng" algn="ctr">
                      <a:solidFill>
                        <a:schemeClr val="tx1"/>
                      </a:solidFill>
                      <a:prstDash val="solid"/>
                      <a:round/>
                      <a:headEnd type="none" w="med" len="med"/>
                      <a:tailEnd type="none" w="med" len="med"/>
                    </a:lnT>
                    <a:lnB>
                      <a:noFill/>
                    </a:lnB>
                    <a:solidFill>
                      <a:srgbClr val="00CC66"/>
                    </a:solidFill>
                  </a:tcPr>
                </a:tc>
              </a:tr>
              <a:tr h="906161">
                <a:tc>
                  <a:txBody>
                    <a:bodyPr vert="horz" wrap="square" lIns="98481" tIns="49240" rIns="98481" bIns="49240"/>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marL="0" lvl="0" indent="0">
                        <a:spcBef>
                          <a:spcPct val="0"/>
                        </a:spcBef>
                        <a:buNone/>
                      </a:pPr>
                      <a:r>
                        <a:rPr lang="en-US" altLang="en-US" sz="2585" b="1" i="1">
                          <a:latin typeface="宋体" charset="-122"/>
                          <a:sym typeface="宋体" charset="-122"/>
                        </a:rPr>
                        <a:t>Ⅱ</a:t>
                      </a:r>
                      <a:endParaRPr lang="en-US" altLang="en-US" sz="2400" b="1" i="1">
                        <a:latin typeface="宋体" charset="-122"/>
                        <a:sym typeface="宋体" charset="-122"/>
                      </a:endParaRPr>
                    </a:p>
                    <a:p>
                      <a:pPr marL="0" lvl="0" indent="0">
                        <a:spcBef>
                          <a:spcPct val="0"/>
                        </a:spcBef>
                        <a:buNone/>
                      </a:pPr>
                      <a:endParaRPr lang="en-US" altLang="en-US" sz="2400">
                        <a:sym typeface="宋体" charset="-122"/>
                      </a:endParaRPr>
                    </a:p>
                  </a:txBody>
                  <a:tcPr marL="98481" marR="98481" marT="49240" marB="49240">
                    <a:lnL>
                      <a:noFill/>
                    </a:lnL>
                    <a:lnR>
                      <a:noFill/>
                    </a:lnR>
                    <a:lnT>
                      <a:noFill/>
                    </a:lnT>
                    <a:lnB>
                      <a:noFill/>
                    </a:lnB>
                    <a:solidFill>
                      <a:srgbClr val="00CC66"/>
                    </a:solidFill>
                  </a:tcPr>
                </a:tc>
                <a:tc>
                  <a:txBody>
                    <a:bodyPr vert="horz" wrap="square" lIns="98481" tIns="49240" rIns="98481" bIns="49240"/>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marL="0" lvl="0" indent="0">
                        <a:spcBef>
                          <a:spcPct val="0"/>
                        </a:spcBef>
                        <a:buNone/>
                      </a:pPr>
                      <a:r>
                        <a:rPr lang="zh-CN" altLang="en-US" sz="2585" b="1" i="1">
                          <a:latin typeface="宋体" charset="-122"/>
                          <a:sym typeface="宋体" charset="-122"/>
                        </a:rPr>
                        <a:t>凝血酶原</a:t>
                      </a:r>
                      <a:endParaRPr lang="zh-CN" altLang="en-US"/>
                    </a:p>
                  </a:txBody>
                  <a:tcPr marL="98481" marR="98481" marT="49240" marB="49240">
                    <a:lnL>
                      <a:noFill/>
                    </a:lnL>
                    <a:lnR>
                      <a:noFill/>
                    </a:lnR>
                    <a:lnT>
                      <a:noFill/>
                    </a:lnT>
                    <a:lnB>
                      <a:noFill/>
                    </a:lnB>
                    <a:solidFill>
                      <a:srgbClr val="00CC66"/>
                    </a:solidFill>
                  </a:tcPr>
                </a:tc>
                <a:tc>
                  <a:txBody>
                    <a:bodyPr vert="horz" wrap="square" lIns="98481" tIns="49240" rIns="98481" bIns="49240"/>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marL="0" lvl="0" indent="0">
                        <a:spcBef>
                          <a:spcPct val="0"/>
                        </a:spcBef>
                        <a:buNone/>
                      </a:pPr>
                      <a:r>
                        <a:rPr lang="en-US" altLang="en-US" sz="2585" b="1" i="1">
                          <a:latin typeface="宋体" charset="-122"/>
                          <a:sym typeface="宋体" charset="-122"/>
                        </a:rPr>
                        <a:t>Ⅸ</a:t>
                      </a:r>
                      <a:endParaRPr lang="en-US" altLang="en-US" sz="2400" b="1" i="1">
                        <a:latin typeface="宋体" charset="-122"/>
                        <a:sym typeface="宋体" charset="-122"/>
                      </a:endParaRPr>
                    </a:p>
                    <a:p>
                      <a:pPr marL="0" lvl="0" indent="0">
                        <a:spcBef>
                          <a:spcPct val="0"/>
                        </a:spcBef>
                        <a:buNone/>
                      </a:pPr>
                      <a:endParaRPr lang="en-US" altLang="en-US" sz="2400">
                        <a:sym typeface="宋体" charset="-122"/>
                      </a:endParaRPr>
                    </a:p>
                  </a:txBody>
                  <a:tcPr marL="98481" marR="98481" marT="49240" marB="49240">
                    <a:lnL>
                      <a:noFill/>
                    </a:lnL>
                    <a:lnR>
                      <a:noFill/>
                    </a:lnR>
                    <a:lnT>
                      <a:noFill/>
                    </a:lnT>
                    <a:lnB>
                      <a:noFill/>
                    </a:lnB>
                    <a:solidFill>
                      <a:srgbClr val="00CC66"/>
                    </a:solidFill>
                  </a:tcPr>
                </a:tc>
                <a:tc>
                  <a:txBody>
                    <a:bodyPr vert="horz" wrap="square" lIns="98481" tIns="49240" rIns="98481" bIns="49240"/>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marL="0" lvl="0" indent="0">
                        <a:spcBef>
                          <a:spcPct val="0"/>
                        </a:spcBef>
                        <a:buNone/>
                      </a:pPr>
                      <a:r>
                        <a:rPr lang="zh-CN" altLang="en-US" sz="2585" b="1" i="1">
                          <a:latin typeface="宋体" charset="-122"/>
                          <a:sym typeface="宋体" charset="-122"/>
                        </a:rPr>
                        <a:t>血浆凝血激酶</a:t>
                      </a:r>
                      <a:endParaRPr lang="zh-CN" altLang="en-US" sz="2400" b="1" i="1">
                        <a:latin typeface="宋体" charset="-122"/>
                        <a:sym typeface="宋体" charset="-122"/>
                      </a:endParaRPr>
                    </a:p>
                    <a:p>
                      <a:pPr marL="0" lvl="0" indent="0">
                        <a:spcBef>
                          <a:spcPct val="0"/>
                        </a:spcBef>
                        <a:buNone/>
                      </a:pPr>
                      <a:endParaRPr lang="zh-CN" altLang="en-US" sz="2400">
                        <a:sym typeface="宋体" charset="-122"/>
                      </a:endParaRPr>
                    </a:p>
                  </a:txBody>
                  <a:tcPr marL="98481" marR="98481" marT="49240" marB="49240">
                    <a:lnL>
                      <a:noFill/>
                    </a:lnL>
                    <a:lnR>
                      <a:noFill/>
                    </a:lnR>
                    <a:lnT>
                      <a:noFill/>
                    </a:lnT>
                    <a:lnB>
                      <a:noFill/>
                    </a:lnB>
                    <a:solidFill>
                      <a:srgbClr val="00CC66"/>
                    </a:solidFill>
                  </a:tcPr>
                </a:tc>
              </a:tr>
              <a:tr h="916419">
                <a:tc>
                  <a:txBody>
                    <a:bodyPr vert="horz" wrap="square" lIns="98481" tIns="49240" rIns="98481" bIns="49240"/>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marL="0" lvl="0" indent="0">
                        <a:spcBef>
                          <a:spcPct val="0"/>
                        </a:spcBef>
                        <a:buNone/>
                      </a:pPr>
                      <a:r>
                        <a:rPr lang="en-US" altLang="en-US" sz="2585" b="1" i="1">
                          <a:latin typeface="宋体" charset="-122"/>
                          <a:sym typeface="宋体" charset="-122"/>
                        </a:rPr>
                        <a:t>Ⅲ</a:t>
                      </a:r>
                      <a:endParaRPr lang="en-US" altLang="en-US" sz="2400" b="1" i="1">
                        <a:latin typeface="宋体" charset="-122"/>
                        <a:sym typeface="宋体" charset="-122"/>
                      </a:endParaRPr>
                    </a:p>
                    <a:p>
                      <a:pPr marL="0" lvl="0" indent="0">
                        <a:spcBef>
                          <a:spcPct val="0"/>
                        </a:spcBef>
                        <a:buNone/>
                      </a:pPr>
                      <a:endParaRPr lang="en-US" altLang="en-US" sz="2400">
                        <a:sym typeface="宋体" charset="-122"/>
                      </a:endParaRPr>
                    </a:p>
                  </a:txBody>
                  <a:tcPr marL="98481" marR="98481" marT="49240" marB="49240">
                    <a:lnL>
                      <a:noFill/>
                    </a:lnL>
                    <a:lnR>
                      <a:noFill/>
                    </a:lnR>
                    <a:lnT>
                      <a:noFill/>
                    </a:lnT>
                    <a:lnB>
                      <a:noFill/>
                    </a:lnB>
                    <a:solidFill>
                      <a:srgbClr val="00CC66"/>
                    </a:solidFill>
                  </a:tcPr>
                </a:tc>
                <a:tc>
                  <a:txBody>
                    <a:bodyPr vert="horz" wrap="square" lIns="98481" tIns="49240" rIns="98481" bIns="49240"/>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marL="0" lvl="0" indent="0">
                        <a:spcBef>
                          <a:spcPct val="0"/>
                        </a:spcBef>
                        <a:buNone/>
                      </a:pPr>
                      <a:r>
                        <a:rPr lang="zh-CN" altLang="en-US" sz="2585" b="1" i="1">
                          <a:latin typeface="宋体" charset="-122"/>
                          <a:sym typeface="宋体" charset="-122"/>
                        </a:rPr>
                        <a:t>组织因子</a:t>
                      </a:r>
                      <a:endParaRPr lang="zh-CN" altLang="en-US" sz="2400" b="1" i="1">
                        <a:latin typeface="宋体" charset="-122"/>
                        <a:sym typeface="宋体" charset="-122"/>
                      </a:endParaRPr>
                    </a:p>
                    <a:p>
                      <a:pPr marL="0" lvl="0" indent="0">
                        <a:spcBef>
                          <a:spcPct val="0"/>
                        </a:spcBef>
                        <a:buNone/>
                      </a:pPr>
                      <a:endParaRPr lang="zh-CN" altLang="en-US" sz="2400">
                        <a:sym typeface="宋体" charset="-122"/>
                      </a:endParaRPr>
                    </a:p>
                  </a:txBody>
                  <a:tcPr marL="98481" marR="98481" marT="49240" marB="49240">
                    <a:lnL>
                      <a:noFill/>
                    </a:lnL>
                    <a:lnR>
                      <a:noFill/>
                    </a:lnR>
                    <a:lnT>
                      <a:noFill/>
                    </a:lnT>
                    <a:lnB cap="flat" cmpd="sng" algn="ctr">
                      <a:solidFill>
                        <a:schemeClr val="tx1"/>
                      </a:solidFill>
                      <a:prstDash val="solid"/>
                      <a:round/>
                      <a:headEnd type="none" w="med" len="med"/>
                      <a:tailEnd type="none" w="med" len="med"/>
                    </a:lnB>
                    <a:solidFill>
                      <a:srgbClr val="00CC66"/>
                    </a:solidFill>
                  </a:tcPr>
                </a:tc>
                <a:tc>
                  <a:txBody>
                    <a:bodyPr vert="horz" wrap="square" lIns="98481" tIns="49240" rIns="98481" bIns="49240"/>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marL="0" lvl="0" indent="0">
                        <a:spcBef>
                          <a:spcPct val="0"/>
                        </a:spcBef>
                        <a:buNone/>
                      </a:pPr>
                      <a:r>
                        <a:rPr lang="en-US" altLang="en-US" sz="2585" b="1" i="1">
                          <a:latin typeface="宋体" charset="-122"/>
                          <a:sym typeface="宋体" charset="-122"/>
                        </a:rPr>
                        <a:t>Ⅹ</a:t>
                      </a:r>
                      <a:endParaRPr lang="en-US" altLang="en-US"/>
                    </a:p>
                  </a:txBody>
                  <a:tcPr marL="98481" marR="98481" marT="49240" marB="49240">
                    <a:lnL>
                      <a:noFill/>
                    </a:lnL>
                    <a:lnR>
                      <a:noFill/>
                    </a:lnR>
                    <a:lnT>
                      <a:noFill/>
                    </a:lnT>
                    <a:lnB>
                      <a:noFill/>
                    </a:lnB>
                    <a:solidFill>
                      <a:srgbClr val="00CC66"/>
                    </a:solidFill>
                  </a:tcPr>
                </a:tc>
                <a:tc>
                  <a:txBody>
                    <a:bodyPr vert="horz" wrap="square" lIns="98481" tIns="49240" rIns="98481" bIns="49240"/>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marL="0" lvl="0" indent="0">
                        <a:spcBef>
                          <a:spcPct val="0"/>
                        </a:spcBef>
                        <a:buNone/>
                      </a:pPr>
                      <a:r>
                        <a:rPr lang="en-US" altLang="en-US" sz="2585" b="1" i="1">
                          <a:latin typeface="宋体" charset="-122"/>
                          <a:sym typeface="宋体" charset="-122"/>
                        </a:rPr>
                        <a:t>Stuart-prower因子</a:t>
                      </a:r>
                      <a:endParaRPr lang="en-US" altLang="en-US"/>
                    </a:p>
                  </a:txBody>
                  <a:tcPr marL="98481" marR="98481" marT="49240" marB="49240">
                    <a:lnL>
                      <a:noFill/>
                    </a:lnL>
                    <a:lnR>
                      <a:noFill/>
                    </a:lnR>
                    <a:lnT>
                      <a:noFill/>
                    </a:lnT>
                    <a:lnB>
                      <a:noFill/>
                    </a:lnB>
                    <a:solidFill>
                      <a:srgbClr val="00CC66"/>
                    </a:solidFill>
                  </a:tcPr>
                </a:tc>
              </a:tr>
              <a:tr h="913000">
                <a:tc>
                  <a:txBody>
                    <a:bodyPr vert="horz" wrap="square" lIns="98481" tIns="49240" rIns="98481" bIns="49240"/>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marL="0" lvl="0" indent="0">
                        <a:spcBef>
                          <a:spcPct val="0"/>
                        </a:spcBef>
                        <a:buNone/>
                      </a:pPr>
                      <a:r>
                        <a:rPr lang="en-US" altLang="en-US" sz="2585" b="1" i="1">
                          <a:latin typeface="宋体" charset="-122"/>
                          <a:sym typeface="宋体" charset="-122"/>
                        </a:rPr>
                        <a:t>Ⅳ</a:t>
                      </a:r>
                      <a:endParaRPr lang="en-US" altLang="en-US" sz="2400" b="1" i="1">
                        <a:latin typeface="宋体" charset="-122"/>
                        <a:sym typeface="宋体" charset="-122"/>
                      </a:endParaRPr>
                    </a:p>
                    <a:p>
                      <a:pPr marL="0" lvl="0" indent="0">
                        <a:spcBef>
                          <a:spcPct val="0"/>
                        </a:spcBef>
                        <a:buNone/>
                      </a:pPr>
                      <a:endParaRPr lang="en-US" altLang="en-US" sz="2400">
                        <a:sym typeface="宋体" charset="-122"/>
                      </a:endParaRPr>
                    </a:p>
                  </a:txBody>
                  <a:tcPr marL="98481" marR="98481" marT="49240" marB="49240">
                    <a:lnL>
                      <a:noFill/>
                    </a:lnL>
                    <a:lnR>
                      <a:noFill/>
                    </a:lnR>
                    <a:lnT>
                      <a:noFill/>
                    </a:lnT>
                    <a:lnB>
                      <a:noFill/>
                    </a:lnB>
                    <a:solidFill>
                      <a:srgbClr val="00CC66"/>
                    </a:solidFill>
                  </a:tcPr>
                </a:tc>
                <a:tc>
                  <a:txBody>
                    <a:bodyPr vert="horz" wrap="square" lIns="98481" tIns="49240" rIns="98481" bIns="49240"/>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marL="0" lvl="0" indent="0">
                        <a:spcBef>
                          <a:spcPct val="0"/>
                        </a:spcBef>
                        <a:buNone/>
                      </a:pPr>
                      <a:r>
                        <a:rPr lang="en-US" altLang="en-US" sz="2585" b="1" i="1">
                          <a:latin typeface="宋体" charset="-122"/>
                          <a:sym typeface="宋体" charset="-122"/>
                        </a:rPr>
                        <a:t>Ca</a:t>
                      </a:r>
                      <a:r>
                        <a:rPr lang="en-US" altLang="en-US" sz="2585" b="1" i="1" baseline="30000">
                          <a:latin typeface="宋体" charset="-122"/>
                          <a:sym typeface="宋体" charset="-122"/>
                        </a:rPr>
                        <a:t>2+</a:t>
                      </a:r>
                      <a:endParaRPr lang="en-US" altLang="en-US" sz="2400" b="1" i="1" baseline="30000">
                        <a:latin typeface="宋体" charset="-122"/>
                        <a:sym typeface="宋体" charset="-122"/>
                      </a:endParaRPr>
                    </a:p>
                    <a:p>
                      <a:pPr marL="0" lvl="0" indent="0">
                        <a:spcBef>
                          <a:spcPct val="0"/>
                        </a:spcBef>
                        <a:buNone/>
                      </a:pPr>
                      <a:endParaRPr lang="en-US" altLang="en-US" sz="2400">
                        <a:sym typeface="宋体" charset="-122"/>
                      </a:endParaRPr>
                    </a:p>
                  </a:txBody>
                  <a:tcPr marL="98481" marR="98481" marT="49240" marB="49240">
                    <a:lnL>
                      <a:noFill/>
                    </a:lnL>
                    <a:lnR>
                      <a:noFill/>
                    </a:lnR>
                    <a:lnT cap="flat" cmpd="sng" algn="ctr">
                      <a:solidFill>
                        <a:schemeClr val="tx1"/>
                      </a:solidFill>
                      <a:prstDash val="solid"/>
                      <a:round/>
                      <a:headEnd type="none" w="med" len="med"/>
                      <a:tailEnd type="none" w="med" len="med"/>
                    </a:lnT>
                    <a:lnB>
                      <a:noFill/>
                    </a:lnB>
                    <a:solidFill>
                      <a:srgbClr val="00CC66"/>
                    </a:solidFill>
                  </a:tcPr>
                </a:tc>
                <a:tc>
                  <a:txBody>
                    <a:bodyPr vert="horz" wrap="square" lIns="98481" tIns="49240" rIns="98481" bIns="49240"/>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marL="0" lvl="0" indent="0">
                        <a:spcBef>
                          <a:spcPct val="0"/>
                        </a:spcBef>
                        <a:buNone/>
                      </a:pPr>
                      <a:r>
                        <a:rPr lang="en-US" altLang="en-US" sz="2585" b="1" i="1">
                          <a:latin typeface="宋体" charset="-122"/>
                          <a:sym typeface="宋体" charset="-122"/>
                        </a:rPr>
                        <a:t>Ⅺ</a:t>
                      </a:r>
                      <a:endParaRPr lang="en-US" altLang="en-US"/>
                    </a:p>
                  </a:txBody>
                  <a:tcPr marL="98481" marR="98481" marT="49240" marB="49240">
                    <a:lnL>
                      <a:noFill/>
                    </a:lnL>
                    <a:lnR>
                      <a:noFill/>
                    </a:lnR>
                    <a:lnT>
                      <a:noFill/>
                    </a:lnT>
                    <a:lnB>
                      <a:noFill/>
                    </a:lnB>
                    <a:solidFill>
                      <a:srgbClr val="00CC66"/>
                    </a:solidFill>
                  </a:tcPr>
                </a:tc>
                <a:tc>
                  <a:txBody>
                    <a:bodyPr vert="horz" wrap="square" lIns="98481" tIns="49240" rIns="98481" bIns="49240"/>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marL="0" lvl="0" indent="0">
                        <a:spcBef>
                          <a:spcPct val="0"/>
                        </a:spcBef>
                        <a:buNone/>
                      </a:pPr>
                      <a:r>
                        <a:rPr lang="zh-CN" altLang="en-US" sz="2585" b="1" i="1">
                          <a:latin typeface="宋体" charset="-122"/>
                          <a:sym typeface="宋体" charset="-122"/>
                        </a:rPr>
                        <a:t>血浆凝血激酶前质</a:t>
                      </a:r>
                      <a:endParaRPr lang="zh-CN" altLang="en-US"/>
                    </a:p>
                  </a:txBody>
                  <a:tcPr marL="98481" marR="98481" marT="49240" marB="49240">
                    <a:lnL>
                      <a:noFill/>
                    </a:lnL>
                    <a:lnR>
                      <a:noFill/>
                    </a:lnR>
                    <a:lnT>
                      <a:noFill/>
                    </a:lnT>
                    <a:lnB>
                      <a:noFill/>
                    </a:lnB>
                    <a:solidFill>
                      <a:srgbClr val="00CC66"/>
                    </a:solidFill>
                  </a:tcPr>
                </a:tc>
              </a:tr>
              <a:tr h="889064">
                <a:tc>
                  <a:txBody>
                    <a:bodyPr vert="horz" wrap="square" lIns="98481" tIns="49240" rIns="98481" bIns="49240"/>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marL="0" lvl="0" indent="0">
                        <a:spcBef>
                          <a:spcPct val="0"/>
                        </a:spcBef>
                        <a:buNone/>
                      </a:pPr>
                      <a:r>
                        <a:rPr lang="en-US" altLang="en-US" sz="2585" b="1" i="1">
                          <a:latin typeface="宋体" charset="-122"/>
                          <a:sym typeface="宋体" charset="-122"/>
                        </a:rPr>
                        <a:t>Ⅴ</a:t>
                      </a:r>
                      <a:endParaRPr lang="en-US" altLang="en-US" sz="2400" b="1" i="1">
                        <a:latin typeface="宋体" charset="-122"/>
                        <a:sym typeface="宋体" charset="-122"/>
                      </a:endParaRPr>
                    </a:p>
                    <a:p>
                      <a:pPr marL="0" lvl="0" indent="0">
                        <a:spcBef>
                          <a:spcPct val="0"/>
                        </a:spcBef>
                        <a:buNone/>
                      </a:pPr>
                      <a:endParaRPr lang="en-US" altLang="en-US" sz="2400">
                        <a:sym typeface="宋体" charset="-122"/>
                      </a:endParaRPr>
                    </a:p>
                  </a:txBody>
                  <a:tcPr marL="98481" marR="98481" marT="49240" marB="49240">
                    <a:lnL>
                      <a:noFill/>
                    </a:lnL>
                    <a:lnR>
                      <a:noFill/>
                    </a:lnR>
                    <a:lnT>
                      <a:noFill/>
                    </a:lnT>
                    <a:lnB>
                      <a:noFill/>
                    </a:lnB>
                    <a:solidFill>
                      <a:srgbClr val="00CC66"/>
                    </a:solidFill>
                  </a:tcPr>
                </a:tc>
                <a:tc>
                  <a:txBody>
                    <a:bodyPr vert="horz" wrap="square" lIns="98481" tIns="49240" rIns="98481" bIns="49240"/>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marL="0" lvl="0" indent="0">
                        <a:spcBef>
                          <a:spcPct val="0"/>
                        </a:spcBef>
                        <a:buNone/>
                      </a:pPr>
                      <a:r>
                        <a:rPr lang="zh-CN" altLang="en-US" sz="2585" b="1" i="1">
                          <a:latin typeface="宋体" charset="-122"/>
                          <a:sym typeface="宋体" charset="-122"/>
                        </a:rPr>
                        <a:t>前加速素</a:t>
                      </a:r>
                      <a:endParaRPr lang="zh-CN" altLang="en-US" sz="2400" b="1" i="1">
                        <a:latin typeface="宋体" charset="-122"/>
                        <a:sym typeface="宋体" charset="-122"/>
                      </a:endParaRPr>
                    </a:p>
                    <a:p>
                      <a:pPr marL="0" lvl="0" indent="0">
                        <a:spcBef>
                          <a:spcPct val="0"/>
                        </a:spcBef>
                        <a:buNone/>
                      </a:pPr>
                      <a:endParaRPr lang="zh-CN" altLang="en-US" sz="2400">
                        <a:sym typeface="宋体" charset="-122"/>
                      </a:endParaRPr>
                    </a:p>
                  </a:txBody>
                  <a:tcPr marL="98481" marR="98481" marT="49240" marB="49240">
                    <a:lnL>
                      <a:noFill/>
                    </a:lnL>
                    <a:lnR>
                      <a:noFill/>
                    </a:lnR>
                    <a:lnT>
                      <a:noFill/>
                    </a:lnT>
                    <a:lnB>
                      <a:noFill/>
                    </a:lnB>
                    <a:solidFill>
                      <a:srgbClr val="00CC66"/>
                    </a:solidFill>
                  </a:tcPr>
                </a:tc>
                <a:tc>
                  <a:txBody>
                    <a:bodyPr vert="horz" wrap="square" lIns="98481" tIns="49240" rIns="98481" bIns="49240"/>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marL="0" lvl="0" indent="0">
                        <a:spcBef>
                          <a:spcPct val="0"/>
                        </a:spcBef>
                        <a:buNone/>
                      </a:pPr>
                      <a:r>
                        <a:rPr lang="en-US" altLang="en-US" sz="2585" b="1" i="1">
                          <a:latin typeface="宋体" charset="-122"/>
                          <a:sym typeface="宋体" charset="-122"/>
                        </a:rPr>
                        <a:t>Ⅻ</a:t>
                      </a:r>
                      <a:endParaRPr lang="en-US" altLang="en-US"/>
                    </a:p>
                  </a:txBody>
                  <a:tcPr marL="98481" marR="98481" marT="49240" marB="49240">
                    <a:lnL>
                      <a:noFill/>
                    </a:lnL>
                    <a:lnR>
                      <a:noFill/>
                    </a:lnR>
                    <a:lnT>
                      <a:noFill/>
                    </a:lnT>
                    <a:lnB>
                      <a:noFill/>
                    </a:lnB>
                    <a:solidFill>
                      <a:srgbClr val="00CC66"/>
                    </a:solidFill>
                  </a:tcPr>
                </a:tc>
                <a:tc>
                  <a:txBody>
                    <a:bodyPr vert="horz" wrap="square" lIns="98481" tIns="49240" rIns="98481" bIns="49240"/>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marL="0" lvl="0" indent="0">
                        <a:spcBef>
                          <a:spcPct val="0"/>
                        </a:spcBef>
                        <a:buNone/>
                      </a:pPr>
                      <a:r>
                        <a:rPr lang="zh-CN" altLang="en-US" sz="2585" b="1" i="1">
                          <a:latin typeface="宋体" charset="-122"/>
                          <a:sym typeface="宋体" charset="-122"/>
                        </a:rPr>
                        <a:t>接触因子</a:t>
                      </a:r>
                      <a:endParaRPr lang="zh-CN" altLang="en-US"/>
                    </a:p>
                  </a:txBody>
                  <a:tcPr marL="98481" marR="98481" marT="49240" marB="49240">
                    <a:lnL>
                      <a:noFill/>
                    </a:lnL>
                    <a:lnR>
                      <a:noFill/>
                    </a:lnR>
                    <a:lnT>
                      <a:noFill/>
                    </a:lnT>
                    <a:lnB>
                      <a:noFill/>
                    </a:lnB>
                    <a:solidFill>
                      <a:srgbClr val="00CC66"/>
                    </a:solidFill>
                  </a:tcPr>
                </a:tc>
              </a:tr>
              <a:tr h="1012165">
                <a:tc>
                  <a:txBody>
                    <a:bodyPr vert="horz" wrap="square" lIns="98481" tIns="49240" rIns="98481" bIns="49240"/>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marL="0" lvl="0" indent="0">
                        <a:spcBef>
                          <a:spcPct val="0"/>
                        </a:spcBef>
                        <a:buNone/>
                      </a:pPr>
                      <a:r>
                        <a:rPr lang="en-US" altLang="en-US" sz="2585" b="1" i="1">
                          <a:latin typeface="宋体" charset="-122"/>
                          <a:sym typeface="宋体" charset="-122"/>
                        </a:rPr>
                        <a:t>Ⅶ</a:t>
                      </a:r>
                      <a:endParaRPr lang="en-US" altLang="en-US" sz="2400" b="1" i="1">
                        <a:latin typeface="宋体" charset="-122"/>
                        <a:sym typeface="宋体" charset="-122"/>
                      </a:endParaRPr>
                    </a:p>
                    <a:p>
                      <a:pPr marL="0" lvl="0" indent="0">
                        <a:spcBef>
                          <a:spcPct val="0"/>
                        </a:spcBef>
                        <a:buNone/>
                      </a:pPr>
                      <a:endParaRPr lang="en-US" altLang="en-US" sz="2400">
                        <a:sym typeface="宋体" charset="-122"/>
                      </a:endParaRPr>
                    </a:p>
                  </a:txBody>
                  <a:tcPr marL="98481" marR="98481" marT="49240" marB="49240">
                    <a:lnL>
                      <a:noFill/>
                    </a:lnL>
                    <a:lnR>
                      <a:noFill/>
                    </a:lnR>
                    <a:lnT>
                      <a:noFill/>
                    </a:lnT>
                    <a:lnB>
                      <a:noFill/>
                    </a:lnB>
                    <a:solidFill>
                      <a:srgbClr val="00CC66"/>
                    </a:solidFill>
                  </a:tcPr>
                </a:tc>
                <a:tc>
                  <a:txBody>
                    <a:bodyPr vert="horz" wrap="square" lIns="98481" tIns="49240" rIns="98481" bIns="49240"/>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marL="0" lvl="0" indent="0">
                        <a:spcBef>
                          <a:spcPct val="0"/>
                        </a:spcBef>
                        <a:buNone/>
                      </a:pPr>
                      <a:r>
                        <a:rPr lang="zh-CN" altLang="en-US" sz="2585" b="1" i="1">
                          <a:latin typeface="宋体" charset="-122"/>
                          <a:sym typeface="宋体" charset="-122"/>
                        </a:rPr>
                        <a:t>前转变素</a:t>
                      </a:r>
                      <a:endParaRPr lang="zh-CN" altLang="en-US" sz="2400" b="1" i="1">
                        <a:latin typeface="宋体" charset="-122"/>
                        <a:sym typeface="宋体" charset="-122"/>
                      </a:endParaRPr>
                    </a:p>
                    <a:p>
                      <a:pPr marL="0" lvl="0" indent="0">
                        <a:spcBef>
                          <a:spcPct val="0"/>
                        </a:spcBef>
                        <a:buNone/>
                      </a:pPr>
                      <a:endParaRPr lang="zh-CN" altLang="en-US" sz="2400">
                        <a:sym typeface="宋体" charset="-122"/>
                      </a:endParaRPr>
                    </a:p>
                  </a:txBody>
                  <a:tcPr marL="98481" marR="98481" marT="49240" marB="49240">
                    <a:lnL>
                      <a:noFill/>
                    </a:lnL>
                    <a:lnR>
                      <a:noFill/>
                    </a:lnR>
                    <a:lnT>
                      <a:noFill/>
                    </a:lnT>
                    <a:lnB>
                      <a:noFill/>
                    </a:lnB>
                    <a:solidFill>
                      <a:srgbClr val="00CC66"/>
                    </a:solidFill>
                  </a:tcPr>
                </a:tc>
                <a:tc>
                  <a:txBody>
                    <a:bodyPr vert="horz" wrap="square" lIns="98481" tIns="49240" rIns="98481" bIns="49240"/>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marL="0" lvl="0" indent="0">
                        <a:spcBef>
                          <a:spcPct val="0"/>
                        </a:spcBef>
                        <a:buNone/>
                      </a:pPr>
                      <a:r>
                        <a:rPr lang="en-US" altLang="en-US" sz="2585" b="1" i="1">
                          <a:latin typeface="宋体" charset="-122"/>
                          <a:sym typeface="宋体" charset="-122"/>
                        </a:rPr>
                        <a:t>ⅩⅢ</a:t>
                      </a:r>
                      <a:endParaRPr lang="en-US" altLang="en-US" sz="2400" b="1" i="1">
                        <a:latin typeface="宋体" charset="-122"/>
                        <a:sym typeface="宋体" charset="-122"/>
                      </a:endParaRPr>
                    </a:p>
                    <a:p>
                      <a:pPr marL="0" lvl="0" indent="0">
                        <a:spcBef>
                          <a:spcPct val="0"/>
                        </a:spcBef>
                        <a:buNone/>
                      </a:pPr>
                      <a:endParaRPr lang="en-US" altLang="en-US" sz="2400">
                        <a:sym typeface="宋体" charset="-122"/>
                      </a:endParaRPr>
                    </a:p>
                  </a:txBody>
                  <a:tcPr marL="98481" marR="98481" marT="49240" marB="49240">
                    <a:lnL>
                      <a:noFill/>
                    </a:lnL>
                    <a:lnR>
                      <a:noFill/>
                    </a:lnR>
                    <a:lnT>
                      <a:noFill/>
                    </a:lnT>
                    <a:lnB>
                      <a:noFill/>
                    </a:lnB>
                    <a:solidFill>
                      <a:srgbClr val="00CC66"/>
                    </a:solidFill>
                  </a:tcPr>
                </a:tc>
                <a:tc>
                  <a:txBody>
                    <a:bodyPr vert="horz" wrap="square" lIns="98481" tIns="49240" rIns="98481" bIns="49240"/>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marL="0" lvl="0" indent="0">
                        <a:spcBef>
                          <a:spcPct val="0"/>
                        </a:spcBef>
                        <a:buNone/>
                      </a:pPr>
                      <a:r>
                        <a:rPr lang="zh-CN" altLang="en-US" sz="2585" b="1" i="1">
                          <a:latin typeface="宋体" charset="-122"/>
                          <a:sym typeface="宋体" charset="-122"/>
                        </a:rPr>
                        <a:t>纤维蛋白稳定因子</a:t>
                      </a:r>
                      <a:endParaRPr lang="zh-CN" altLang="en-US" sz="2400" b="1" i="1">
                        <a:latin typeface="宋体" charset="-122"/>
                        <a:sym typeface="宋体" charset="-122"/>
                      </a:endParaRPr>
                    </a:p>
                    <a:p>
                      <a:pPr marL="0" lvl="0" indent="0">
                        <a:spcBef>
                          <a:spcPct val="0"/>
                        </a:spcBef>
                        <a:buNone/>
                      </a:pPr>
                      <a:endParaRPr lang="zh-CN" altLang="en-US" sz="2400">
                        <a:sym typeface="宋体" charset="-122"/>
                      </a:endParaRPr>
                    </a:p>
                  </a:txBody>
                  <a:tcPr marL="98481" marR="98481" marT="49240" marB="49240">
                    <a:lnL>
                      <a:noFill/>
                    </a:lnL>
                    <a:lnR>
                      <a:noFill/>
                    </a:lnR>
                    <a:lnT>
                      <a:noFill/>
                    </a:lnT>
                    <a:lnB>
                      <a:noFill/>
                    </a:lnB>
                    <a:solidFill>
                      <a:srgbClr val="00CC66"/>
                    </a:solidFill>
                  </a:tcPr>
                </a:tc>
              </a:tr>
            </a:tbl>
          </a:graphicData>
        </a:graphic>
      </p:graphicFrame>
      <p:sp>
        <p:nvSpPr>
          <p:cNvPr id="2111" name="Rectangle 100"/>
          <p:cNvSpPr/>
          <p:nvPr/>
        </p:nvSpPr>
        <p:spPr>
          <a:xfrm>
            <a:off x="4070886" y="2762936"/>
            <a:ext cx="590137" cy="374445"/>
          </a:xfrm>
          <a:prstGeom prst="rect">
            <a:avLst/>
          </a:prstGeom>
          <a:noFill/>
          <a:ln cap="flat">
            <a:noFill/>
            <a:prstDash val="solid"/>
            <a:miter lim="800000"/>
            <a:headEnd type="none" w="med" len="med"/>
            <a:tailEnd type="none" w="med" len="med"/>
          </a:ln>
        </p:spPr>
        <p:txBody>
          <a:bodyPr wrap="none">
            <a:spAutoFit/>
          </a:bodyPr>
          <a:lstStyle>
            <a:defPPr>
              <a:defRPr lang="zh-CN"/>
            </a:defPPr>
            <a:lvl1pPr marL="0"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1pPr>
            <a:lvl2pPr marL="492404"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2pPr>
            <a:lvl3pPr marL="984809"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3pPr>
            <a:lvl4pPr marL="1477213"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4pPr>
            <a:lvl5pPr marL="1969618"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en-US" sz="1839" b="1">
                <a:solidFill>
                  <a:srgbClr val="0001DE"/>
                </a:solidFill>
                <a:latin typeface="Calibri"/>
                <a:sym typeface="Calibri"/>
              </a:rPr>
              <a:t>VitK</a:t>
            </a:r>
            <a:endParaRPr lang="en-US" altLang="en-US"/>
          </a:p>
        </p:txBody>
      </p:sp>
      <p:sp>
        <p:nvSpPr>
          <p:cNvPr id="2112" name="Rectangle 100"/>
          <p:cNvSpPr/>
          <p:nvPr/>
        </p:nvSpPr>
        <p:spPr>
          <a:xfrm>
            <a:off x="8569206" y="2762936"/>
            <a:ext cx="546846" cy="343660"/>
          </a:xfrm>
          <a:prstGeom prst="rect">
            <a:avLst/>
          </a:prstGeom>
          <a:noFill/>
          <a:ln cap="flat">
            <a:noFill/>
            <a:prstDash val="solid"/>
            <a:miter lim="800000"/>
            <a:headEnd type="none" w="med" len="med"/>
            <a:tailEnd type="none" w="med" len="med"/>
          </a:ln>
        </p:spPr>
        <p:txBody>
          <a:bodyPr wrap="none">
            <a:spAutoFit/>
          </a:bodyPr>
          <a:lstStyle>
            <a:defPPr>
              <a:defRPr lang="zh-CN"/>
            </a:defPPr>
            <a:lvl1pPr marL="0"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1pPr>
            <a:lvl2pPr marL="492404"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2pPr>
            <a:lvl3pPr marL="984809"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3pPr>
            <a:lvl4pPr marL="1477213"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4pPr>
            <a:lvl5pPr marL="1969618"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en-US" sz="1639" b="1">
                <a:solidFill>
                  <a:srgbClr val="0001DE"/>
                </a:solidFill>
                <a:latin typeface="Calibri"/>
                <a:sym typeface="Calibri"/>
              </a:rPr>
              <a:t>VitK</a:t>
            </a:r>
            <a:endParaRPr lang="en-US" altLang="en-US"/>
          </a:p>
        </p:txBody>
      </p:sp>
      <p:sp>
        <p:nvSpPr>
          <p:cNvPr id="2113" name="Rectangle 100"/>
          <p:cNvSpPr/>
          <p:nvPr/>
        </p:nvSpPr>
        <p:spPr>
          <a:xfrm>
            <a:off x="8569206" y="3616096"/>
            <a:ext cx="546846" cy="343660"/>
          </a:xfrm>
          <a:prstGeom prst="rect">
            <a:avLst/>
          </a:prstGeom>
          <a:noFill/>
          <a:ln cap="flat">
            <a:noFill/>
            <a:prstDash val="solid"/>
            <a:miter lim="800000"/>
            <a:headEnd type="none" w="med" len="med"/>
            <a:tailEnd type="none" w="med" len="med"/>
          </a:ln>
        </p:spPr>
        <p:txBody>
          <a:bodyPr wrap="none">
            <a:spAutoFit/>
          </a:bodyPr>
          <a:lstStyle>
            <a:defPPr>
              <a:defRPr lang="zh-CN"/>
            </a:defPPr>
            <a:lvl1pPr marL="0"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1pPr>
            <a:lvl2pPr marL="492404"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2pPr>
            <a:lvl3pPr marL="984809"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3pPr>
            <a:lvl4pPr marL="1477213"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4pPr>
            <a:lvl5pPr marL="1969618"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en-US" sz="1639" b="1">
                <a:solidFill>
                  <a:srgbClr val="0001DE"/>
                </a:solidFill>
                <a:latin typeface="Calibri"/>
                <a:sym typeface="Calibri"/>
              </a:rPr>
              <a:t>VitK</a:t>
            </a:r>
            <a:endParaRPr lang="en-US" altLang="en-US"/>
          </a:p>
        </p:txBody>
      </p:sp>
      <p:sp>
        <p:nvSpPr>
          <p:cNvPr id="2114" name="Rectangle 100"/>
          <p:cNvSpPr/>
          <p:nvPr/>
        </p:nvSpPr>
        <p:spPr>
          <a:xfrm>
            <a:off x="4147823" y="6329449"/>
            <a:ext cx="567690" cy="359052"/>
          </a:xfrm>
          <a:prstGeom prst="rect">
            <a:avLst/>
          </a:prstGeom>
          <a:noFill/>
          <a:ln cap="flat">
            <a:noFill/>
            <a:prstDash val="solid"/>
            <a:miter lim="800000"/>
            <a:headEnd type="none" w="med" len="med"/>
            <a:tailEnd type="none" w="med" len="med"/>
          </a:ln>
        </p:spPr>
        <p:txBody>
          <a:bodyPr wrap="none">
            <a:spAutoFit/>
          </a:bodyPr>
          <a:lstStyle>
            <a:defPPr>
              <a:defRPr lang="zh-CN"/>
            </a:defPPr>
            <a:lvl1pPr marL="0"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1pPr>
            <a:lvl2pPr marL="492404"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2pPr>
            <a:lvl3pPr marL="984809"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3pPr>
            <a:lvl4pPr marL="1477213"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4pPr>
            <a:lvl5pPr marL="1969618" indent="0" algn="l" defTabSz="984809" rtl="0" eaLnBrk="1" fontAlgn="base" latinLnBrk="0" hangingPunct="1">
              <a:lnSpc>
                <a:spcPct val="100000"/>
              </a:lnSpc>
              <a:spcBef>
                <a:spcPct val="0"/>
              </a:spcBef>
              <a:spcAft>
                <a:spcPct val="0"/>
              </a:spcAft>
              <a:buClrTx/>
              <a:buSzTx/>
              <a:buFontTx/>
              <a:buNone/>
              <a:defRPr kumimoji="0" lang="zh-CN" altLang="en-US" sz="193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en-US" sz="1739" b="1">
                <a:solidFill>
                  <a:srgbClr val="0001DE"/>
                </a:solidFill>
                <a:latin typeface="Calibri"/>
                <a:sym typeface="Calibri"/>
              </a:rPr>
              <a:t>VitK</a:t>
            </a:r>
            <a:endParaRPr lang="en-US" altLang="en-US"/>
          </a:p>
        </p:txBody>
      </p:sp>
      <p:sp>
        <p:nvSpPr>
          <p:cNvPr id="2115" name="AutoShape 87"/>
          <p:cNvSpPr/>
          <p:nvPr/>
        </p:nvSpPr>
        <p:spPr>
          <a:xfrm>
            <a:off x="969422" y="3460509"/>
            <a:ext cx="388110" cy="519760"/>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7401" y="15493"/>
                </a:moveTo>
                <a:cubicBezTo>
                  <a:pt x="18376" y="14122"/>
                  <a:pt x="18900" y="12482"/>
                  <a:pt x="18900" y="10800"/>
                </a:cubicBezTo>
                <a:cubicBezTo>
                  <a:pt x="18900" y="6326"/>
                  <a:pt x="15273" y="2700"/>
                  <a:pt x="10800" y="2700"/>
                </a:cubicBezTo>
                <a:cubicBezTo>
                  <a:pt x="9117" y="2699"/>
                  <a:pt x="7477" y="3223"/>
                  <a:pt x="6106" y="4198"/>
                </a:cubicBezTo>
                <a:close/>
                <a:moveTo>
                  <a:pt x="4198" y="6106"/>
                </a:moveTo>
                <a:cubicBezTo>
                  <a:pt x="3223" y="7477"/>
                  <a:pt x="2700" y="9117"/>
                  <a:pt x="2700" y="10799"/>
                </a:cubicBezTo>
                <a:cubicBezTo>
                  <a:pt x="2700" y="15273"/>
                  <a:pt x="6326" y="18900"/>
                  <a:pt x="10800" y="18900"/>
                </a:cubicBezTo>
                <a:cubicBezTo>
                  <a:pt x="12482" y="18900"/>
                  <a:pt x="14122" y="18376"/>
                  <a:pt x="15493" y="17401"/>
                </a:cubicBezTo>
                <a:close/>
              </a:path>
            </a:pathLst>
          </a:custGeom>
          <a:solidFill>
            <a:srgbClr val="FF00FF"/>
          </a:solidFill>
          <a:ln cap="flat">
            <a:solidFill>
              <a:srgbClr val="0000FF"/>
            </a:solidFill>
            <a:prstDash val="solid"/>
            <a:round/>
            <a:headEnd type="none" w="med" len="med"/>
            <a:tailEnd type="none" w="med" len="med"/>
          </a:ln>
        </p:spPr>
        <p:txBody>
          <a:bodyPr/>
          <a:lstStyle>
            <a:defPPr>
              <a:defRPr lang="zh-CN"/>
            </a:defPPr>
            <a:lvl1pPr marL="0" indent="0" algn="l" defTabSz="984809" rtl="0" eaLnBrk="1" fontAlgn="base" latinLnBrk="0" hangingPunct="1">
              <a:lnSpc>
                <a:spcPct val="100000"/>
              </a:lnSpc>
              <a:spcBef>
                <a:spcPct val="0"/>
              </a:spcBef>
              <a:spcAft>
                <a:spcPct val="0"/>
              </a:spcAft>
              <a:buClrTx/>
              <a:buSzTx/>
              <a:buFontTx/>
              <a:buNone/>
              <a:defRPr kumimoji="0" sz="1939" b="0" i="0" u="none" kern="1200">
                <a:solidFill>
                  <a:schemeClr val="tx1"/>
                </a:solidFill>
                <a:latin typeface="Arial" pitchFamily="34" charset="0"/>
                <a:ea typeface="Arial" pitchFamily="34" charset="0"/>
                <a:cs typeface="+mn-cs"/>
              </a:defRPr>
            </a:lvl1pPr>
            <a:lvl2pPr marL="492404" indent="0" algn="l" defTabSz="984809" rtl="0" eaLnBrk="1" fontAlgn="base" latinLnBrk="0" hangingPunct="1">
              <a:lnSpc>
                <a:spcPct val="100000"/>
              </a:lnSpc>
              <a:spcBef>
                <a:spcPct val="0"/>
              </a:spcBef>
              <a:spcAft>
                <a:spcPct val="0"/>
              </a:spcAft>
              <a:buClrTx/>
              <a:buSzTx/>
              <a:buFontTx/>
              <a:buNone/>
              <a:defRPr kumimoji="0" sz="1939" b="0" i="0" u="none" kern="1200">
                <a:solidFill>
                  <a:schemeClr val="tx1"/>
                </a:solidFill>
                <a:latin typeface="Arial" pitchFamily="34" charset="0"/>
                <a:ea typeface="Arial" pitchFamily="34" charset="0"/>
                <a:cs typeface="+mn-cs"/>
              </a:defRPr>
            </a:lvl2pPr>
            <a:lvl3pPr marL="984809" indent="0" algn="l" defTabSz="984809" rtl="0" eaLnBrk="1" fontAlgn="base" latinLnBrk="0" hangingPunct="1">
              <a:lnSpc>
                <a:spcPct val="100000"/>
              </a:lnSpc>
              <a:spcBef>
                <a:spcPct val="0"/>
              </a:spcBef>
              <a:spcAft>
                <a:spcPct val="0"/>
              </a:spcAft>
              <a:buClrTx/>
              <a:buSzTx/>
              <a:buFontTx/>
              <a:buNone/>
              <a:defRPr kumimoji="0" sz="1939" b="0" i="0" u="none" kern="1200">
                <a:solidFill>
                  <a:schemeClr val="tx1"/>
                </a:solidFill>
                <a:latin typeface="Arial" pitchFamily="34" charset="0"/>
                <a:ea typeface="Arial" pitchFamily="34" charset="0"/>
                <a:cs typeface="+mn-cs"/>
              </a:defRPr>
            </a:lvl3pPr>
            <a:lvl4pPr marL="1477213" indent="0" algn="l" defTabSz="984809" rtl="0" eaLnBrk="1" fontAlgn="base" latinLnBrk="0" hangingPunct="1">
              <a:lnSpc>
                <a:spcPct val="100000"/>
              </a:lnSpc>
              <a:spcBef>
                <a:spcPct val="0"/>
              </a:spcBef>
              <a:spcAft>
                <a:spcPct val="0"/>
              </a:spcAft>
              <a:buClrTx/>
              <a:buSzTx/>
              <a:buFontTx/>
              <a:buNone/>
              <a:defRPr kumimoji="0" sz="1939" b="0" i="0" u="none" kern="1200">
                <a:solidFill>
                  <a:schemeClr val="tx1"/>
                </a:solidFill>
                <a:latin typeface="Arial" pitchFamily="34" charset="0"/>
                <a:ea typeface="Arial" pitchFamily="34" charset="0"/>
                <a:cs typeface="+mn-cs"/>
              </a:defRPr>
            </a:lvl4pPr>
            <a:lvl5pPr marL="1969618" indent="0" algn="l" defTabSz="984809" rtl="0" eaLnBrk="1" fontAlgn="base" latinLnBrk="0" hangingPunct="1">
              <a:lnSpc>
                <a:spcPct val="100000"/>
              </a:lnSpc>
              <a:spcBef>
                <a:spcPct val="0"/>
              </a:spcBef>
              <a:spcAft>
                <a:spcPct val="0"/>
              </a:spcAft>
              <a:buClrTx/>
              <a:buSzTx/>
              <a:buFontTx/>
              <a:buNone/>
              <a:defRPr kumimoji="0" sz="193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639">
              <a:solidFill>
                <a:srgbClr val="0000DF"/>
              </a:solidFill>
            </a:endParaRPr>
          </a:p>
        </p:txBody>
      </p:sp>
      <p:sp>
        <p:nvSpPr>
          <p:cNvPr id="2116" name="New shape"/>
          <p:cNvSpPr/>
          <p:nvPr/>
        </p:nvSpPr>
        <p:spPr>
          <a:xfrm>
            <a:off x="0" y="7132066"/>
            <a:ext cx="984808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第九页，共四十四页。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grpId="0" nodeType="clickEffect">
                                  <p:stCondLst>
                                    <p:cond delay="0"/>
                                  </p:stCondLst>
                                  <p:childTnLst>
                                    <p:set>
                                      <p:cBhvr additive="base">
                                        <p:cTn id="6" dur="1" fill="hold">
                                          <p:stCondLst>
                                            <p:cond delay="0"/>
                                          </p:stCondLst>
                                        </p:cTn>
                                        <p:tgtEl>
                                          <p:spTgt spid="2111"/>
                                        </p:tgtEl>
                                        <p:attrNameLst>
                                          <p:attrName>style.visibility</p:attrName>
                                        </p:attrNameLst>
                                      </p:cBhvr>
                                      <p:to>
                                        <p:strVal val="visible"/>
                                      </p:to>
                                    </p:set>
                                    <p:animEffect filter="">
                                      <p:cBhvr additive="base">
                                        <p:cTn id="7" dur="500" fill="hold"/>
                                        <p:tgtEl>
                                          <p:spTgt spid="2111"/>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500" fill="hold" grpId="1" nodeType="clickEffect">
                                  <p:stCondLst>
                                    <p:cond delay="0"/>
                                  </p:stCondLst>
                                  <p:childTnLst>
                                    <p:set>
                                      <p:cBhvr additive="base">
                                        <p:cTn id="11" dur="1" fill="hold">
                                          <p:stCondLst>
                                            <p:cond delay="0"/>
                                          </p:stCondLst>
                                        </p:cTn>
                                        <p:tgtEl>
                                          <p:spTgt spid="2112"/>
                                        </p:tgtEl>
                                        <p:attrNameLst>
                                          <p:attrName>style.visibility</p:attrName>
                                        </p:attrNameLst>
                                      </p:cBhvr>
                                      <p:to>
                                        <p:strVal val="visible"/>
                                      </p:to>
                                    </p:set>
                                    <p:animEffect filter="">
                                      <p:cBhvr additive="base">
                                        <p:cTn id="12" dur="500" fill="hold"/>
                                        <p:tgtEl>
                                          <p:spTgt spid="2112"/>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4" presetClass="entr" presetSubtype="16" dur="500" fill="hold" grpId="2" nodeType="clickEffect">
                                  <p:stCondLst>
                                    <p:cond delay="0"/>
                                  </p:stCondLst>
                                  <p:childTnLst>
                                    <p:set>
                                      <p:cBhvr additive="base">
                                        <p:cTn id="16" dur="1" fill="hold">
                                          <p:stCondLst>
                                            <p:cond delay="0"/>
                                          </p:stCondLst>
                                        </p:cTn>
                                        <p:tgtEl>
                                          <p:spTgt spid="2113"/>
                                        </p:tgtEl>
                                        <p:attrNameLst>
                                          <p:attrName>style.visibility</p:attrName>
                                        </p:attrNameLst>
                                      </p:cBhvr>
                                      <p:to>
                                        <p:strVal val="visible"/>
                                      </p:to>
                                    </p:set>
                                    <p:animEffect filter="">
                                      <p:cBhvr additive="base">
                                        <p:cTn id="17" dur="500" fill="hold"/>
                                        <p:tgtEl>
                                          <p:spTgt spid="2113"/>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4" presetClass="entr" presetSubtype="16" dur="500" fill="hold" grpId="3" nodeType="clickEffect">
                                  <p:stCondLst>
                                    <p:cond delay="0"/>
                                  </p:stCondLst>
                                  <p:childTnLst>
                                    <p:set>
                                      <p:cBhvr additive="base">
                                        <p:cTn id="21" dur="1" fill="hold">
                                          <p:stCondLst>
                                            <p:cond delay="0"/>
                                          </p:stCondLst>
                                        </p:cTn>
                                        <p:tgtEl>
                                          <p:spTgt spid="2114"/>
                                        </p:tgtEl>
                                        <p:attrNameLst>
                                          <p:attrName>style.visibility</p:attrName>
                                        </p:attrNameLst>
                                      </p:cBhvr>
                                      <p:to>
                                        <p:strVal val="visible"/>
                                      </p:to>
                                    </p:set>
                                    <p:animEffect filter="">
                                      <p:cBhvr additive="base">
                                        <p:cTn id="22" dur="500" fill="hold"/>
                                        <p:tgtEl>
                                          <p:spTgt spid="2114"/>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1" presetClass="entr" presetSubtype="0" dur="1" fill="hold" grpId="4" nodeType="clickEffect">
                                  <p:stCondLst>
                                    <p:cond delay="0"/>
                                  </p:stCondLst>
                                  <p:childTnLst>
                                    <p:set>
                                      <p:cBhvr additive="base">
                                        <p:cTn id="26" dur="1" fill="hold">
                                          <p:stCondLst>
                                            <p:cond delay="0"/>
                                          </p:stCondLst>
                                        </p:cTn>
                                        <p:tgtEl>
                                          <p:spTgt spid="21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11" grpId="0"/>
      <p:bldP spid="2112" grpId="1"/>
      <p:bldP spid="2113" grpId="2"/>
      <p:bldP spid="2114" grpId="3"/>
      <p:bldP spid="2115" grpId="4"/>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18" name="标题 1"/>
          <p:cNvSpPr/>
          <p:nvPr>
            <p:ph type="title" idx="4294967295"/>
          </p:nvPr>
        </p:nvSpPr>
        <p:spPr>
          <a:xfrm>
            <a:off x="492404" y="295785"/>
            <a:ext cx="8863279" cy="1231011"/>
          </a:xfrm>
          <a:prstGeom prst="rect">
            <a:avLst/>
          </a:prstGeom>
          <a:noFill/>
          <a:ln cap="flat">
            <a:noFill/>
            <a:prstDash val="solid"/>
            <a:miter lim="800000"/>
            <a:headEnd type="none" w="med" len="med"/>
            <a:tailEnd type="none" w="med" len="med"/>
          </a:ln>
        </p:spPr>
        <p:txBody>
          <a:bodyPr anchor="ctr" anchorCtr="0"/>
          <a:lstStyle>
            <a:lvl1pPr marL="0" indent="0" algn="ctr" defTabSz="984809" rtl="0" eaLnBrk="1" fontAlgn="base" hangingPunct="1">
              <a:lnSpc>
                <a:spcPct val="100000"/>
              </a:lnSpc>
              <a:spcBef>
                <a:spcPct val="0"/>
              </a:spcBef>
              <a:spcAft>
                <a:spcPct val="0"/>
              </a:spcAft>
              <a:buClrTx/>
              <a:buFontTx/>
              <a:buNone/>
              <a:defRPr kumimoji="0" lang="zh-CN" altLang="en-US" sz="4739" b="0" i="0" u="none">
                <a:solidFill>
                  <a:schemeClr val="tx1"/>
                </a:solidFill>
                <a:latin typeface="Calibri"/>
                <a:ea typeface="宋体" charset="-122"/>
                <a:sym typeface="Calibri"/>
              </a:defRPr>
            </a:lvl1pPr>
          </a:lstStyle>
          <a:p>
            <a:pPr lvl="0"/>
            <a:r>
              <a:rPr lang="zh-CN" altLang="en-US" b="1">
                <a:solidFill>
                  <a:srgbClr val="FF00DF"/>
                </a:solidFill>
              </a:rPr>
              <a:t>止血过程：</a:t>
            </a:r>
            <a:endParaRPr lang="zh-CN" altLang="en-US" b="1">
              <a:solidFill>
                <a:srgbClr val="FF0000"/>
              </a:solidFill>
            </a:endParaRPr>
          </a:p>
        </p:txBody>
      </p:sp>
      <p:sp>
        <p:nvSpPr>
          <p:cNvPr id="2119" name="内容占位符 2"/>
          <p:cNvSpPr/>
          <p:nvPr>
            <p:ph idx="1"/>
          </p:nvPr>
        </p:nvSpPr>
        <p:spPr>
          <a:xfrm>
            <a:off x="114553" y="1367790"/>
            <a:ext cx="8863279" cy="5507065"/>
          </a:xfrm>
          <a:prstGeom prst="rect">
            <a:avLst/>
          </a:prstGeom>
          <a:noFill/>
          <a:ln cap="flat">
            <a:noFill/>
            <a:prstDash val="solid"/>
            <a:miter lim="800000"/>
            <a:headEnd type="none" w="med" len="med"/>
            <a:tailEnd type="none" w="med" len="med"/>
          </a:ln>
        </p:spPr>
        <p:txBody>
          <a:bodyPr/>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marL="1456696" lvl="2" indent="-471888">
              <a:buFont typeface="Wingdings" charset="2"/>
              <a:buNone/>
            </a:pPr>
            <a:r>
              <a:rPr lang="en-US" altLang="en-US" sz="2716" b="1">
                <a:solidFill>
                  <a:srgbClr val="0001DE"/>
                </a:solidFill>
              </a:rPr>
              <a:t>1.  血管收缩</a:t>
            </a:r>
            <a:endParaRPr lang="en-US" altLang="en-US" sz="3016" b="1">
              <a:solidFill>
                <a:schemeClr val="hlink"/>
              </a:solidFill>
            </a:endParaRPr>
          </a:p>
          <a:p>
            <a:pPr marL="1456696" lvl="2" indent="-471888">
              <a:buFont typeface="Wingdings" charset="2"/>
              <a:buNone/>
            </a:pPr>
            <a:r>
              <a:rPr lang="en-US" altLang="en-US" sz="2916" b="1">
                <a:solidFill>
                  <a:srgbClr val="0001DE"/>
                </a:solidFill>
              </a:rPr>
              <a:t>		● 血管变窄</a:t>
            </a:r>
            <a:endParaRPr lang="en-US" altLang="en-US" sz="3016" b="1">
              <a:solidFill>
                <a:schemeClr val="hlink"/>
              </a:solidFill>
            </a:endParaRPr>
          </a:p>
          <a:p>
            <a:pPr marL="1456696" lvl="2" indent="-471888">
              <a:buFont typeface="Wingdings" charset="2"/>
              <a:buNone/>
            </a:pPr>
            <a:r>
              <a:rPr lang="en-US" altLang="en-US" sz="2916" b="1">
                <a:solidFill>
                  <a:srgbClr val="0001DE"/>
                </a:solidFill>
              </a:rPr>
              <a:t>		●  目的是减少血液流向受损区域</a:t>
            </a:r>
            <a:endParaRPr lang="en-US" altLang="en-US" sz="3016" b="1">
              <a:solidFill>
                <a:schemeClr val="hlink"/>
              </a:solidFill>
            </a:endParaRPr>
          </a:p>
          <a:p>
            <a:pPr marL="1456696" lvl="2" indent="-471888">
              <a:buFont typeface="Wingdings" charset="2"/>
              <a:buNone/>
            </a:pPr>
            <a:r>
              <a:rPr lang="en-US" altLang="en-US" sz="2816" b="1">
                <a:solidFill>
                  <a:srgbClr val="0001DE"/>
                </a:solidFill>
              </a:rPr>
              <a:t>2.   血小板堆积</a:t>
            </a:r>
            <a:endParaRPr lang="en-US" altLang="en-US" sz="3016" b="1">
              <a:solidFill>
                <a:schemeClr val="hlink"/>
              </a:solidFill>
            </a:endParaRPr>
          </a:p>
          <a:p>
            <a:pPr marL="1456696" lvl="2" indent="-471888">
              <a:buFont typeface="Wingdings" charset="2"/>
              <a:buNone/>
            </a:pPr>
            <a:r>
              <a:rPr lang="en-US" altLang="en-US" sz="2616" b="1">
                <a:solidFill>
                  <a:srgbClr val="0001DE"/>
                </a:solidFill>
              </a:rPr>
              <a:t>		● 血小板快速流向创伤处</a:t>
            </a:r>
            <a:endParaRPr lang="en-US" altLang="en-US" sz="3016" b="1">
              <a:solidFill>
                <a:schemeClr val="hlink"/>
              </a:solidFill>
            </a:endParaRPr>
          </a:p>
          <a:p>
            <a:pPr marL="1456696" lvl="2" indent="-471888">
              <a:buFont typeface="Wingdings" charset="2"/>
              <a:buNone/>
            </a:pPr>
            <a:r>
              <a:rPr lang="en-US" altLang="en-US" sz="2716" b="1">
                <a:solidFill>
                  <a:srgbClr val="0001DE"/>
                </a:solidFill>
              </a:rPr>
              <a:t>● 粘附在血管壁上</a:t>
            </a:r>
            <a:endParaRPr lang="en-US" altLang="en-US" sz="3016" b="1">
              <a:solidFill>
                <a:schemeClr val="hlink"/>
              </a:solidFill>
            </a:endParaRPr>
          </a:p>
          <a:p>
            <a:pPr marL="1456696" lvl="2" indent="-471888">
              <a:buFont typeface="Wingdings" charset="2"/>
              <a:buNone/>
            </a:pPr>
            <a:r>
              <a:rPr lang="en-US" altLang="en-US" sz="2716" b="1">
                <a:solidFill>
                  <a:srgbClr val="0001DE"/>
                </a:solidFill>
              </a:rPr>
              <a:t>● 凝血因子促进血小板堆积</a:t>
            </a:r>
            <a:endParaRPr lang="en-US" altLang="en-US" sz="3016" b="1">
              <a:solidFill>
                <a:schemeClr val="hlink"/>
              </a:solidFill>
            </a:endParaRPr>
          </a:p>
          <a:p>
            <a:pPr marL="1456696" lvl="2" indent="-471888">
              <a:buFont typeface="Wingdings" charset="2"/>
              <a:buNone/>
            </a:pPr>
            <a:r>
              <a:rPr lang="en-US" altLang="en-US" sz="2716" b="1">
                <a:solidFill>
                  <a:srgbClr val="0001DE"/>
                </a:solidFill>
              </a:rPr>
              <a:t>3.   纤维蛋白凝块形成</a:t>
            </a:r>
            <a:endParaRPr lang="en-US" altLang="en-US" sz="3016" b="1">
              <a:solidFill>
                <a:schemeClr val="hlink"/>
              </a:solidFill>
            </a:endParaRPr>
          </a:p>
          <a:p>
            <a:pPr marL="1456696" lvl="2" indent="-471888">
              <a:buFont typeface="Wingdings" charset="2"/>
              <a:buNone/>
            </a:pPr>
            <a:r>
              <a:rPr lang="en-US" altLang="en-US" sz="2616" b="1">
                <a:solidFill>
                  <a:srgbClr val="0001DE"/>
                </a:solidFill>
              </a:rPr>
              <a:t>● 在血小板堆上形成紧密的纤维蛋白网</a:t>
            </a:r>
            <a:endParaRPr lang="en-US" altLang="en-US" sz="3016" b="1">
              <a:solidFill>
                <a:schemeClr val="hlink"/>
              </a:solidFill>
            </a:endParaRPr>
          </a:p>
          <a:p>
            <a:pPr marL="1456696" lvl="2" indent="-471888">
              <a:buFont typeface="Wingdings" charset="2"/>
              <a:buNone/>
            </a:pPr>
            <a:r>
              <a:rPr lang="en-US" altLang="en-US" sz="2716" b="1">
                <a:solidFill>
                  <a:srgbClr val="0001DE"/>
                </a:solidFill>
              </a:rPr>
              <a:t>● 通过凝血因子的交互作用形成纤维蛋白, 该作用类似“多米诺骨牌〞</a:t>
            </a:r>
            <a:endParaRPr lang="en-US" altLang="en-US" sz="3016" b="1">
              <a:solidFill>
                <a:schemeClr val="hlink"/>
              </a:solidFill>
            </a:endParaRPr>
          </a:p>
        </p:txBody>
      </p:sp>
      <p:sp>
        <p:nvSpPr>
          <p:cNvPr id="2120" name="New shape"/>
          <p:cNvSpPr/>
          <p:nvPr/>
        </p:nvSpPr>
        <p:spPr>
          <a:xfrm>
            <a:off x="0" y="7132066"/>
            <a:ext cx="984808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第十页，共四十四页。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22" name=""/>
          <p:cNvSpPr/>
          <p:nvPr>
            <p:ph type="title" idx="4294967295"/>
          </p:nvPr>
        </p:nvSpPr>
        <p:spPr>
          <a:xfrm>
            <a:off x="492404" y="295785"/>
            <a:ext cx="8863279" cy="1231011"/>
          </a:xfrm>
          <a:prstGeom prst="rect">
            <a:avLst/>
          </a:prstGeom>
          <a:noFill/>
          <a:ln cap="flat">
            <a:solidFill>
              <a:srgbClr val="000000"/>
            </a:solidFill>
            <a:prstDash val="solid"/>
            <a:miter lim="800000"/>
            <a:headEnd type="none" w="med" len="med"/>
            <a:tailEnd type="none" w="med" len="med"/>
          </a:ln>
        </p:spPr>
        <p:txBody>
          <a:bodyPr anchor="ctr" anchorCtr="0"/>
          <a:lstStyle>
            <a:lvl1pPr marL="984809" indent="-984809" algn="ctr" defTabSz="984809" rtl="0" eaLnBrk="1" fontAlgn="base" hangingPunct="1">
              <a:lnSpc>
                <a:spcPct val="100000"/>
              </a:lnSpc>
              <a:spcBef>
                <a:spcPct val="0"/>
              </a:spcBef>
              <a:spcAft>
                <a:spcPct val="0"/>
              </a:spcAft>
              <a:buClrTx/>
              <a:buFontTx/>
              <a:buNone/>
              <a:defRPr kumimoji="0" lang="zh-CN" altLang="en-US" sz="4739" b="0" i="0" u="none">
                <a:solidFill>
                  <a:schemeClr val="tx1"/>
                </a:solidFill>
                <a:latin typeface="Calibri"/>
                <a:ea typeface="宋体" charset="-122"/>
                <a:sym typeface="Calibri"/>
              </a:defRPr>
            </a:lvl1pPr>
          </a:lstStyle>
          <a:p>
            <a:pPr lvl="0"/>
            <a:r>
              <a:rPr lang="zh-CN" altLang="en-US" b="1">
                <a:solidFill>
                  <a:srgbClr val="FF00DF"/>
                </a:solidFill>
              </a:rPr>
              <a:t>稀释性凝血病</a:t>
            </a:r>
            <a:endParaRPr lang="zh-CN" altLang="en-US" b="1">
              <a:solidFill>
                <a:srgbClr val="FF0000"/>
              </a:solidFill>
            </a:endParaRPr>
          </a:p>
        </p:txBody>
      </p:sp>
      <p:sp>
        <p:nvSpPr>
          <p:cNvPr id="2123" name=""/>
          <p:cNvSpPr/>
          <p:nvPr>
            <p:ph type="body" idx="4294967295"/>
          </p:nvPr>
        </p:nvSpPr>
        <p:spPr>
          <a:xfrm>
            <a:off x="492404" y="1723415"/>
            <a:ext cx="8863279" cy="4874462"/>
          </a:xfrm>
          <a:prstGeom prst="rect">
            <a:avLst/>
          </a:prstGeom>
          <a:noFill/>
          <a:ln cap="flat">
            <a:solidFill>
              <a:srgbClr val="000000"/>
            </a:solidFill>
            <a:prstDash val="solid"/>
            <a:miter lim="800000"/>
            <a:headEnd type="none" w="med" len="med"/>
            <a:tailEnd type="none" w="med" len="med"/>
          </a:ln>
        </p:spPr>
        <p:txBody>
          <a:bodyPr/>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lvl="0">
              <a:buNone/>
            </a:pPr>
            <a:r>
              <a:rPr lang="zh-CN" altLang="en-US">
                <a:solidFill>
                  <a:srgbClr val="0000DF"/>
                </a:solidFill>
              </a:rPr>
              <a:t>           因血小板及其他凝血因子稀释性的减少引起的凝血功能障碍称之为稀释性凝血障碍。</a:t>
            </a:r>
            <a:endParaRPr lang="zh-CN" altLang="en-US"/>
          </a:p>
          <a:p>
            <a:pPr lvl="0">
              <a:buNone/>
            </a:pPr>
            <a:r>
              <a:rPr lang="zh-CN" altLang="en-US">
                <a:solidFill>
                  <a:srgbClr val="0000DF"/>
                </a:solidFill>
              </a:rPr>
              <a:t>     易发生在临床上大出血的病人单纯大量输注红细胞或非血液制品，而无视及时补充血浆、血小板及其他凝血因子的时候，往往会造成凝血功能障碍。</a:t>
            </a:r>
            <a:endParaRPr lang="zh-CN" altLang="en-US"/>
          </a:p>
        </p:txBody>
      </p:sp>
      <p:sp>
        <p:nvSpPr>
          <p:cNvPr id="2124" name="Date Placeholder 1"/>
          <p:cNvSpPr>
            <a:spLocks noGrp="1"/>
          </p:cNvSpPr>
          <p:nvPr>
            <p:ph type="dt" sz="half" idx="10"/>
          </p:nvPr>
        </p:nvSpPr>
        <p:spPr/>
        <p:txBody>
          <a:bodyPr/>
          <a:lstStyle/>
          <a:p>
            <a:pPr lvl="0"/>
            <a:endParaRPr lang="zh-CN" altLang="en-US">
              <a:ea typeface="宋体" charset="-122"/>
            </a:endParaRPr>
          </a:p>
        </p:txBody>
      </p:sp>
      <p:sp>
        <p:nvSpPr>
          <p:cNvPr id="2126" name="New shape"/>
          <p:cNvSpPr/>
          <p:nvPr/>
        </p:nvSpPr>
        <p:spPr>
          <a:xfrm>
            <a:off x="0" y="7132066"/>
            <a:ext cx="984808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第十一页，共四十四页。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26" name=""/>
          <p:cNvSpPr/>
          <p:nvPr>
            <p:ph type="title" idx="4294967295"/>
          </p:nvPr>
        </p:nvSpPr>
        <p:spPr>
          <a:xfrm>
            <a:off x="492404" y="295785"/>
            <a:ext cx="8863279" cy="1231011"/>
          </a:xfrm>
          <a:prstGeom prst="rect">
            <a:avLst/>
          </a:prstGeom>
          <a:noFill/>
          <a:ln cap="flat">
            <a:solidFill>
              <a:srgbClr val="000000"/>
            </a:solidFill>
            <a:prstDash val="solid"/>
            <a:miter lim="800000"/>
            <a:headEnd type="none" w="med" len="med"/>
            <a:tailEnd type="none" w="med" len="med"/>
          </a:ln>
        </p:spPr>
        <p:txBody>
          <a:bodyPr anchor="ctr" anchorCtr="0"/>
          <a:lstStyle>
            <a:lvl1pPr marL="984809" indent="-984809" algn="ctr" defTabSz="984809" rtl="0" eaLnBrk="1" fontAlgn="base" hangingPunct="1">
              <a:lnSpc>
                <a:spcPct val="100000"/>
              </a:lnSpc>
              <a:spcBef>
                <a:spcPct val="0"/>
              </a:spcBef>
              <a:spcAft>
                <a:spcPct val="0"/>
              </a:spcAft>
              <a:buClrTx/>
              <a:buFontTx/>
              <a:buNone/>
              <a:defRPr kumimoji="0" lang="zh-CN" altLang="en-US" sz="4739" b="0" i="0" u="none">
                <a:solidFill>
                  <a:schemeClr val="tx1"/>
                </a:solidFill>
                <a:latin typeface="Calibri"/>
                <a:ea typeface="宋体" charset="-122"/>
                <a:sym typeface="Calibri"/>
              </a:defRPr>
            </a:lvl1pPr>
          </a:lstStyle>
          <a:p>
            <a:pPr lvl="0"/>
            <a:r>
              <a:rPr lang="zh-CN" altLang="en-US" b="1">
                <a:solidFill>
                  <a:srgbClr val="FF00DF"/>
                </a:solidFill>
                <a:ea typeface="楷体_GB2312" charset="-122"/>
              </a:rPr>
              <a:t>功能性凝血病</a:t>
            </a:r>
            <a:endParaRPr lang="zh-CN" altLang="en-US" b="1">
              <a:solidFill>
                <a:srgbClr val="FF0000"/>
              </a:solidFill>
              <a:ea typeface="楷体_GB2312" charset="-122"/>
            </a:endParaRPr>
          </a:p>
        </p:txBody>
      </p:sp>
      <p:sp>
        <p:nvSpPr>
          <p:cNvPr id="2127" name=""/>
          <p:cNvSpPr/>
          <p:nvPr>
            <p:ph type="body" idx="4294967295"/>
          </p:nvPr>
        </p:nvSpPr>
        <p:spPr>
          <a:xfrm>
            <a:off x="492404" y="1723415"/>
            <a:ext cx="8863279" cy="4874462"/>
          </a:xfrm>
          <a:prstGeom prst="rect">
            <a:avLst/>
          </a:prstGeom>
          <a:noFill/>
          <a:ln cap="flat">
            <a:solidFill>
              <a:srgbClr val="000000"/>
            </a:solidFill>
            <a:prstDash val="solid"/>
            <a:miter lim="800000"/>
            <a:headEnd type="none" w="med" len="med"/>
            <a:tailEnd type="none" w="med" len="med"/>
          </a:ln>
        </p:spPr>
        <p:txBody>
          <a:bodyPr/>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lvl="0">
              <a:buNone/>
            </a:pPr>
            <a:r>
              <a:rPr lang="zh-CN" altLang="en-US">
                <a:solidFill>
                  <a:srgbClr val="0000DF"/>
                </a:solidFill>
                <a:ea typeface="楷体_GB2312" charset="-122"/>
              </a:rPr>
              <a:t>           </a:t>
            </a:r>
            <a:r>
              <a:rPr lang="en-US" altLang="en-US" b="1">
                <a:solidFill>
                  <a:srgbClr val="0001DE"/>
                </a:solidFill>
                <a:latin typeface="宋体" charset="-122"/>
              </a:rPr>
              <a:t>由</a:t>
            </a:r>
            <a:r>
              <a:rPr lang="en-US" altLang="en-US" b="1">
                <a:solidFill>
                  <a:srgbClr val="FF00DF"/>
                </a:solidFill>
                <a:latin typeface="宋体" charset="-122"/>
              </a:rPr>
              <a:t>低温</a:t>
            </a:r>
            <a:r>
              <a:rPr lang="en-US" altLang="en-US" b="1">
                <a:solidFill>
                  <a:srgbClr val="0001DE"/>
                </a:solidFill>
                <a:latin typeface="宋体" charset="-122"/>
              </a:rPr>
              <a:t>和</a:t>
            </a:r>
            <a:r>
              <a:rPr lang="en-US" altLang="en-US" b="1">
                <a:solidFill>
                  <a:srgbClr val="FF00DF"/>
                </a:solidFill>
                <a:latin typeface="宋体" charset="-122"/>
              </a:rPr>
              <a:t>酸中毒</a:t>
            </a:r>
            <a:r>
              <a:rPr lang="en-US" altLang="en-US" b="1">
                <a:solidFill>
                  <a:srgbClr val="0001DE"/>
                </a:solidFill>
                <a:latin typeface="宋体" charset="-122"/>
              </a:rPr>
              <a:t>导致的凝血障碍</a:t>
            </a:r>
            <a:endParaRPr lang="en-US" altLang="en-US" b="1">
              <a:solidFill>
                <a:schemeClr val="hlink"/>
              </a:solidFill>
              <a:latin typeface="宋体" charset="-122"/>
            </a:endParaRPr>
          </a:p>
          <a:p>
            <a:pPr lvl="0">
              <a:buNone/>
            </a:pPr>
            <a:r>
              <a:rPr lang="zh-CN" altLang="en-US" b="1">
                <a:solidFill>
                  <a:srgbClr val="0001DE"/>
                </a:solidFill>
                <a:latin typeface="宋体" charset="-122"/>
              </a:rPr>
              <a:t>     </a:t>
            </a:r>
            <a:endParaRPr lang="zh-CN" altLang="en-US" b="1">
              <a:solidFill>
                <a:schemeClr val="hlink"/>
              </a:solidFill>
              <a:latin typeface="宋体" charset="-122"/>
            </a:endParaRPr>
          </a:p>
          <a:p>
            <a:pPr lvl="0">
              <a:buNone/>
            </a:pPr>
            <a:r>
              <a:rPr lang="zh-CN" altLang="en-US" b="1">
                <a:solidFill>
                  <a:srgbClr val="0001DE"/>
                </a:solidFill>
                <a:latin typeface="宋体" charset="-122"/>
              </a:rPr>
              <a:t>     </a:t>
            </a:r>
            <a:r>
              <a:rPr lang="en-US" altLang="en-US" b="1">
                <a:solidFill>
                  <a:srgbClr val="0001DE"/>
                </a:solidFill>
                <a:latin typeface="宋体" charset="-122"/>
              </a:rPr>
              <a:t>重症患者的低体温可见于严重创伤、休克、亚低温治疗、持续血滤或复苏输入大量低温液体等情况。有报告称，严重创伤患者低体温的发生率为21%。</a:t>
            </a:r>
            <a:endParaRPr lang="en-US" altLang="en-US" b="1">
              <a:solidFill>
                <a:schemeClr val="hlink"/>
              </a:solidFill>
              <a:latin typeface="宋体" charset="-122"/>
            </a:endParaRPr>
          </a:p>
        </p:txBody>
      </p:sp>
      <p:sp>
        <p:nvSpPr>
          <p:cNvPr id="2128" name="Date Placeholder 1"/>
          <p:cNvSpPr>
            <a:spLocks noGrp="1"/>
          </p:cNvSpPr>
          <p:nvPr>
            <p:ph type="dt" sz="half" idx="10"/>
          </p:nvPr>
        </p:nvSpPr>
        <p:spPr/>
        <p:txBody>
          <a:bodyPr/>
          <a:lstStyle/>
          <a:p>
            <a:pPr lvl="0"/>
            <a:endParaRPr lang="zh-CN" altLang="en-US">
              <a:ea typeface="宋体" charset="-122"/>
            </a:endParaRPr>
          </a:p>
        </p:txBody>
      </p:sp>
      <p:sp>
        <p:nvSpPr>
          <p:cNvPr id="2130" name="New shape"/>
          <p:cNvSpPr/>
          <p:nvPr/>
        </p:nvSpPr>
        <p:spPr>
          <a:xfrm>
            <a:off x="0" y="7132066"/>
            <a:ext cx="984808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第十二页，共四十四页。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30" name=""/>
          <p:cNvSpPr/>
          <p:nvPr>
            <p:ph type="title" idx="4294967295"/>
          </p:nvPr>
        </p:nvSpPr>
        <p:spPr>
          <a:xfrm>
            <a:off x="492404" y="295785"/>
            <a:ext cx="8863279" cy="1231011"/>
          </a:xfrm>
          <a:prstGeom prst="rect">
            <a:avLst/>
          </a:prstGeom>
          <a:noFill/>
          <a:ln cap="flat">
            <a:solidFill>
              <a:srgbClr val="000000"/>
            </a:solidFill>
            <a:prstDash val="solid"/>
            <a:miter lim="800000"/>
            <a:headEnd type="none" w="med" len="med"/>
            <a:tailEnd type="none" w="med" len="med"/>
          </a:ln>
        </p:spPr>
        <p:txBody>
          <a:bodyPr anchor="ctr" anchorCtr="0"/>
          <a:lstStyle>
            <a:lvl1pPr marL="984809" indent="-984809" algn="ctr" defTabSz="984809" rtl="0" eaLnBrk="1" fontAlgn="base" hangingPunct="1">
              <a:lnSpc>
                <a:spcPct val="100000"/>
              </a:lnSpc>
              <a:spcBef>
                <a:spcPct val="0"/>
              </a:spcBef>
              <a:spcAft>
                <a:spcPct val="0"/>
              </a:spcAft>
              <a:buClrTx/>
              <a:buFontTx/>
              <a:buNone/>
              <a:defRPr kumimoji="0" lang="zh-CN" altLang="en-US" sz="4739" b="0" i="0" u="none">
                <a:solidFill>
                  <a:schemeClr val="tx1"/>
                </a:solidFill>
                <a:latin typeface="Calibri"/>
                <a:ea typeface="宋体" charset="-122"/>
                <a:sym typeface="Calibri"/>
              </a:defRPr>
            </a:lvl1pPr>
          </a:lstStyle>
          <a:p>
            <a:pPr lvl="0"/>
            <a:r>
              <a:rPr lang="zh-CN" altLang="en-US" b="1">
                <a:solidFill>
                  <a:srgbClr val="FF00DF"/>
                </a:solidFill>
              </a:rPr>
              <a:t>功能性凝血病的</a:t>
            </a:r>
            <a:r>
              <a:rPr lang="en-US" altLang="en-US" b="1">
                <a:solidFill>
                  <a:srgbClr val="FF00DF"/>
                </a:solidFill>
              </a:rPr>
              <a:t>发生机制</a:t>
            </a:r>
            <a:endParaRPr lang="en-US" altLang="en-US" b="1">
              <a:solidFill>
                <a:srgbClr val="FF0000"/>
              </a:solidFill>
            </a:endParaRPr>
          </a:p>
        </p:txBody>
      </p:sp>
      <p:sp>
        <p:nvSpPr>
          <p:cNvPr id="2131" name=""/>
          <p:cNvSpPr/>
          <p:nvPr>
            <p:ph type="body" idx="4294967295"/>
          </p:nvPr>
        </p:nvSpPr>
        <p:spPr>
          <a:xfrm>
            <a:off x="492404" y="1723415"/>
            <a:ext cx="8863279" cy="4874462"/>
          </a:xfrm>
          <a:prstGeom prst="rect">
            <a:avLst/>
          </a:prstGeom>
          <a:noFill/>
          <a:ln cap="flat">
            <a:solidFill>
              <a:srgbClr val="000000"/>
            </a:solidFill>
            <a:prstDash val="solid"/>
            <a:miter lim="800000"/>
            <a:headEnd type="none" w="med" len="med"/>
            <a:tailEnd type="none" w="med" len="med"/>
          </a:ln>
        </p:spPr>
        <p:txBody>
          <a:bodyPr/>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lvl="0">
              <a:buNone/>
            </a:pPr>
            <a:r>
              <a:rPr lang="en-US" altLang="en-US" sz="2716" b="1">
                <a:solidFill>
                  <a:srgbClr val="0001DE"/>
                </a:solidFill>
                <a:latin typeface="宋体" charset="-122"/>
              </a:rPr>
              <a:t>①在低温条件下，花生四烯酸代谢的脂氧化酶和环氧化酶途径受干扰，导致血小板释放血栓素减少而致血管收缩无力；</a:t>
            </a:r>
            <a:endParaRPr lang="en-US" altLang="en-US" sz="3016" b="1">
              <a:solidFill>
                <a:schemeClr val="hlink"/>
              </a:solidFill>
              <a:latin typeface="宋体" charset="-122"/>
            </a:endParaRPr>
          </a:p>
          <a:p>
            <a:pPr lvl="0">
              <a:buNone/>
            </a:pPr>
            <a:r>
              <a:rPr lang="en-US" altLang="en-US" sz="2716" b="1">
                <a:solidFill>
                  <a:srgbClr val="0001DE"/>
                </a:solidFill>
                <a:latin typeface="宋体" charset="-122"/>
              </a:rPr>
              <a:t> ②低温还使蛋白激酶C的活性降低而影响血小板聚集和黏附；</a:t>
            </a:r>
            <a:endParaRPr lang="en-US" altLang="en-US" sz="3016" b="1">
              <a:solidFill>
                <a:schemeClr val="hlink"/>
              </a:solidFill>
              <a:latin typeface="宋体" charset="-122"/>
            </a:endParaRPr>
          </a:p>
          <a:p>
            <a:pPr lvl="0">
              <a:buNone/>
            </a:pPr>
            <a:r>
              <a:rPr lang="en-US" altLang="en-US" sz="2916" b="1">
                <a:solidFill>
                  <a:srgbClr val="0001DE"/>
                </a:solidFill>
                <a:latin typeface="宋体" charset="-122"/>
              </a:rPr>
              <a:t> ③由于低体温使丝氨酸酶的活性减弱，造成凝血因子的级联反响被抑制，因此继发凝血受到影响。</a:t>
            </a:r>
            <a:endParaRPr lang="en-US" altLang="en-US" sz="3016" b="1">
              <a:solidFill>
                <a:schemeClr val="hlink"/>
              </a:solidFill>
              <a:latin typeface="宋体" charset="-122"/>
            </a:endParaRPr>
          </a:p>
          <a:p>
            <a:pPr lvl="0">
              <a:buNone/>
            </a:pPr>
            <a:r>
              <a:rPr lang="en-US" altLang="en-US" sz="2716" b="1">
                <a:solidFill>
                  <a:srgbClr val="0001DE"/>
                </a:solidFill>
                <a:latin typeface="宋体" charset="-122"/>
              </a:rPr>
              <a:t> ④酸中毒使凝血过程〔酶触反响〕，需要的酸碱环境发生改变，从而导致凝血功能受到损害。</a:t>
            </a:r>
            <a:endParaRPr lang="en-US" altLang="en-US" sz="3016" b="1">
              <a:solidFill>
                <a:schemeClr val="hlink"/>
              </a:solidFill>
              <a:latin typeface="宋体" charset="-122"/>
            </a:endParaRPr>
          </a:p>
        </p:txBody>
      </p:sp>
      <p:sp>
        <p:nvSpPr>
          <p:cNvPr id="2132" name="Date Placeholder 1"/>
          <p:cNvSpPr>
            <a:spLocks noGrp="1"/>
          </p:cNvSpPr>
          <p:nvPr>
            <p:ph type="dt" sz="half" idx="10"/>
          </p:nvPr>
        </p:nvSpPr>
        <p:spPr/>
        <p:txBody>
          <a:bodyPr/>
          <a:lstStyle/>
          <a:p>
            <a:pPr lvl="0"/>
            <a:endParaRPr lang="zh-CN" altLang="en-US">
              <a:ea typeface="宋体" charset="-122"/>
            </a:endParaRPr>
          </a:p>
        </p:txBody>
      </p:sp>
      <p:sp>
        <p:nvSpPr>
          <p:cNvPr id="2134" name="New shape"/>
          <p:cNvSpPr/>
          <p:nvPr/>
        </p:nvSpPr>
        <p:spPr>
          <a:xfrm>
            <a:off x="0" y="7132066"/>
            <a:ext cx="984808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第十三页，共四十四页。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34" name=""/>
          <p:cNvSpPr/>
          <p:nvPr>
            <p:ph type="title" idx="4294967295"/>
          </p:nvPr>
        </p:nvSpPr>
        <p:spPr>
          <a:xfrm>
            <a:off x="812126" y="589860"/>
            <a:ext cx="8863279" cy="1231011"/>
          </a:xfrm>
          <a:prstGeom prst="rect">
            <a:avLst/>
          </a:prstGeom>
          <a:noFill/>
          <a:ln cap="flat">
            <a:solidFill>
              <a:srgbClr val="000000"/>
            </a:solidFill>
            <a:prstDash val="solid"/>
            <a:miter lim="800000"/>
            <a:headEnd type="none" w="med" len="med"/>
            <a:tailEnd type="none" w="med" len="med"/>
          </a:ln>
        </p:spPr>
        <p:txBody>
          <a:bodyPr anchor="ctr" anchorCtr="0"/>
          <a:lstStyle>
            <a:lvl1pPr marL="984809" indent="-984809" algn="ctr" defTabSz="984809" rtl="0" eaLnBrk="1" fontAlgn="base" hangingPunct="1">
              <a:lnSpc>
                <a:spcPct val="100000"/>
              </a:lnSpc>
              <a:spcBef>
                <a:spcPct val="0"/>
              </a:spcBef>
              <a:spcAft>
                <a:spcPct val="0"/>
              </a:spcAft>
              <a:buClrTx/>
              <a:buFontTx/>
              <a:buNone/>
              <a:defRPr kumimoji="0" lang="zh-CN" altLang="en-US" sz="4739" b="0" i="0" u="none">
                <a:solidFill>
                  <a:schemeClr val="tx1"/>
                </a:solidFill>
                <a:latin typeface="Calibri"/>
                <a:ea typeface="宋体" charset="-122"/>
                <a:sym typeface="Calibri"/>
              </a:defRPr>
            </a:lvl1pPr>
          </a:lstStyle>
          <a:p>
            <a:pPr lvl="0"/>
            <a:r>
              <a:rPr lang="zh-CN" altLang="en-US" b="1">
                <a:solidFill>
                  <a:srgbClr val="FF00DF"/>
                </a:solidFill>
                <a:latin typeface="宋体" charset="-122"/>
              </a:rPr>
              <a:t>消耗性凝血病〔DIC〕</a:t>
            </a:r>
            <a:endParaRPr lang="zh-CN" altLang="en-US" b="1">
              <a:solidFill>
                <a:srgbClr val="FF0000"/>
              </a:solidFill>
              <a:latin typeface="宋体" charset="-122"/>
            </a:endParaRPr>
          </a:p>
        </p:txBody>
      </p:sp>
      <p:sp>
        <p:nvSpPr>
          <p:cNvPr id="2135" name=""/>
          <p:cNvSpPr/>
          <p:nvPr>
            <p:ph type="body" idx="4294967295"/>
          </p:nvPr>
        </p:nvSpPr>
        <p:spPr>
          <a:xfrm>
            <a:off x="502663" y="2219239"/>
            <a:ext cx="8863279" cy="4874462"/>
          </a:xfrm>
          <a:prstGeom prst="rect">
            <a:avLst/>
          </a:prstGeom>
          <a:noFill/>
          <a:ln cap="flat">
            <a:solidFill>
              <a:srgbClr val="000000"/>
            </a:solidFill>
            <a:prstDash val="solid"/>
            <a:miter lim="800000"/>
            <a:headEnd type="none" w="med" len="med"/>
            <a:tailEnd type="none" w="med" len="med"/>
          </a:ln>
        </p:spPr>
        <p:txBody>
          <a:bodyPr/>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lvl="0">
              <a:buNone/>
            </a:pPr>
            <a:r>
              <a:rPr lang="zh-CN" altLang="en-US">
                <a:solidFill>
                  <a:srgbClr val="0000DF"/>
                </a:solidFill>
                <a:latin typeface="楷体_GB2312" charset="0"/>
                <a:ea typeface="楷体_GB2312" charset="-122"/>
              </a:rPr>
              <a:t>    </a:t>
            </a:r>
            <a:r>
              <a:rPr lang="en-US" altLang="en-US" b="1">
                <a:solidFill>
                  <a:srgbClr val="0001DE"/>
                </a:solidFill>
                <a:latin typeface="宋体" charset="-122"/>
              </a:rPr>
              <a:t>2001年国际血栓止血学会DIC专业委员会将DIC重新定义为：DIC是不同原因所造成的，以血管内凝血激活并丧失局限性为特征的获得性的综合征。它来自或引发微血管损伤，严重时将导致器官衰竭。</a:t>
            </a:r>
            <a:r>
              <a:rPr lang="en-US" altLang="en-US">
                <a:solidFill>
                  <a:srgbClr val="0000DF"/>
                </a:solidFill>
                <a:latin typeface="楷体_GB2312" charset="0"/>
                <a:ea typeface="楷体_GB2312" charset="-122"/>
              </a:rPr>
              <a:t> </a:t>
            </a:r>
            <a:endParaRPr lang="en-US" altLang="en-US">
              <a:latin typeface="楷体_GB2312" charset="0"/>
              <a:ea typeface="楷体_GB2312" charset="-122"/>
            </a:endParaRPr>
          </a:p>
        </p:txBody>
      </p:sp>
      <p:sp>
        <p:nvSpPr>
          <p:cNvPr id="2136" name="Date Placeholder 1"/>
          <p:cNvSpPr>
            <a:spLocks noGrp="1"/>
          </p:cNvSpPr>
          <p:nvPr>
            <p:ph type="dt" sz="half" idx="10"/>
          </p:nvPr>
        </p:nvSpPr>
        <p:spPr/>
        <p:txBody>
          <a:bodyPr/>
          <a:lstStyle/>
          <a:p>
            <a:pPr lvl="0"/>
            <a:endParaRPr lang="zh-CN" altLang="en-US">
              <a:ea typeface="宋体" charset="-122"/>
            </a:endParaRPr>
          </a:p>
        </p:txBody>
      </p:sp>
      <p:sp>
        <p:nvSpPr>
          <p:cNvPr id="2138" name="New shape"/>
          <p:cNvSpPr/>
          <p:nvPr/>
        </p:nvSpPr>
        <p:spPr>
          <a:xfrm>
            <a:off x="0" y="7132066"/>
            <a:ext cx="984808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第十四页，共四十四页。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38" name=""/>
          <p:cNvSpPr/>
          <p:nvPr>
            <p:ph type="title" idx="4294967295"/>
          </p:nvPr>
        </p:nvSpPr>
        <p:spPr>
          <a:xfrm>
            <a:off x="492404" y="295785"/>
            <a:ext cx="8863279" cy="1231011"/>
          </a:xfrm>
          <a:prstGeom prst="rect">
            <a:avLst/>
          </a:prstGeom>
          <a:noFill/>
          <a:ln cap="flat">
            <a:solidFill>
              <a:srgbClr val="000000"/>
            </a:solidFill>
            <a:prstDash val="solid"/>
            <a:miter lim="800000"/>
            <a:headEnd type="none" w="med" len="med"/>
            <a:tailEnd type="none" w="med" len="med"/>
          </a:ln>
        </p:spPr>
        <p:txBody>
          <a:bodyPr anchor="ctr" anchorCtr="0"/>
          <a:lstStyle>
            <a:lvl1pPr marL="984809" indent="-984809" algn="ctr" defTabSz="984809" rtl="0" eaLnBrk="1" fontAlgn="base" hangingPunct="1">
              <a:lnSpc>
                <a:spcPct val="100000"/>
              </a:lnSpc>
              <a:spcBef>
                <a:spcPct val="0"/>
              </a:spcBef>
              <a:spcAft>
                <a:spcPct val="0"/>
              </a:spcAft>
              <a:buClrTx/>
              <a:buFontTx/>
              <a:buNone/>
              <a:defRPr kumimoji="0" lang="zh-CN" altLang="en-US" sz="4739" b="0" i="0" u="none">
                <a:solidFill>
                  <a:schemeClr val="tx1"/>
                </a:solidFill>
                <a:latin typeface="Calibri"/>
                <a:ea typeface="宋体" charset="-122"/>
                <a:sym typeface="Calibri"/>
              </a:defRPr>
            </a:lvl1pPr>
          </a:lstStyle>
          <a:p>
            <a:pPr lvl="0"/>
            <a:r>
              <a:rPr lang="zh-CN" altLang="en-US" b="1">
                <a:solidFill>
                  <a:srgbClr val="FF00DF"/>
                </a:solidFill>
              </a:rPr>
              <a:t>凝血病的诊断</a:t>
            </a:r>
            <a:endParaRPr lang="zh-CN" altLang="en-US" b="1">
              <a:solidFill>
                <a:srgbClr val="FF0000"/>
              </a:solidFill>
            </a:endParaRPr>
          </a:p>
        </p:txBody>
      </p:sp>
      <p:sp>
        <p:nvSpPr>
          <p:cNvPr id="2139" name=""/>
          <p:cNvSpPr/>
          <p:nvPr>
            <p:ph type="body" idx="4294967295"/>
          </p:nvPr>
        </p:nvSpPr>
        <p:spPr>
          <a:xfrm>
            <a:off x="492404" y="1444729"/>
            <a:ext cx="8863279" cy="5154858"/>
          </a:xfrm>
          <a:prstGeom prst="rect">
            <a:avLst/>
          </a:prstGeom>
          <a:noFill/>
          <a:ln cap="flat">
            <a:solidFill>
              <a:srgbClr val="000000"/>
            </a:solidFill>
            <a:prstDash val="solid"/>
            <a:miter lim="800000"/>
            <a:headEnd type="none" w="med" len="med"/>
            <a:tailEnd type="none" w="med" len="med"/>
          </a:ln>
        </p:spPr>
        <p:txBody>
          <a:bodyPr/>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lvl="0">
              <a:buNone/>
            </a:pPr>
            <a:r>
              <a:rPr lang="en-US" altLang="en-US" sz="3908">
                <a:solidFill>
                  <a:srgbClr val="0000DF"/>
                </a:solidFill>
                <a:latin typeface="隶书" charset="-122"/>
                <a:ea typeface="隶书" charset="-122"/>
              </a:rPr>
              <a:t>病史</a:t>
            </a:r>
            <a:endParaRPr lang="en-US" altLang="en-US" sz="4308">
              <a:latin typeface="隶书" charset="-122"/>
              <a:ea typeface="隶书" charset="-122"/>
            </a:endParaRPr>
          </a:p>
          <a:p>
            <a:pPr lvl="0">
              <a:buNone/>
            </a:pPr>
            <a:r>
              <a:rPr lang="en-US" altLang="en-US">
                <a:solidFill>
                  <a:srgbClr val="0000DF"/>
                </a:solidFill>
                <a:latin typeface="楷体_GB2312" charset="0"/>
                <a:ea typeface="楷体_GB2312" charset="-122"/>
              </a:rPr>
              <a:t>  </a:t>
            </a:r>
            <a:r>
              <a:rPr lang="zh-CN" altLang="en-US">
                <a:solidFill>
                  <a:srgbClr val="0000DF"/>
                </a:solidFill>
                <a:latin typeface="楷体_GB2312" charset="0"/>
                <a:ea typeface="楷体_GB2312" charset="-122"/>
              </a:rPr>
              <a:t>  </a:t>
            </a:r>
            <a:r>
              <a:rPr lang="en-US" altLang="en-US" b="1">
                <a:solidFill>
                  <a:srgbClr val="0001DE"/>
                </a:solidFill>
                <a:latin typeface="楷体_GB2312" charset="0"/>
              </a:rPr>
              <a:t>对经历大</a:t>
            </a:r>
            <a:r>
              <a:rPr lang="en-US" altLang="en-US" b="1">
                <a:solidFill>
                  <a:srgbClr val="FF00DF"/>
                </a:solidFill>
                <a:latin typeface="楷体_GB2312" charset="0"/>
              </a:rPr>
              <a:t>容量复苏</a:t>
            </a:r>
            <a:r>
              <a:rPr lang="en-US" altLang="en-US" b="1">
                <a:solidFill>
                  <a:srgbClr val="0001DE"/>
                </a:solidFill>
                <a:latin typeface="楷体_GB2312" charset="0"/>
              </a:rPr>
              <a:t>却没有给予足够的凝血物质，以及合并休克、低温、严重酸中毒的重症患者，如果发生出血倾向，应考虑发生</a:t>
            </a:r>
            <a:r>
              <a:rPr lang="en-US" altLang="en-US" b="1">
                <a:solidFill>
                  <a:srgbClr val="FF00DF"/>
                </a:solidFill>
                <a:latin typeface="楷体_GB2312" charset="0"/>
              </a:rPr>
              <a:t>稀释性</a:t>
            </a:r>
            <a:r>
              <a:rPr lang="en-US" altLang="en-US" b="1">
                <a:solidFill>
                  <a:srgbClr val="0001DE"/>
                </a:solidFill>
                <a:latin typeface="楷体_GB2312" charset="0"/>
              </a:rPr>
              <a:t>凝血病或</a:t>
            </a:r>
            <a:r>
              <a:rPr lang="en-US" altLang="en-US" b="1">
                <a:solidFill>
                  <a:srgbClr val="FF00DF"/>
                </a:solidFill>
                <a:latin typeface="楷体_GB2312" charset="0"/>
              </a:rPr>
              <a:t>功能性</a:t>
            </a:r>
            <a:r>
              <a:rPr lang="en-US" altLang="en-US" b="1">
                <a:solidFill>
                  <a:srgbClr val="0001DE"/>
                </a:solidFill>
                <a:latin typeface="楷体_GB2312" charset="0"/>
              </a:rPr>
              <a:t>凝血病的可能。</a:t>
            </a:r>
            <a:endParaRPr lang="en-US" altLang="en-US" b="1">
              <a:solidFill>
                <a:schemeClr val="hlink"/>
              </a:solidFill>
              <a:latin typeface="楷体_GB2312" charset="0"/>
            </a:endParaRPr>
          </a:p>
        </p:txBody>
      </p:sp>
      <p:sp>
        <p:nvSpPr>
          <p:cNvPr id="2140" name="Date Placeholder 1"/>
          <p:cNvSpPr>
            <a:spLocks noGrp="1"/>
          </p:cNvSpPr>
          <p:nvPr>
            <p:ph type="dt" sz="half" idx="10"/>
          </p:nvPr>
        </p:nvSpPr>
        <p:spPr/>
        <p:txBody>
          <a:bodyPr/>
          <a:lstStyle/>
          <a:p>
            <a:pPr lvl="0"/>
            <a:endParaRPr lang="zh-CN" altLang="en-US">
              <a:ea typeface="宋体" charset="-122"/>
            </a:endParaRPr>
          </a:p>
        </p:txBody>
      </p:sp>
      <p:sp>
        <p:nvSpPr>
          <p:cNvPr id="2142" name="New shape"/>
          <p:cNvSpPr/>
          <p:nvPr/>
        </p:nvSpPr>
        <p:spPr>
          <a:xfrm>
            <a:off x="0" y="7132066"/>
            <a:ext cx="984808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第十五页，共四十四页。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42" name=""/>
          <p:cNvSpPr/>
          <p:nvPr>
            <p:ph type="title" idx="4294967295"/>
          </p:nvPr>
        </p:nvSpPr>
        <p:spPr>
          <a:xfrm>
            <a:off x="492404" y="295785"/>
            <a:ext cx="8863279" cy="1231011"/>
          </a:xfrm>
          <a:prstGeom prst="rect">
            <a:avLst/>
          </a:prstGeom>
          <a:noFill/>
          <a:ln cap="flat">
            <a:solidFill>
              <a:srgbClr val="000000"/>
            </a:solidFill>
            <a:prstDash val="solid"/>
            <a:miter lim="800000"/>
            <a:headEnd type="none" w="med" len="med"/>
            <a:tailEnd type="none" w="med" len="med"/>
          </a:ln>
        </p:spPr>
        <p:txBody>
          <a:bodyPr anchor="ctr" anchorCtr="0"/>
          <a:lstStyle>
            <a:lvl1pPr marL="984809" indent="-984809" algn="ctr" defTabSz="984809" rtl="0" eaLnBrk="1" fontAlgn="base" hangingPunct="1">
              <a:lnSpc>
                <a:spcPct val="100000"/>
              </a:lnSpc>
              <a:spcBef>
                <a:spcPct val="0"/>
              </a:spcBef>
              <a:spcAft>
                <a:spcPct val="0"/>
              </a:spcAft>
              <a:buClrTx/>
              <a:buFontTx/>
              <a:buNone/>
              <a:defRPr kumimoji="0" lang="zh-CN" altLang="en-US" sz="4739" b="0" i="0" u="none">
                <a:solidFill>
                  <a:schemeClr val="tx1"/>
                </a:solidFill>
                <a:latin typeface="Calibri"/>
                <a:ea typeface="宋体" charset="-122"/>
                <a:sym typeface="Calibri"/>
              </a:defRPr>
            </a:lvl1pPr>
          </a:lstStyle>
          <a:p>
            <a:pPr lvl="0"/>
            <a:r>
              <a:rPr lang="zh-CN" altLang="en-US" b="1">
                <a:solidFill>
                  <a:srgbClr val="FF00DF"/>
                </a:solidFill>
              </a:rPr>
              <a:t>稀释性凝血病的临床特点</a:t>
            </a:r>
            <a:endParaRPr lang="zh-CN" altLang="en-US" b="1">
              <a:solidFill>
                <a:srgbClr val="FF0000"/>
              </a:solidFill>
            </a:endParaRPr>
          </a:p>
        </p:txBody>
      </p:sp>
      <p:sp>
        <p:nvSpPr>
          <p:cNvPr id="2143" name=""/>
          <p:cNvSpPr/>
          <p:nvPr>
            <p:ph type="body" idx="4294967295"/>
          </p:nvPr>
        </p:nvSpPr>
        <p:spPr>
          <a:xfrm>
            <a:off x="492404" y="1723415"/>
            <a:ext cx="8863279" cy="4874462"/>
          </a:xfrm>
          <a:prstGeom prst="rect">
            <a:avLst/>
          </a:prstGeom>
          <a:noFill/>
          <a:ln cap="flat">
            <a:solidFill>
              <a:srgbClr val="000000"/>
            </a:solidFill>
            <a:prstDash val="solid"/>
            <a:miter lim="800000"/>
            <a:headEnd type="none" w="med" len="med"/>
            <a:tailEnd type="none" w="med" len="med"/>
          </a:ln>
        </p:spPr>
        <p:txBody>
          <a:bodyPr/>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lvl="0">
              <a:buNone/>
            </a:pPr>
            <a:r>
              <a:rPr lang="zh-CN" altLang="en-US">
                <a:solidFill>
                  <a:srgbClr val="0000DF"/>
                </a:solidFill>
              </a:rPr>
              <a:t>	</a:t>
            </a:r>
            <a:r>
              <a:rPr lang="en-US" altLang="zh-CN" b="1">
                <a:solidFill>
                  <a:srgbClr val="0000DF"/>
                </a:solidFill>
                <a:latin typeface="宋体" charset="-122"/>
              </a:rPr>
              <a:t>1</a:t>
            </a:r>
            <a:r>
              <a:rPr lang="zh-CN" altLang="en-US" b="1">
                <a:solidFill>
                  <a:srgbClr val="0000DF"/>
                </a:solidFill>
                <a:latin typeface="宋体" charset="-122"/>
              </a:rPr>
              <a:t>、有失血史，有大量单纯输红细胞或晶胶体液史</a:t>
            </a:r>
            <a:endParaRPr lang="zh-CN" altLang="en-US" b="1">
              <a:latin typeface="宋体" charset="-122"/>
            </a:endParaRPr>
          </a:p>
          <a:p>
            <a:pPr lvl="0">
              <a:buNone/>
            </a:pPr>
            <a:r>
              <a:rPr lang="zh-CN" altLang="en-US" b="1">
                <a:solidFill>
                  <a:srgbClr val="0000DF"/>
                </a:solidFill>
                <a:latin typeface="宋体" charset="-122"/>
              </a:rPr>
              <a:t>	</a:t>
            </a:r>
            <a:r>
              <a:rPr lang="en-US" altLang="zh-CN" b="1">
                <a:solidFill>
                  <a:srgbClr val="0000DF"/>
                </a:solidFill>
                <a:latin typeface="宋体" charset="-122"/>
              </a:rPr>
              <a:t>2</a:t>
            </a:r>
            <a:r>
              <a:rPr lang="zh-CN" altLang="en-US" b="1">
                <a:solidFill>
                  <a:srgbClr val="0000DF"/>
                </a:solidFill>
                <a:latin typeface="宋体" charset="-122"/>
              </a:rPr>
              <a:t>、术中经充分止血后，切口仍有渗血，且无凝血块；术后渗血不止或引流管出血不止。</a:t>
            </a:r>
            <a:endParaRPr lang="zh-CN" altLang="en-US" b="1">
              <a:latin typeface="宋体" charset="-122"/>
            </a:endParaRPr>
          </a:p>
          <a:p>
            <a:pPr lvl="0">
              <a:buNone/>
            </a:pPr>
            <a:r>
              <a:rPr lang="zh-CN" altLang="en-US" b="1">
                <a:solidFill>
                  <a:srgbClr val="0000DF"/>
                </a:solidFill>
                <a:latin typeface="宋体" charset="-122"/>
              </a:rPr>
              <a:t>	</a:t>
            </a:r>
            <a:r>
              <a:rPr lang="en-US" altLang="zh-CN" b="1">
                <a:solidFill>
                  <a:srgbClr val="0000DF"/>
                </a:solidFill>
                <a:latin typeface="宋体" charset="-122"/>
              </a:rPr>
              <a:t>3</a:t>
            </a:r>
            <a:r>
              <a:rPr lang="zh-CN" altLang="en-US" b="1">
                <a:solidFill>
                  <a:srgbClr val="0000DF"/>
                </a:solidFill>
                <a:latin typeface="宋体" charset="-122"/>
              </a:rPr>
              <a:t>、血小板、纤维蛋白原减少，伴有凝血酶原时间延长</a:t>
            </a:r>
            <a:endParaRPr lang="zh-CN" altLang="en-US" b="1">
              <a:latin typeface="宋体" charset="-122"/>
            </a:endParaRPr>
          </a:p>
          <a:p>
            <a:pPr lvl="0">
              <a:buNone/>
            </a:pPr>
            <a:r>
              <a:rPr lang="zh-CN" altLang="en-US">
                <a:solidFill>
                  <a:srgbClr val="0000DF"/>
                </a:solidFill>
              </a:rPr>
              <a:t>	</a:t>
            </a:r>
            <a:endParaRPr lang="zh-CN" altLang="en-US"/>
          </a:p>
        </p:txBody>
      </p:sp>
      <p:sp>
        <p:nvSpPr>
          <p:cNvPr id="2144" name="Date Placeholder 1"/>
          <p:cNvSpPr>
            <a:spLocks noGrp="1"/>
          </p:cNvSpPr>
          <p:nvPr>
            <p:ph type="dt" sz="half" idx="10"/>
          </p:nvPr>
        </p:nvSpPr>
        <p:spPr/>
        <p:txBody>
          <a:bodyPr/>
          <a:lstStyle/>
          <a:p>
            <a:pPr lvl="0"/>
            <a:endParaRPr lang="zh-CN" altLang="en-US">
              <a:ea typeface="宋体" charset="-122"/>
            </a:endParaRPr>
          </a:p>
        </p:txBody>
      </p:sp>
      <p:sp>
        <p:nvSpPr>
          <p:cNvPr id="2146" name="New shape"/>
          <p:cNvSpPr/>
          <p:nvPr/>
        </p:nvSpPr>
        <p:spPr>
          <a:xfrm>
            <a:off x="0" y="7132066"/>
            <a:ext cx="984808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第十六页，共四十四页。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46" name=""/>
          <p:cNvSpPr/>
          <p:nvPr>
            <p:ph type="title" idx="4294967295"/>
          </p:nvPr>
        </p:nvSpPr>
        <p:spPr>
          <a:xfrm>
            <a:off x="492404" y="295785"/>
            <a:ext cx="8863279" cy="1231011"/>
          </a:xfrm>
          <a:prstGeom prst="rect">
            <a:avLst/>
          </a:prstGeom>
          <a:noFill/>
          <a:ln cap="flat">
            <a:solidFill>
              <a:srgbClr val="000000"/>
            </a:solidFill>
            <a:prstDash val="solid"/>
            <a:miter lim="800000"/>
            <a:headEnd type="none" w="med" len="med"/>
            <a:tailEnd type="none" w="med" len="med"/>
          </a:ln>
        </p:spPr>
        <p:txBody>
          <a:bodyPr anchor="ctr" anchorCtr="0"/>
          <a:lstStyle>
            <a:lvl1pPr marL="984809" indent="-984809" algn="ctr" defTabSz="984809" rtl="0" eaLnBrk="1" fontAlgn="base" hangingPunct="1">
              <a:lnSpc>
                <a:spcPct val="100000"/>
              </a:lnSpc>
              <a:spcBef>
                <a:spcPct val="0"/>
              </a:spcBef>
              <a:spcAft>
                <a:spcPct val="0"/>
              </a:spcAft>
              <a:buClrTx/>
              <a:buFontTx/>
              <a:buNone/>
              <a:defRPr kumimoji="0" lang="zh-CN" altLang="en-US" sz="4739" b="0" i="0" u="none">
                <a:solidFill>
                  <a:schemeClr val="tx1"/>
                </a:solidFill>
                <a:latin typeface="Calibri"/>
                <a:ea typeface="宋体" charset="-122"/>
                <a:sym typeface="Calibri"/>
              </a:defRPr>
            </a:lvl1pPr>
          </a:lstStyle>
          <a:p>
            <a:pPr lvl="0"/>
            <a:r>
              <a:rPr lang="zh-CN" altLang="en-US" b="1">
                <a:solidFill>
                  <a:srgbClr val="FF00DF"/>
                </a:solidFill>
              </a:rPr>
              <a:t>凝血病的诊断</a:t>
            </a:r>
            <a:endParaRPr lang="zh-CN" altLang="en-US" b="1">
              <a:solidFill>
                <a:srgbClr val="FF0000"/>
              </a:solidFill>
            </a:endParaRPr>
          </a:p>
        </p:txBody>
      </p:sp>
      <p:sp>
        <p:nvSpPr>
          <p:cNvPr id="2147" name=""/>
          <p:cNvSpPr/>
          <p:nvPr>
            <p:ph type="body" idx="4294967295"/>
          </p:nvPr>
        </p:nvSpPr>
        <p:spPr>
          <a:xfrm>
            <a:off x="492404" y="1723415"/>
            <a:ext cx="8863279" cy="4874462"/>
          </a:xfrm>
          <a:prstGeom prst="rect">
            <a:avLst/>
          </a:prstGeom>
          <a:noFill/>
          <a:ln cap="flat">
            <a:solidFill>
              <a:srgbClr val="000000"/>
            </a:solidFill>
            <a:prstDash val="solid"/>
            <a:miter lim="800000"/>
            <a:headEnd type="none" w="med" len="med"/>
            <a:tailEnd type="none" w="med" len="med"/>
          </a:ln>
        </p:spPr>
        <p:txBody>
          <a:bodyPr/>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lvl="0">
              <a:buNone/>
            </a:pPr>
            <a:r>
              <a:rPr lang="en-US" altLang="en-US" sz="4108">
                <a:solidFill>
                  <a:srgbClr val="0000DF"/>
                </a:solidFill>
                <a:latin typeface="隶书" charset="-122"/>
                <a:ea typeface="隶书" charset="-122"/>
              </a:rPr>
              <a:t>病史</a:t>
            </a:r>
            <a:endParaRPr lang="en-US" altLang="en-US" sz="4308">
              <a:latin typeface="隶书" charset="-122"/>
              <a:ea typeface="隶书" charset="-122"/>
            </a:endParaRPr>
          </a:p>
          <a:p>
            <a:pPr lvl="0">
              <a:buNone/>
            </a:pPr>
            <a:r>
              <a:rPr lang="en-US" altLang="en-US" sz="4108">
                <a:solidFill>
                  <a:srgbClr val="0000DF"/>
                </a:solidFill>
                <a:latin typeface="隶书" charset="-122"/>
                <a:ea typeface="隶书" charset="-122"/>
              </a:rPr>
              <a:t>     而在产科急症、sepsis等病例那么应高度警惕消耗性凝血病的发生，特别是有短暂高凝的经历，同时伴有进展急剧的休克、全身炎症反响和器官衰竭等表现的患者。</a:t>
            </a:r>
            <a:endParaRPr lang="en-US" altLang="en-US" sz="4308">
              <a:latin typeface="隶书" charset="-122"/>
              <a:ea typeface="隶书" charset="-122"/>
            </a:endParaRPr>
          </a:p>
        </p:txBody>
      </p:sp>
      <p:sp>
        <p:nvSpPr>
          <p:cNvPr id="2148" name="Date Placeholder 1"/>
          <p:cNvSpPr>
            <a:spLocks noGrp="1"/>
          </p:cNvSpPr>
          <p:nvPr>
            <p:ph type="dt" sz="half" idx="10"/>
          </p:nvPr>
        </p:nvSpPr>
        <p:spPr/>
        <p:txBody>
          <a:bodyPr/>
          <a:lstStyle/>
          <a:p>
            <a:pPr lvl="0"/>
            <a:endParaRPr lang="zh-CN" altLang="en-US">
              <a:ea typeface="宋体" charset="-122"/>
            </a:endParaRPr>
          </a:p>
        </p:txBody>
      </p:sp>
      <p:sp>
        <p:nvSpPr>
          <p:cNvPr id="2150" name="New shape"/>
          <p:cNvSpPr/>
          <p:nvPr/>
        </p:nvSpPr>
        <p:spPr>
          <a:xfrm>
            <a:off x="0" y="7132066"/>
            <a:ext cx="984808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第十七页，共四十四页。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 name=""/>
          <p:cNvSpPr/>
          <p:nvPr>
            <p:ph type="title" idx="4294967295"/>
          </p:nvPr>
        </p:nvSpPr>
        <p:spPr>
          <a:xfrm>
            <a:off x="492404" y="295785"/>
            <a:ext cx="8863279" cy="1231011"/>
          </a:xfrm>
          <a:prstGeom prst="rect">
            <a:avLst/>
          </a:prstGeom>
          <a:noFill/>
          <a:ln cap="flat">
            <a:solidFill>
              <a:srgbClr val="000000"/>
            </a:solidFill>
            <a:prstDash val="solid"/>
            <a:miter lim="800000"/>
            <a:headEnd type="none" w="med" len="med"/>
            <a:tailEnd type="none" w="med" len="med"/>
          </a:ln>
        </p:spPr>
        <p:txBody>
          <a:bodyPr anchor="ctr" anchorCtr="0"/>
          <a:lstStyle>
            <a:lvl1pPr marL="984809" indent="-984809" algn="ctr" defTabSz="984809" rtl="0" eaLnBrk="1" fontAlgn="base" hangingPunct="1">
              <a:lnSpc>
                <a:spcPct val="100000"/>
              </a:lnSpc>
              <a:spcBef>
                <a:spcPct val="0"/>
              </a:spcBef>
              <a:spcAft>
                <a:spcPct val="0"/>
              </a:spcAft>
              <a:buClrTx/>
              <a:buFontTx/>
              <a:buNone/>
              <a:defRPr kumimoji="0" lang="zh-CN" altLang="en-US" sz="4739" b="0" i="0" u="none">
                <a:solidFill>
                  <a:schemeClr val="tx1"/>
                </a:solidFill>
                <a:latin typeface="Calibri"/>
                <a:ea typeface="宋体" charset="-122"/>
                <a:sym typeface="Calibri"/>
              </a:defRPr>
            </a:lvl1pPr>
          </a:lstStyle>
          <a:p>
            <a:pPr lvl="0"/>
            <a:r>
              <a:rPr lang="zh-CN" altLang="en-US" b="1">
                <a:solidFill>
                  <a:srgbClr val="FF00DF"/>
                </a:solidFill>
              </a:rPr>
              <a:t>凝血病的诊断</a:t>
            </a:r>
            <a:endParaRPr lang="zh-CN" altLang="en-US" b="1">
              <a:solidFill>
                <a:srgbClr val="FF0000"/>
              </a:solidFill>
            </a:endParaRPr>
          </a:p>
        </p:txBody>
      </p:sp>
      <p:sp>
        <p:nvSpPr>
          <p:cNvPr id="2151" name=""/>
          <p:cNvSpPr/>
          <p:nvPr>
            <p:ph type="body" idx="4294967295"/>
          </p:nvPr>
        </p:nvSpPr>
        <p:spPr>
          <a:xfrm>
            <a:off x="492404" y="1723415"/>
            <a:ext cx="8863279" cy="4874462"/>
          </a:xfrm>
          <a:prstGeom prst="rect">
            <a:avLst/>
          </a:prstGeom>
          <a:noFill/>
          <a:ln cap="flat">
            <a:solidFill>
              <a:srgbClr val="000000"/>
            </a:solidFill>
            <a:prstDash val="solid"/>
            <a:miter lim="800000"/>
            <a:headEnd type="none" w="med" len="med"/>
            <a:tailEnd type="none" w="med" len="med"/>
          </a:ln>
        </p:spPr>
        <p:txBody>
          <a:bodyPr/>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lvl="0"/>
            <a:r>
              <a:rPr lang="en-US" altLang="en-US" sz="4008" b="1">
                <a:solidFill>
                  <a:srgbClr val="0000DF"/>
                </a:solidFill>
                <a:ea typeface="隶书" charset="-122"/>
              </a:rPr>
              <a:t>临床表现</a:t>
            </a:r>
            <a:endParaRPr lang="en-US" altLang="en-US" sz="4308" b="1">
              <a:ea typeface="隶书" charset="-122"/>
            </a:endParaRPr>
          </a:p>
          <a:p>
            <a:pPr lvl="0"/>
            <a:r>
              <a:rPr lang="en-US" altLang="en-US" sz="3908" b="1">
                <a:solidFill>
                  <a:srgbClr val="0000DF"/>
                </a:solidFill>
                <a:ea typeface="隶书" charset="-122"/>
              </a:rPr>
              <a:t>             出血倾向：如伤口出血不止、已停止出血的伤口再度出血、小的针孔渗血，甚至无明显诱因出现皮下大片淤斑，而此时的凝血病实际已经比较严重。消耗性凝血病早期可能有高凝表现，但不容易被发现，严重者往往合并难以纠正的休克和器官衰竭。</a:t>
            </a:r>
            <a:endParaRPr lang="en-US" altLang="en-US" sz="4308" b="1">
              <a:ea typeface="隶书" charset="-122"/>
            </a:endParaRPr>
          </a:p>
        </p:txBody>
      </p:sp>
      <p:sp>
        <p:nvSpPr>
          <p:cNvPr id="2152" name="Date Placeholder 1"/>
          <p:cNvSpPr>
            <a:spLocks noGrp="1"/>
          </p:cNvSpPr>
          <p:nvPr>
            <p:ph type="dt" sz="half" idx="10"/>
          </p:nvPr>
        </p:nvSpPr>
        <p:spPr/>
        <p:txBody>
          <a:bodyPr/>
          <a:lstStyle/>
          <a:p>
            <a:pPr lvl="0"/>
            <a:endParaRPr lang="zh-CN" altLang="en-US">
              <a:ea typeface="宋体" charset="-122"/>
            </a:endParaRPr>
          </a:p>
        </p:txBody>
      </p:sp>
      <p:sp>
        <p:nvSpPr>
          <p:cNvPr id="2154" name="New shape"/>
          <p:cNvSpPr/>
          <p:nvPr/>
        </p:nvSpPr>
        <p:spPr>
          <a:xfrm>
            <a:off x="0" y="7132066"/>
            <a:ext cx="984808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第十八页，共四十四页。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4" name=""/>
          <p:cNvSpPr/>
          <p:nvPr>
            <p:ph type="title" idx="4294967295"/>
          </p:nvPr>
        </p:nvSpPr>
        <p:spPr>
          <a:xfrm>
            <a:off x="492404" y="295785"/>
            <a:ext cx="8863279" cy="1231011"/>
          </a:xfrm>
          <a:prstGeom prst="rect">
            <a:avLst/>
          </a:prstGeom>
          <a:noFill/>
          <a:ln cap="flat">
            <a:solidFill>
              <a:srgbClr val="000000"/>
            </a:solidFill>
            <a:prstDash val="solid"/>
            <a:miter lim="800000"/>
            <a:headEnd type="none" w="med" len="med"/>
            <a:tailEnd type="none" w="med" len="med"/>
          </a:ln>
        </p:spPr>
        <p:txBody>
          <a:bodyPr anchor="ctr" anchorCtr="0"/>
          <a:lstStyle>
            <a:lvl1pPr marL="984809" indent="-984809" algn="ctr" defTabSz="984809" rtl="0" eaLnBrk="1" fontAlgn="base" hangingPunct="1">
              <a:lnSpc>
                <a:spcPct val="100000"/>
              </a:lnSpc>
              <a:spcBef>
                <a:spcPct val="0"/>
              </a:spcBef>
              <a:spcAft>
                <a:spcPct val="0"/>
              </a:spcAft>
              <a:buClrTx/>
              <a:buFontTx/>
              <a:buNone/>
              <a:defRPr kumimoji="0" lang="zh-CN" altLang="en-US" sz="4739" b="0" i="0" u="none">
                <a:solidFill>
                  <a:schemeClr val="tx1"/>
                </a:solidFill>
                <a:latin typeface="Calibri"/>
                <a:ea typeface="宋体" charset="-122"/>
                <a:sym typeface="Calibri"/>
              </a:defRPr>
            </a:lvl1pPr>
          </a:lstStyle>
          <a:p>
            <a:pPr lvl="0"/>
            <a:r>
              <a:rPr lang="zh-CN" altLang="en-US" b="1">
                <a:solidFill>
                  <a:srgbClr val="FF00DF"/>
                </a:solidFill>
              </a:rPr>
              <a:t>实验室检查</a:t>
            </a:r>
            <a:endParaRPr lang="zh-CN" altLang="en-US" b="1">
              <a:solidFill>
                <a:srgbClr val="FF0000"/>
              </a:solidFill>
            </a:endParaRPr>
          </a:p>
        </p:txBody>
      </p:sp>
      <p:sp>
        <p:nvSpPr>
          <p:cNvPr id="2155" name=""/>
          <p:cNvSpPr/>
          <p:nvPr>
            <p:ph type="body" idx="4294967295"/>
          </p:nvPr>
        </p:nvSpPr>
        <p:spPr>
          <a:xfrm>
            <a:off x="492404" y="1723415"/>
            <a:ext cx="8863279" cy="4874462"/>
          </a:xfrm>
          <a:prstGeom prst="rect">
            <a:avLst/>
          </a:prstGeom>
          <a:noFill/>
          <a:ln cap="flat">
            <a:solidFill>
              <a:srgbClr val="000000"/>
            </a:solidFill>
            <a:prstDash val="solid"/>
            <a:miter lim="800000"/>
            <a:headEnd type="none" w="med" len="med"/>
            <a:tailEnd type="none" w="med" len="med"/>
          </a:ln>
        </p:spPr>
        <p:txBody>
          <a:bodyPr/>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lvl="0">
              <a:buNone/>
            </a:pPr>
            <a:r>
              <a:rPr lang="en-US" altLang="en-US" sz="3908" b="1">
                <a:solidFill>
                  <a:srgbClr val="FF00DF"/>
                </a:solidFill>
                <a:latin typeface="楷体_GB2312" charset="0"/>
                <a:ea typeface="楷体_GB2312" charset="-122"/>
              </a:rPr>
              <a:t>血小板计数：</a:t>
            </a:r>
            <a:endParaRPr lang="en-US" altLang="en-US" sz="4308" b="1">
              <a:solidFill>
                <a:srgbClr val="FF0000"/>
              </a:solidFill>
              <a:latin typeface="楷体_GB2312" charset="0"/>
              <a:ea typeface="楷体_GB2312" charset="-122"/>
            </a:endParaRPr>
          </a:p>
          <a:p>
            <a:pPr lvl="0">
              <a:buNone/>
            </a:pPr>
            <a:r>
              <a:rPr lang="zh-CN" altLang="en-US" b="1">
                <a:solidFill>
                  <a:srgbClr val="0001DE"/>
                </a:solidFill>
                <a:latin typeface="楷体_GB2312" charset="0"/>
                <a:ea typeface="楷体_GB2312" charset="-122"/>
              </a:rPr>
              <a:t>     </a:t>
            </a:r>
            <a:r>
              <a:rPr lang="en-US" altLang="en-US" b="1">
                <a:solidFill>
                  <a:srgbClr val="0001DE"/>
                </a:solidFill>
                <a:latin typeface="楷体_GB2312" charset="0"/>
                <a:ea typeface="楷体_GB2312" charset="-122"/>
              </a:rPr>
              <a:t>正常对照参考值100～300×10</a:t>
            </a:r>
            <a:r>
              <a:rPr lang="en-US" altLang="en-US" b="1" baseline="30000">
                <a:solidFill>
                  <a:srgbClr val="0001DE"/>
                </a:solidFill>
                <a:latin typeface="楷体_GB2312" charset="0"/>
                <a:ea typeface="楷体_GB2312" charset="-122"/>
              </a:rPr>
              <a:t>9</a:t>
            </a:r>
            <a:r>
              <a:rPr lang="en-US" altLang="en-US" b="1">
                <a:solidFill>
                  <a:srgbClr val="0001DE"/>
                </a:solidFill>
                <a:latin typeface="楷体_GB2312" charset="0"/>
                <a:ea typeface="楷体_GB2312" charset="-122"/>
              </a:rPr>
              <a:t>/L，稀释性凝血病和消耗性凝血病均显示血小板计数降低，而</a:t>
            </a:r>
            <a:r>
              <a:rPr lang="en-US" altLang="en-US" b="1">
                <a:solidFill>
                  <a:srgbClr val="FF00DF"/>
                </a:solidFill>
                <a:latin typeface="楷体_GB2312" charset="0"/>
                <a:ea typeface="楷体_GB2312" charset="-122"/>
              </a:rPr>
              <a:t>功能性凝血病</a:t>
            </a:r>
            <a:r>
              <a:rPr lang="en-US" altLang="en-US" b="1">
                <a:solidFill>
                  <a:srgbClr val="0001DE"/>
                </a:solidFill>
                <a:latin typeface="楷体_GB2312" charset="0"/>
                <a:ea typeface="楷体_GB2312" charset="-122"/>
              </a:rPr>
              <a:t>可以正常</a:t>
            </a:r>
            <a:r>
              <a:rPr lang="zh-CN" altLang="en-US" b="1">
                <a:solidFill>
                  <a:srgbClr val="0001DE"/>
                </a:solidFill>
                <a:latin typeface="楷体_GB2312" charset="0"/>
                <a:ea typeface="楷体_GB2312" charset="-122"/>
              </a:rPr>
              <a:t>。</a:t>
            </a:r>
            <a:endParaRPr lang="en-US" altLang="en-US" b="1">
              <a:solidFill>
                <a:schemeClr val="hlink"/>
              </a:solidFill>
              <a:latin typeface="楷体_GB2312" charset="0"/>
              <a:ea typeface="楷体_GB2312" charset="-122"/>
            </a:endParaRPr>
          </a:p>
        </p:txBody>
      </p:sp>
      <p:sp>
        <p:nvSpPr>
          <p:cNvPr id="2156" name="Date Placeholder 1"/>
          <p:cNvSpPr>
            <a:spLocks noGrp="1"/>
          </p:cNvSpPr>
          <p:nvPr>
            <p:ph type="dt" sz="half" idx="10"/>
          </p:nvPr>
        </p:nvSpPr>
        <p:spPr/>
        <p:txBody>
          <a:bodyPr/>
          <a:lstStyle/>
          <a:p>
            <a:pPr lvl="0"/>
            <a:endParaRPr lang="zh-CN" altLang="en-US">
              <a:ea typeface="宋体" charset="-122"/>
            </a:endParaRPr>
          </a:p>
        </p:txBody>
      </p:sp>
      <p:sp>
        <p:nvSpPr>
          <p:cNvPr id="2158" name="New shape"/>
          <p:cNvSpPr/>
          <p:nvPr/>
        </p:nvSpPr>
        <p:spPr>
          <a:xfrm>
            <a:off x="0" y="7132066"/>
            <a:ext cx="984808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第十九页，共四十四页。</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8" name=""/>
          <p:cNvSpPr/>
          <p:nvPr>
            <p:ph type="title" idx="4294967295"/>
          </p:nvPr>
        </p:nvSpPr>
        <p:spPr>
          <a:xfrm>
            <a:off x="492404" y="295785"/>
            <a:ext cx="8863279" cy="1231011"/>
          </a:xfrm>
          <a:prstGeom prst="rect">
            <a:avLst/>
          </a:prstGeom>
          <a:noFill/>
          <a:ln cap="flat">
            <a:solidFill>
              <a:srgbClr val="000000"/>
            </a:solidFill>
            <a:prstDash val="solid"/>
            <a:miter lim="800000"/>
            <a:headEnd type="none" w="med" len="med"/>
            <a:tailEnd type="none" w="med" len="med"/>
          </a:ln>
        </p:spPr>
        <p:txBody>
          <a:bodyPr anchor="ctr" anchorCtr="0"/>
          <a:lstStyle>
            <a:lvl1pPr marL="984809" indent="-984809" algn="ctr" defTabSz="984809" rtl="0" eaLnBrk="1" fontAlgn="base" hangingPunct="1">
              <a:lnSpc>
                <a:spcPct val="100000"/>
              </a:lnSpc>
              <a:spcBef>
                <a:spcPct val="0"/>
              </a:spcBef>
              <a:spcAft>
                <a:spcPct val="0"/>
              </a:spcAft>
              <a:buClrTx/>
              <a:buFontTx/>
              <a:buNone/>
              <a:defRPr kumimoji="0" lang="zh-CN" altLang="en-US" sz="4739" b="0" i="0" u="none">
                <a:solidFill>
                  <a:schemeClr val="tx1"/>
                </a:solidFill>
                <a:latin typeface="Calibri"/>
                <a:ea typeface="宋体" charset="-122"/>
                <a:sym typeface="Calibri"/>
              </a:defRPr>
            </a:lvl1pPr>
          </a:lstStyle>
          <a:p>
            <a:pPr lvl="0"/>
            <a:r>
              <a:rPr lang="zh-CN" altLang="en-US" b="1">
                <a:solidFill>
                  <a:srgbClr val="FF00DF"/>
                </a:solidFill>
              </a:rPr>
              <a:t>实验室检查</a:t>
            </a:r>
            <a:endParaRPr lang="zh-CN" altLang="en-US" b="1">
              <a:solidFill>
                <a:srgbClr val="FF0000"/>
              </a:solidFill>
            </a:endParaRPr>
          </a:p>
        </p:txBody>
      </p:sp>
      <p:sp>
        <p:nvSpPr>
          <p:cNvPr id="2159" name=""/>
          <p:cNvSpPr/>
          <p:nvPr>
            <p:ph type="body" idx="4294967295"/>
          </p:nvPr>
        </p:nvSpPr>
        <p:spPr>
          <a:xfrm>
            <a:off x="492404" y="1723415"/>
            <a:ext cx="8863279" cy="4874462"/>
          </a:xfrm>
          <a:prstGeom prst="rect">
            <a:avLst/>
          </a:prstGeom>
          <a:noFill/>
          <a:ln cap="flat">
            <a:solidFill>
              <a:srgbClr val="000000"/>
            </a:solidFill>
            <a:prstDash val="solid"/>
            <a:miter lim="800000"/>
            <a:headEnd type="none" w="med" len="med"/>
            <a:tailEnd type="none" w="med" len="med"/>
          </a:ln>
        </p:spPr>
        <p:txBody>
          <a:bodyPr/>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lvl="0">
              <a:buNone/>
            </a:pPr>
            <a:r>
              <a:rPr lang="en-US" altLang="en-US" sz="4108" b="1">
                <a:solidFill>
                  <a:srgbClr val="FF00DF"/>
                </a:solidFill>
                <a:latin typeface="楷体_GB2312" charset="0"/>
                <a:ea typeface="楷体_GB2312" charset="-122"/>
              </a:rPr>
              <a:t>出血时间〔BT〕：主要决定于血小板数量也与血管收缩功能有关。血小板计数＜100×109/L可以导致BT延长。但在由低温和酸中毒导致的功能性凝血病，虽然BT延长，血小板计数可以正常。BT缩短见于高凝早期。由于方法不一，试验受干扰因素较多，以及敏感性和特异性较差，故试验价值有限。</a:t>
            </a:r>
            <a:endParaRPr lang="en-US" altLang="en-US" sz="4308" b="1">
              <a:solidFill>
                <a:srgbClr val="FF0000"/>
              </a:solidFill>
              <a:latin typeface="楷体_GB2312" charset="0"/>
              <a:ea typeface="楷体_GB2312" charset="-122"/>
            </a:endParaRPr>
          </a:p>
        </p:txBody>
      </p:sp>
      <p:sp>
        <p:nvSpPr>
          <p:cNvPr id="2160" name="Date Placeholder 1"/>
          <p:cNvSpPr>
            <a:spLocks noGrp="1"/>
          </p:cNvSpPr>
          <p:nvPr>
            <p:ph type="dt" sz="half" idx="10"/>
          </p:nvPr>
        </p:nvSpPr>
        <p:spPr/>
        <p:txBody>
          <a:bodyPr/>
          <a:lstStyle/>
          <a:p>
            <a:pPr lvl="0"/>
            <a:endParaRPr lang="zh-CN" altLang="en-US">
              <a:ea typeface="宋体" charset="-122"/>
            </a:endParaRPr>
          </a:p>
        </p:txBody>
      </p:sp>
      <p:sp>
        <p:nvSpPr>
          <p:cNvPr id="2162" name="New shape"/>
          <p:cNvSpPr/>
          <p:nvPr/>
        </p:nvSpPr>
        <p:spPr>
          <a:xfrm>
            <a:off x="0" y="7132066"/>
            <a:ext cx="984808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第二十页，共四十四页。</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62" name=""/>
          <p:cNvSpPr/>
          <p:nvPr>
            <p:ph type="title" idx="4294967295"/>
          </p:nvPr>
        </p:nvSpPr>
        <p:spPr>
          <a:xfrm>
            <a:off x="492404" y="295785"/>
            <a:ext cx="8863279" cy="1231011"/>
          </a:xfrm>
          <a:prstGeom prst="rect">
            <a:avLst/>
          </a:prstGeom>
          <a:noFill/>
          <a:ln cap="flat">
            <a:solidFill>
              <a:srgbClr val="000000"/>
            </a:solidFill>
            <a:prstDash val="solid"/>
            <a:miter lim="800000"/>
            <a:headEnd type="none" w="med" len="med"/>
            <a:tailEnd type="none" w="med" len="med"/>
          </a:ln>
        </p:spPr>
        <p:txBody>
          <a:bodyPr anchor="ctr" anchorCtr="0"/>
          <a:lstStyle>
            <a:lvl1pPr marL="984809" indent="-984809" algn="ctr" defTabSz="984809" rtl="0" eaLnBrk="1" fontAlgn="base" hangingPunct="1">
              <a:lnSpc>
                <a:spcPct val="100000"/>
              </a:lnSpc>
              <a:spcBef>
                <a:spcPct val="0"/>
              </a:spcBef>
              <a:spcAft>
                <a:spcPct val="0"/>
              </a:spcAft>
              <a:buClrTx/>
              <a:buFontTx/>
              <a:buNone/>
              <a:defRPr kumimoji="0" lang="zh-CN" altLang="en-US" sz="4739" b="0" i="0" u="none">
                <a:solidFill>
                  <a:schemeClr val="tx1"/>
                </a:solidFill>
                <a:latin typeface="Calibri"/>
                <a:ea typeface="宋体" charset="-122"/>
                <a:sym typeface="Calibri"/>
              </a:defRPr>
            </a:lvl1pPr>
          </a:lstStyle>
          <a:p>
            <a:pPr lvl="0"/>
            <a:r>
              <a:rPr lang="zh-CN" altLang="en-US" b="1">
                <a:solidFill>
                  <a:srgbClr val="FF00DF"/>
                </a:solidFill>
              </a:rPr>
              <a:t>实验室检查</a:t>
            </a:r>
            <a:endParaRPr lang="zh-CN" altLang="en-US" b="1">
              <a:solidFill>
                <a:srgbClr val="FF0000"/>
              </a:solidFill>
            </a:endParaRPr>
          </a:p>
        </p:txBody>
      </p:sp>
      <p:sp>
        <p:nvSpPr>
          <p:cNvPr id="2163" name=""/>
          <p:cNvSpPr/>
          <p:nvPr>
            <p:ph type="body" idx="4294967295"/>
          </p:nvPr>
        </p:nvSpPr>
        <p:spPr>
          <a:xfrm>
            <a:off x="492404" y="1723415"/>
            <a:ext cx="8863279" cy="4874462"/>
          </a:xfrm>
          <a:prstGeom prst="rect">
            <a:avLst/>
          </a:prstGeom>
          <a:noFill/>
          <a:ln cap="flat">
            <a:solidFill>
              <a:srgbClr val="000000"/>
            </a:solidFill>
            <a:prstDash val="solid"/>
            <a:miter lim="800000"/>
            <a:headEnd type="none" w="med" len="med"/>
            <a:tailEnd type="none" w="med" len="med"/>
          </a:ln>
        </p:spPr>
        <p:txBody>
          <a:bodyPr/>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lvl="0">
              <a:buNone/>
            </a:pPr>
            <a:r>
              <a:rPr lang="zh-CN" altLang="en-US" sz="4108" b="1">
                <a:solidFill>
                  <a:srgbClr val="FF00DF"/>
                </a:solidFill>
                <a:latin typeface="楷体_GB2312" charset="0"/>
                <a:ea typeface="楷体_GB2312" charset="-122"/>
              </a:rPr>
              <a:t>活化凝血时间〔ACT〕：为内源性凝血途径状态的筛选试验，较试管法敏感，延长见于凝血因子减少及抗凝物质〔如肝素、双香豆素或纤溶产物〕增加；缩短可见于高凝早期；</a:t>
            </a:r>
            <a:endParaRPr lang="zh-CN" altLang="en-US" sz="4308" b="1">
              <a:solidFill>
                <a:srgbClr val="FF0000"/>
              </a:solidFill>
              <a:latin typeface="楷体_GB2312" charset="0"/>
              <a:ea typeface="楷体_GB2312" charset="-122"/>
            </a:endParaRPr>
          </a:p>
        </p:txBody>
      </p:sp>
      <p:sp>
        <p:nvSpPr>
          <p:cNvPr id="2164" name="Date Placeholder 1"/>
          <p:cNvSpPr>
            <a:spLocks noGrp="1"/>
          </p:cNvSpPr>
          <p:nvPr>
            <p:ph type="dt" sz="half" idx="10"/>
          </p:nvPr>
        </p:nvSpPr>
        <p:spPr/>
        <p:txBody>
          <a:bodyPr/>
          <a:lstStyle/>
          <a:p>
            <a:pPr lvl="0"/>
            <a:endParaRPr lang="zh-CN" altLang="en-US">
              <a:ea typeface="宋体" charset="-122"/>
            </a:endParaRPr>
          </a:p>
        </p:txBody>
      </p:sp>
      <p:sp>
        <p:nvSpPr>
          <p:cNvPr id="2166" name="New shape"/>
          <p:cNvSpPr/>
          <p:nvPr/>
        </p:nvSpPr>
        <p:spPr>
          <a:xfrm>
            <a:off x="0" y="7132066"/>
            <a:ext cx="984808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第二十一页，共四十四页。</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66" name=""/>
          <p:cNvSpPr/>
          <p:nvPr>
            <p:ph type="title" idx="4294967295"/>
          </p:nvPr>
        </p:nvSpPr>
        <p:spPr>
          <a:xfrm>
            <a:off x="492404" y="295785"/>
            <a:ext cx="8863279" cy="1231011"/>
          </a:xfrm>
          <a:prstGeom prst="rect">
            <a:avLst/>
          </a:prstGeom>
          <a:noFill/>
          <a:ln cap="flat">
            <a:solidFill>
              <a:srgbClr val="000000"/>
            </a:solidFill>
            <a:prstDash val="solid"/>
            <a:miter lim="800000"/>
            <a:headEnd type="none" w="med" len="med"/>
            <a:tailEnd type="none" w="med" len="med"/>
          </a:ln>
        </p:spPr>
        <p:txBody>
          <a:bodyPr anchor="ctr" anchorCtr="0"/>
          <a:lstStyle>
            <a:lvl1pPr marL="984809" indent="-984809" algn="ctr" defTabSz="984809" rtl="0" eaLnBrk="1" fontAlgn="base" hangingPunct="1">
              <a:lnSpc>
                <a:spcPct val="100000"/>
              </a:lnSpc>
              <a:spcBef>
                <a:spcPct val="0"/>
              </a:spcBef>
              <a:spcAft>
                <a:spcPct val="0"/>
              </a:spcAft>
              <a:buClrTx/>
              <a:buFontTx/>
              <a:buNone/>
              <a:defRPr kumimoji="0" lang="zh-CN" altLang="en-US" sz="4739" b="0" i="0" u="none">
                <a:solidFill>
                  <a:schemeClr val="tx1"/>
                </a:solidFill>
                <a:latin typeface="Calibri"/>
                <a:ea typeface="宋体" charset="-122"/>
                <a:sym typeface="Calibri"/>
              </a:defRPr>
            </a:lvl1pPr>
          </a:lstStyle>
          <a:p>
            <a:pPr lvl="0"/>
            <a:r>
              <a:rPr lang="zh-CN" altLang="en-US" b="1">
                <a:solidFill>
                  <a:srgbClr val="FF00DF"/>
                </a:solidFill>
              </a:rPr>
              <a:t>实验室检查</a:t>
            </a:r>
            <a:endParaRPr lang="zh-CN" altLang="en-US" b="1">
              <a:solidFill>
                <a:srgbClr val="FF0000"/>
              </a:solidFill>
            </a:endParaRPr>
          </a:p>
        </p:txBody>
      </p:sp>
      <p:sp>
        <p:nvSpPr>
          <p:cNvPr id="2167" name=""/>
          <p:cNvSpPr/>
          <p:nvPr>
            <p:ph type="body" idx="4294967295"/>
          </p:nvPr>
        </p:nvSpPr>
        <p:spPr>
          <a:xfrm>
            <a:off x="492404" y="1723415"/>
            <a:ext cx="8863279" cy="4874462"/>
          </a:xfrm>
          <a:prstGeom prst="rect">
            <a:avLst/>
          </a:prstGeom>
          <a:noFill/>
          <a:ln cap="flat">
            <a:solidFill>
              <a:srgbClr val="000000"/>
            </a:solidFill>
            <a:prstDash val="solid"/>
            <a:miter lim="800000"/>
            <a:headEnd type="none" w="med" len="med"/>
            <a:tailEnd type="none" w="med" len="med"/>
          </a:ln>
        </p:spPr>
        <p:txBody>
          <a:bodyPr/>
          <a:lstStyle>
            <a:lvl1pPr marL="369303" indent="-369303" algn="l" defTabSz="984809" rtl="0" eaLnBrk="1" fontAlgn="base" hangingPunct="1">
              <a:lnSpc>
                <a:spcPct val="100000"/>
              </a:lnSpc>
              <a:spcBef>
                <a:spcPct val="20000"/>
              </a:spcBef>
              <a:spcAft>
                <a:spcPct val="0"/>
              </a:spcAft>
              <a:buClrTx/>
              <a:buFont typeface="Arial" pitchFamily="34" charset="0"/>
              <a:buChar char="•"/>
              <a:defRPr kumimoji="0" lang="zh-CN" altLang="en-US" sz="3446" b="0" i="0" u="none">
                <a:solidFill>
                  <a:schemeClr val="tx1"/>
                </a:solidFill>
                <a:latin typeface="Calibri"/>
                <a:ea typeface="宋体" charset="-122"/>
                <a:sym typeface="Calibri"/>
              </a:defRPr>
            </a:lvl1pPr>
            <a:lvl2pPr marL="800157" indent="-307753" algn="l" defTabSz="984809" rtl="0" eaLnBrk="1" fontAlgn="base" hangingPunct="1">
              <a:lnSpc>
                <a:spcPct val="100000"/>
              </a:lnSpc>
              <a:spcBef>
                <a:spcPct val="20000"/>
              </a:spcBef>
              <a:spcAft>
                <a:spcPct val="0"/>
              </a:spcAft>
              <a:buClrTx/>
              <a:buFont typeface="Arial" pitchFamily="34" charset="0"/>
              <a:buChar char="–"/>
              <a:defRPr kumimoji="0" lang="zh-CN" altLang="en-US" sz="3016" b="0" i="0" u="none">
                <a:solidFill>
                  <a:schemeClr val="tx1"/>
                </a:solidFill>
                <a:latin typeface="Calibri"/>
                <a:ea typeface="宋体" charset="-122"/>
                <a:sym typeface="Calibri"/>
              </a:defRPr>
            </a:lvl2pPr>
            <a:lvl3pPr marL="1231011" indent="-246202" algn="l" defTabSz="984809" rtl="0" eaLnBrk="1" fontAlgn="base" hangingPunct="1">
              <a:lnSpc>
                <a:spcPct val="100000"/>
              </a:lnSpc>
              <a:spcBef>
                <a:spcPct val="20000"/>
              </a:spcBef>
              <a:spcAft>
                <a:spcPct val="0"/>
              </a:spcAft>
              <a:buClrTx/>
              <a:buFont typeface="Arial" pitchFamily="34" charset="0"/>
              <a:buChar char="•"/>
              <a:defRPr kumimoji="0" lang="zh-CN" altLang="en-US" sz="2585" b="0" i="0" u="none">
                <a:solidFill>
                  <a:schemeClr val="tx1"/>
                </a:solidFill>
                <a:latin typeface="Calibri"/>
                <a:ea typeface="宋体" charset="-122"/>
                <a:sym typeface="Calibri"/>
              </a:defRPr>
            </a:lvl3pPr>
            <a:lvl4pPr marL="1723415"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4pPr>
            <a:lvl5pPr marL="2215820" indent="-246202" algn="l" defTabSz="984809" rtl="0" eaLnBrk="1" fontAlgn="base" hangingPunct="1">
              <a:lnSpc>
                <a:spcPct val="100000"/>
              </a:lnSpc>
              <a:spcBef>
                <a:spcPct val="20000"/>
              </a:spcBef>
              <a:spcAft>
                <a:spcPct val="0"/>
              </a:spcAft>
              <a:buClrTx/>
              <a:buFont typeface="Arial" pitchFamily="34" charset="0"/>
              <a:buChar char="»"/>
              <a:defRPr kumimoji="0" lang="zh-CN" altLang="en-US" sz="2154" b="0" i="0" u="none">
                <a:solidFill>
                  <a:schemeClr val="tx1"/>
                </a:solidFill>
                <a:latin typeface="Calibri"/>
                <a:ea typeface="宋体" charset="-122"/>
                <a:sym typeface="Calibri"/>
              </a:defRPr>
            </a:lvl5pPr>
          </a:lstStyle>
          <a:p>
            <a:pPr lvl="0">
              <a:buNone/>
            </a:pPr>
            <a:r>
              <a:rPr lang="zh-CN" altLang="en-US" b="1">
                <a:solidFill>
                  <a:srgbClr val="FF00DF"/>
                </a:solidFill>
                <a:latin typeface="楷体_GB2312" charset="0"/>
                <a:ea typeface="楷体_GB2312" charset="-122"/>
              </a:rPr>
              <a:t>  激活的局部凝血活酶时间〔APTT〕：</a:t>
            </a:r>
            <a:endParaRPr lang="zh-CN" altLang="en-US" b="1">
              <a:solidFill>
                <a:srgbClr val="FF0000"/>
              </a:solidFill>
              <a:latin typeface="楷体_GB2312" charset="0"/>
              <a:ea typeface="楷体_GB2312" charset="-122"/>
            </a:endParaRPr>
          </a:p>
          <a:p>
            <a:pPr lvl="0">
              <a:buNone/>
            </a:pPr>
            <a:r>
              <a:rPr lang="zh-CN" altLang="en-US" b="1">
                <a:solidFill>
                  <a:srgbClr val="FF00DF"/>
                </a:solidFill>
                <a:latin typeface="楷体_GB2312" charset="0"/>
                <a:ea typeface="楷体_GB2312" charset="-122"/>
              </a:rPr>
              <a:t>   为反映内源性凝血途径的试验。凝血因子减少或抗凝物质增加导致APTT延长；缩短可见于高凝早期。</a:t>
            </a:r>
            <a:endParaRPr lang="zh-CN" altLang="en-US" b="1">
              <a:solidFill>
                <a:srgbClr val="FF0000"/>
              </a:solidFill>
              <a:latin typeface="楷体_GB2312" charset="0"/>
              <a:ea typeface="楷体_GB2312" charset="-122"/>
            </a:endParaRPr>
          </a:p>
        </p:txBody>
      </p:sp>
      <p:sp>
        <p:nvSpPr>
          <p:cNvPr id="2168" name="Date Placeholder 1"/>
          <p:cNvSpPr>
            <a:spLocks noGrp="1"/>
          </p:cNvSpPr>
          <p:nvPr>
            <p:ph type="dt" sz="half" idx="10"/>
          </p:nvPr>
        </p:nvSpPr>
        <p:spPr/>
        <p:txBody>
          <a:bodyPr/>
          <a:lstStyle/>
          <a:p>
            <a:pPr lvl="0"/>
            <a:endParaRPr lang="zh-CN" altLang="en-US">
              <a:ea typeface="宋体" charset="-122"/>
            </a:endParaRPr>
          </a:p>
        </p:txBody>
      </p:sp>
      <p:sp>
        <p:nvSpPr>
          <p:cNvPr id="2170" name="New shape"/>
          <p:cNvSpPr/>
          <p:nvPr/>
        </p:nvSpPr>
        <p:spPr>
          <a:xfrm>
            <a:off x="0" y="7132066"/>
            <a:ext cx="984808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第二十二页，共四十四页。</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578088" cy="6116066"/>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https://d.book118.com/806132131002010053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第2母版">
  <a:themeElements>
    <a:clrScheme name=" overriden 1">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128</Paragraphs>
  <Slides>23</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宋体</vt:lpstr>
      <vt:lpstr>Wingdings</vt:lpstr>
      <vt:lpstr>Times New Roman</vt:lpstr>
      <vt:lpstr>楷体_GB2312</vt:lpstr>
      <vt:lpstr>隶书</vt:lpstr>
      <vt:lpstr>Office Theme</vt:lpstr>
      <vt:lpstr>   教学查房</vt:lpstr>
      <vt:lpstr>病例特点</vt:lpstr>
      <vt:lpstr>目前诊断及依据</vt:lpstr>
      <vt:lpstr>大出血</vt:lpstr>
      <vt:lpstr>产后大出血</vt:lpstr>
      <vt:lpstr>产后大出血</vt:lpstr>
      <vt:lpstr>凝血病</vt:lpstr>
      <vt:lpstr>血液成分</vt:lpstr>
      <vt:lpstr>十二种凝血因子及特点</vt:lpstr>
      <vt:lpstr>止血过程：</vt:lpstr>
      <vt:lpstr>稀释性凝血病</vt:lpstr>
      <vt:lpstr>功能性凝血病</vt:lpstr>
      <vt:lpstr>功能性凝血病的发生机制</vt:lpstr>
      <vt:lpstr>消耗性凝血病〔DIC〕</vt:lpstr>
      <vt:lpstr>凝血病的诊断</vt:lpstr>
      <vt:lpstr>稀释性凝血病的临床特点</vt:lpstr>
      <vt:lpstr>凝血病的诊断</vt:lpstr>
      <vt:lpstr>凝血病的诊断</vt:lpstr>
      <vt:lpstr>实验室检查</vt:lpstr>
      <vt:lpstr>实验室检查</vt:lpstr>
      <vt:lpstr>实验室检查</vt:lpstr>
      <vt:lpstr>实验室检查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2024-09-19T15:13:56.706</cp:lastPrinted>
  <dcterms:created xsi:type="dcterms:W3CDTF">2024-09-19T07:13:56Z</dcterms:created>
  <dcterms:modified xsi:type="dcterms:W3CDTF">2024-09-19T07:13:58Z</dcterms:modified>
</cp:coreProperties>
</file>