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610344" cy="7207758"/>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500B7F-ADB3-4B20-A4D5-6C03DD0FA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A096F-8468-4963-A81E-87FF3F40D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355F01-B5D9-4BEA-9851-C8653F03D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E1DF2E-8035-4F45-9A46-A20C3B0F4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E8B918-D56E-4C23-B2B6-B834ADC703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FA9AB7-25BC-4C12-BE63-52017524D3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4E7F5-51C9-43CB-B670-C851EE3242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7C37E9-A006-4818-BB80-186F48BAF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C54B7D-4C07-495D-A86A-209912AC2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2628B-A09A-428B-B794-7A3541AD6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88280-D84F-4F37-991A-8A0BB6FCF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stretch>
            <a:fillRect/>
          </a:stretch>
        </a:blipFill>
      </p:bgPr>
    </p:bg>
    <p:spTree>
      <p:nvGrpSpPr>
        <p:cNvPr id="1" name=""/>
        <p:cNvGrpSpPr/>
        <p:nvPr/>
      </p:nvGrpSpPr>
      <p:grpSpPr/>
      <p:sp>
        <p:nvSpPr>
          <p:cNvPr id="1026" name="Rectangle 2"/>
          <p:cNvSpPr/>
          <p:nvPr>
            <p:ph type="title"/>
          </p:nvPr>
        </p:nvSpPr>
        <p:spPr>
          <a:xfrm>
            <a:off x="1121207" y="2152317"/>
            <a:ext cx="7688275" cy="752477"/>
          </a:xfrm>
          <a:prstGeom prst="rect">
            <a:avLst/>
          </a:prstGeom>
          <a:noFill/>
          <a:ln cap="flat">
            <a:noFill/>
            <a:prstDash val="solid"/>
            <a:miter lim="800000"/>
            <a:headEnd type="none" w="med" len="med"/>
            <a:tailEnd type="none" w="med" len="med"/>
          </a:ln>
        </p:spPr>
        <p:txBody>
          <a:bodyPr anchor="ctr" anchorCtr="0">
            <a:noAutofit/>
          </a:bodyPr>
          <a:lstStyle>
            <a:lvl1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1pPr>
            <a:lvl2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2pPr>
            <a:lvl3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3pPr>
            <a:lvl4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4pPr>
            <a:lvl5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5pPr>
          </a:lstStyle>
          <a:p>
            <a:pPr lvl="0"/>
            <a:r>
              <a:t>单击此处编辑母版标题样式</a:t>
            </a:r>
          </a:p>
        </p:txBody>
      </p:sp>
      <p:sp>
        <p:nvSpPr>
          <p:cNvPr id="1027" name="Rectangle 3"/>
          <p:cNvSpPr/>
          <p:nvPr>
            <p:ph type="body" idx="1"/>
          </p:nvPr>
        </p:nvSpPr>
        <p:spPr>
          <a:xfrm>
            <a:off x="1121207" y="2953179"/>
            <a:ext cx="7688275" cy="3924224"/>
          </a:xfrm>
          <a:prstGeom prst="rect">
            <a:avLst/>
          </a:prstGeom>
          <a:noFill/>
          <a:ln cap="flat">
            <a:noFill/>
            <a:prstDash val="solid"/>
            <a:miter lim="800000"/>
            <a:headEnd type="none" w="med" len="med"/>
            <a:tailEnd type="none" w="med" len="med"/>
          </a:ln>
        </p:spPr>
        <p:txBody>
          <a:bodyPr>
            <a:noAutofit/>
          </a:bodyPr>
          <a:lstStyle>
            <a:lvl1pPr marL="360388" indent="-360388" algn="l" defTabSz="961034" rtl="0" eaLnBrk="0" fontAlgn="base" hangingPunct="0">
              <a:lnSpc>
                <a:spcPct val="100000"/>
              </a:lnSpc>
              <a:spcBef>
                <a:spcPct val="20000"/>
              </a:spcBef>
              <a:spcAft>
                <a:spcPct val="0"/>
              </a:spcAft>
              <a:buClrTx/>
              <a:buSzTx/>
              <a:buFontTx/>
              <a:buChar char="•"/>
              <a:defRPr kumimoji="0" lang="ru-RU" altLang="en-US" sz="3363" b="0" i="0" u="none">
                <a:solidFill>
                  <a:schemeClr val="tx1"/>
                </a:solidFill>
                <a:latin typeface="Microsoft Sans Serif" charset="0"/>
                <a:ea typeface="Arial" pitchFamily="34" charset="0"/>
              </a:defRPr>
            </a:lvl1pPr>
            <a:lvl2pPr marL="780840" indent="-300323" algn="l" defTabSz="961034" rtl="0" eaLnBrk="0" fontAlgn="base" hangingPunct="0">
              <a:lnSpc>
                <a:spcPct val="100000"/>
              </a:lnSpc>
              <a:spcBef>
                <a:spcPct val="20000"/>
              </a:spcBef>
              <a:spcAft>
                <a:spcPct val="0"/>
              </a:spcAft>
              <a:buClrTx/>
              <a:buSzTx/>
              <a:buFontTx/>
              <a:buChar char="–"/>
              <a:defRPr kumimoji="0" lang="ru-RU" altLang="en-US" sz="2943" b="0" i="0" u="none">
                <a:solidFill>
                  <a:schemeClr val="tx1"/>
                </a:solidFill>
                <a:latin typeface="Microsoft Sans Serif" charset="0"/>
                <a:ea typeface="Arial" pitchFamily="34" charset="0"/>
              </a:defRPr>
            </a:lvl2pPr>
            <a:lvl3pPr marL="1201293" indent="-240259" algn="l" defTabSz="961034" rtl="0" eaLnBrk="0" fontAlgn="base" hangingPunct="0">
              <a:lnSpc>
                <a:spcPct val="100000"/>
              </a:lnSpc>
              <a:spcBef>
                <a:spcPct val="20000"/>
              </a:spcBef>
              <a:spcAft>
                <a:spcPct val="0"/>
              </a:spcAft>
              <a:buClrTx/>
              <a:buSzTx/>
              <a:buFontTx/>
              <a:buChar char="•"/>
              <a:defRPr kumimoji="0" lang="ru-RU" altLang="en-US" sz="2522" b="0" i="0" u="none">
                <a:solidFill>
                  <a:schemeClr val="tx1"/>
                </a:solidFill>
                <a:latin typeface="Microsoft Sans Serif" charset="0"/>
                <a:ea typeface="Arial" pitchFamily="34" charset="0"/>
              </a:defRPr>
            </a:lvl3pPr>
            <a:lvl4pPr marL="1681810" indent="-240259" algn="l" defTabSz="961034" rtl="0" eaLnBrk="0" fontAlgn="base" hangingPunct="0">
              <a:lnSpc>
                <a:spcPct val="100000"/>
              </a:lnSpc>
              <a:spcBef>
                <a:spcPct val="20000"/>
              </a:spcBef>
              <a:spcAft>
                <a:spcPct val="0"/>
              </a:spcAft>
              <a:buClrTx/>
              <a:buSzTx/>
              <a:buFontTx/>
              <a:buChar char="–"/>
              <a:defRPr kumimoji="0" lang="ru-RU" altLang="en-US" sz="2102" b="0" i="0" u="none">
                <a:solidFill>
                  <a:schemeClr val="tx1"/>
                </a:solidFill>
                <a:latin typeface="Microsoft Sans Serif" charset="0"/>
                <a:ea typeface="Arial" pitchFamily="34" charset="0"/>
              </a:defRPr>
            </a:lvl4pPr>
            <a:lvl5pPr marL="2162327" indent="-240259" algn="l" defTabSz="961034" rtl="0" eaLnBrk="0" fontAlgn="base" hangingPunct="0">
              <a:lnSpc>
                <a:spcPct val="100000"/>
              </a:lnSpc>
              <a:spcBef>
                <a:spcPct val="20000"/>
              </a:spcBef>
              <a:spcAft>
                <a:spcPct val="0"/>
              </a:spcAft>
              <a:buClrTx/>
              <a:buSzTx/>
              <a:buFontTx/>
              <a:buChar char="»"/>
              <a:defRPr kumimoji="0" lang="ru-RU" altLang="en-US" sz="2102" b="0" i="0" u="none">
                <a:solidFill>
                  <a:schemeClr val="tx1"/>
                </a:solidFill>
                <a:latin typeface="Microsoft Sans Serif" charset="0"/>
                <a:ea typeface="Arial" pitchFamily="34" charset="0"/>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Lst>
  <p:transition spd="slow">
    <p:wipe/>
  </p:transition>
  <p:timing/>
  <p:txStyles>
    <p:titleStyle>
      <a:lvl1pPr marL="0" indent="0" algn="l" defTabSz="961034" rtl="0" eaLnBrk="0" fontAlgn="base" hangingPunct="0">
        <a:lnSpc>
          <a:spcPct val="100000"/>
        </a:lnSpc>
        <a:spcBef>
          <a:spcPct val="0"/>
        </a:spcBef>
        <a:spcAft>
          <a:spcPct val="0"/>
        </a:spcAft>
        <a:buClrTx/>
        <a:buSzTx/>
        <a:buFontTx/>
        <a:buNone/>
        <a:defRPr kumimoji="0" sz="4624" b="0" i="0" u="none">
          <a:solidFill>
            <a:schemeClr val="tx1"/>
          </a:solidFill>
          <a:latin typeface="Microsoft Sans Serif" charset="0"/>
          <a:ea typeface="Arial" pitchFamily="34" charset="0"/>
        </a:defRPr>
      </a:lvl1pPr>
      <a:lvl2pPr marL="0" indent="0" algn="l" defTabSz="961034" rtl="0" eaLnBrk="0" fontAlgn="base" hangingPunct="0">
        <a:lnSpc>
          <a:spcPct val="100000"/>
        </a:lnSpc>
        <a:spcBef>
          <a:spcPct val="0"/>
        </a:spcBef>
        <a:spcAft>
          <a:spcPct val="0"/>
        </a:spcAft>
        <a:buClrTx/>
        <a:buSzTx/>
        <a:buFontTx/>
        <a:buNone/>
        <a:defRPr kumimoji="0" sz="4624" b="0" i="0" u="none">
          <a:solidFill>
            <a:schemeClr val="tx1"/>
          </a:solidFill>
          <a:latin typeface="Microsoft Sans Serif" charset="0"/>
          <a:ea typeface="Arial" pitchFamily="34" charset="0"/>
        </a:defRPr>
      </a:lvl2pPr>
      <a:lvl3pPr marL="0" indent="0" algn="l" defTabSz="961034" rtl="0" eaLnBrk="0" fontAlgn="base" hangingPunct="0">
        <a:lnSpc>
          <a:spcPct val="100000"/>
        </a:lnSpc>
        <a:spcBef>
          <a:spcPct val="0"/>
        </a:spcBef>
        <a:spcAft>
          <a:spcPct val="0"/>
        </a:spcAft>
        <a:buClrTx/>
        <a:buSzTx/>
        <a:buFontTx/>
        <a:buNone/>
        <a:defRPr kumimoji="0" sz="4624" b="0" i="0" u="none">
          <a:solidFill>
            <a:schemeClr val="tx1"/>
          </a:solidFill>
          <a:latin typeface="Microsoft Sans Serif" charset="0"/>
          <a:ea typeface="Arial" pitchFamily="34" charset="0"/>
        </a:defRPr>
      </a:lvl3pPr>
      <a:lvl4pPr marL="0" indent="0" algn="l" defTabSz="961034" rtl="0" eaLnBrk="0" fontAlgn="base" hangingPunct="0">
        <a:lnSpc>
          <a:spcPct val="100000"/>
        </a:lnSpc>
        <a:spcBef>
          <a:spcPct val="0"/>
        </a:spcBef>
        <a:spcAft>
          <a:spcPct val="0"/>
        </a:spcAft>
        <a:buClrTx/>
        <a:buSzTx/>
        <a:buFontTx/>
        <a:buNone/>
        <a:defRPr kumimoji="0" sz="4624" b="0" i="0" u="none">
          <a:solidFill>
            <a:schemeClr val="tx1"/>
          </a:solidFill>
          <a:latin typeface="Microsoft Sans Serif" charset="0"/>
          <a:ea typeface="Arial" pitchFamily="34" charset="0"/>
        </a:defRPr>
      </a:lvl4pPr>
      <a:lvl5pPr marL="0" indent="0" algn="l" defTabSz="961034" rtl="0" eaLnBrk="0" fontAlgn="base" hangingPunct="0">
        <a:lnSpc>
          <a:spcPct val="100000"/>
        </a:lnSpc>
        <a:spcBef>
          <a:spcPct val="0"/>
        </a:spcBef>
        <a:spcAft>
          <a:spcPct val="0"/>
        </a:spcAft>
        <a:buClrTx/>
        <a:buSzTx/>
        <a:buFontTx/>
        <a:buNone/>
        <a:defRPr kumimoji="0" sz="4624" b="0" i="0" u="none">
          <a:solidFill>
            <a:schemeClr val="tx1"/>
          </a:solidFill>
          <a:latin typeface="Microsoft Sans Serif" charset="0"/>
          <a:ea typeface="Arial" pitchFamily="34" charset="0"/>
        </a:defRPr>
      </a:lvl5pPr>
    </p:titleStyle>
    <p:bodyStyle>
      <a:lvl1pPr marL="360388" indent="-360388" algn="l" defTabSz="961034" rtl="0" eaLnBrk="0" fontAlgn="base" hangingPunct="0">
        <a:lnSpc>
          <a:spcPct val="100000"/>
        </a:lnSpc>
        <a:spcBef>
          <a:spcPct val="20000"/>
        </a:spcBef>
        <a:spcAft>
          <a:spcPct val="0"/>
        </a:spcAft>
        <a:buClrTx/>
        <a:buSzTx/>
        <a:buFontTx/>
        <a:buChar char="•"/>
        <a:defRPr kumimoji="0" sz="3363" b="0" i="0" u="none">
          <a:solidFill>
            <a:schemeClr val="tx1"/>
          </a:solidFill>
          <a:latin typeface="Microsoft Sans Serif" charset="0"/>
          <a:ea typeface="Arial" pitchFamily="34" charset="0"/>
        </a:defRPr>
      </a:lvl1pPr>
      <a:lvl2pPr marL="780840" indent="-300323" algn="l" defTabSz="961034" rtl="0" eaLnBrk="0" fontAlgn="base" hangingPunct="0">
        <a:lnSpc>
          <a:spcPct val="100000"/>
        </a:lnSpc>
        <a:spcBef>
          <a:spcPct val="20000"/>
        </a:spcBef>
        <a:spcAft>
          <a:spcPct val="0"/>
        </a:spcAft>
        <a:buClrTx/>
        <a:buSzTx/>
        <a:buFontTx/>
        <a:buChar char="–"/>
        <a:defRPr kumimoji="0" sz="2943" b="0" i="0" u="none">
          <a:solidFill>
            <a:schemeClr val="tx1"/>
          </a:solidFill>
          <a:latin typeface="Microsoft Sans Serif" charset="0"/>
          <a:ea typeface="Arial" pitchFamily="34" charset="0"/>
        </a:defRPr>
      </a:lvl2pPr>
      <a:lvl3pPr marL="1201293" indent="-240259" algn="l" defTabSz="961034" rtl="0" eaLnBrk="0" fontAlgn="base" hangingPunct="0">
        <a:lnSpc>
          <a:spcPct val="100000"/>
        </a:lnSpc>
        <a:spcBef>
          <a:spcPct val="20000"/>
        </a:spcBef>
        <a:spcAft>
          <a:spcPct val="0"/>
        </a:spcAft>
        <a:buClrTx/>
        <a:buSzTx/>
        <a:buFontTx/>
        <a:buChar char="•"/>
        <a:defRPr kumimoji="0" sz="2522" b="0" i="0" u="none">
          <a:solidFill>
            <a:schemeClr val="tx1"/>
          </a:solidFill>
          <a:latin typeface="Microsoft Sans Serif" charset="0"/>
          <a:ea typeface="Arial" pitchFamily="34" charset="0"/>
        </a:defRPr>
      </a:lvl3pPr>
      <a:lvl4pPr marL="1681810" indent="-240259" algn="l" defTabSz="961034" rtl="0" eaLnBrk="0" fontAlgn="base" hangingPunct="0">
        <a:lnSpc>
          <a:spcPct val="100000"/>
        </a:lnSpc>
        <a:spcBef>
          <a:spcPct val="20000"/>
        </a:spcBef>
        <a:spcAft>
          <a:spcPct val="0"/>
        </a:spcAft>
        <a:buClrTx/>
        <a:buSzTx/>
        <a:buFontTx/>
        <a:buChar char="–"/>
        <a:defRPr kumimoji="0" sz="2102" b="0" i="0" u="none">
          <a:solidFill>
            <a:schemeClr val="tx1"/>
          </a:solidFill>
          <a:latin typeface="Microsoft Sans Serif" charset="0"/>
          <a:ea typeface="Arial" pitchFamily="34" charset="0"/>
        </a:defRPr>
      </a:lvl4pPr>
      <a:lvl5pPr marL="2162327" indent="-240259" algn="l" defTabSz="961034" rtl="0" eaLnBrk="0" fontAlgn="base" hangingPunct="0">
        <a:lnSpc>
          <a:spcPct val="100000"/>
        </a:lnSpc>
        <a:spcBef>
          <a:spcPct val="20000"/>
        </a:spcBef>
        <a:spcAft>
          <a:spcPct val="0"/>
        </a:spcAft>
        <a:buClrTx/>
        <a:buSzTx/>
        <a:buFontTx/>
        <a:buChar char="»"/>
        <a:defRPr kumimoji="0" sz="2102" b="0" i="0" u="none">
          <a:solidFill>
            <a:schemeClr val="tx1"/>
          </a:solidFill>
          <a:latin typeface="Microsoft Sans Serif" charset="0"/>
          <a:ea typeface="Arial" pitchFamily="34" charset="0"/>
        </a:defRPr>
      </a:lvl5pPr>
    </p:bodyStyle>
    <p:otherStyle>
      <a:lvl1pPr marL="0" indent="0" algn="l" defTabSz="961034" rtl="0" eaLnBrk="1" fontAlgn="base" hangingPunct="1">
        <a:lnSpc>
          <a:spcPct val="100000"/>
        </a:lnSpc>
        <a:spcBef>
          <a:spcPct val="0"/>
        </a:spcBef>
        <a:spcAft>
          <a:spcPct val="0"/>
        </a:spcAft>
        <a:buSzTx/>
        <a:buFont typeface="Arial" pitchFamily="34" charset="0"/>
        <a:buNone/>
        <a:defRPr kumimoji="0" sz="1892" b="0" i="0" u="none" baseline="0">
          <a:solidFill>
            <a:schemeClr val="tx1"/>
          </a:solidFill>
          <a:effectLst/>
        </a:defRPr>
      </a:lvl1pPr>
      <a:lvl2pPr marL="480517" indent="0" algn="l" defTabSz="961034" rtl="0" eaLnBrk="1" fontAlgn="base" hangingPunct="1">
        <a:lnSpc>
          <a:spcPct val="100000"/>
        </a:lnSpc>
        <a:spcBef>
          <a:spcPct val="0"/>
        </a:spcBef>
        <a:spcAft>
          <a:spcPct val="0"/>
        </a:spcAft>
        <a:buSzTx/>
        <a:buFont typeface="Arial" pitchFamily="34" charset="0"/>
        <a:buNone/>
        <a:defRPr kumimoji="0" sz="1892" b="0" i="0" u="none" baseline="0">
          <a:solidFill>
            <a:schemeClr val="tx1"/>
          </a:solidFill>
          <a:effectLst/>
        </a:defRPr>
      </a:lvl2pPr>
      <a:lvl3pPr marL="961034" indent="0" algn="l" defTabSz="961034" rtl="0" eaLnBrk="1" fontAlgn="base" hangingPunct="1">
        <a:lnSpc>
          <a:spcPct val="100000"/>
        </a:lnSpc>
        <a:spcBef>
          <a:spcPct val="0"/>
        </a:spcBef>
        <a:spcAft>
          <a:spcPct val="0"/>
        </a:spcAft>
        <a:buSzTx/>
        <a:buFont typeface="Arial" pitchFamily="34" charset="0"/>
        <a:buNone/>
        <a:defRPr kumimoji="0" sz="1892" b="0" i="0" u="none" baseline="0">
          <a:solidFill>
            <a:schemeClr val="tx1"/>
          </a:solidFill>
          <a:effectLst/>
        </a:defRPr>
      </a:lvl3pPr>
      <a:lvl4pPr marL="1441552" indent="0" algn="l" defTabSz="961034" rtl="0" eaLnBrk="1" fontAlgn="base" hangingPunct="1">
        <a:lnSpc>
          <a:spcPct val="100000"/>
        </a:lnSpc>
        <a:spcBef>
          <a:spcPct val="0"/>
        </a:spcBef>
        <a:spcAft>
          <a:spcPct val="0"/>
        </a:spcAft>
        <a:buSzTx/>
        <a:buFont typeface="Arial" pitchFamily="34" charset="0"/>
        <a:buNone/>
        <a:defRPr kumimoji="0" sz="1892" b="0" i="0" u="none" baseline="0">
          <a:solidFill>
            <a:schemeClr val="tx1"/>
          </a:solidFill>
          <a:effectLst/>
        </a:defRPr>
      </a:lvl4pPr>
      <a:lvl5pPr marL="1922069" indent="0" algn="l" defTabSz="961034" rtl="0" eaLnBrk="1" fontAlgn="base" hangingPunct="1">
        <a:lnSpc>
          <a:spcPct val="100000"/>
        </a:lnSpc>
        <a:spcBef>
          <a:spcPct val="0"/>
        </a:spcBef>
        <a:spcAft>
          <a:spcPct val="0"/>
        </a:spcAft>
        <a:buSzTx/>
        <a:buFont typeface="Arial" pitchFamily="34" charset="0"/>
        <a:buNone/>
        <a:defRPr kumimoji="0" sz="1892"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5003012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0" name="TextBox 1"/>
          <p:cNvSpPr/>
          <p:nvPr/>
        </p:nvSpPr>
        <p:spPr>
          <a:xfrm>
            <a:off x="2155654" y="1106191"/>
            <a:ext cx="6507004" cy="4577808"/>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zh-CN" altLang="en-US" sz="7467" b="1" baseline="-25000">
                <a:solidFill>
                  <a:srgbClr val="000195"/>
                </a:solidFill>
                <a:latin typeface="Arial" pitchFamily="34" charset="0"/>
                <a:ea typeface="SimSun" charset="-122"/>
              </a:rPr>
              <a:t>            目录</a:t>
            </a:r>
            <a:endParaRPr lang="zh-CN" altLang="en-US" sz="7567" b="1" baseline="-25000">
              <a:solidFill>
                <a:srgbClr val="000000"/>
              </a:solidFill>
              <a:latin typeface="Arial" pitchFamily="34" charset="0"/>
              <a:ea typeface="SimSun" charset="-122"/>
            </a:endParaRPr>
          </a:p>
          <a:p>
            <a:pPr marL="0" lvl="0" indent="0" eaLnBrk="1" hangingPunct="1">
              <a:spcBef>
                <a:spcPct val="0"/>
              </a:spcBef>
              <a:buNone/>
            </a:pPr>
            <a:r>
              <a:rPr lang="zh-CN" altLang="en-US" sz="7467" b="1" baseline="-25000">
                <a:solidFill>
                  <a:srgbClr val="000195"/>
                </a:solidFill>
                <a:latin typeface="Arial" pitchFamily="34" charset="0"/>
                <a:ea typeface="SimSun" charset="-122"/>
              </a:rPr>
              <a:t>一</a:t>
            </a:r>
            <a:r>
              <a:rPr lang="en-US" altLang="zh-CN" sz="7467" b="1" baseline="-25000">
                <a:solidFill>
                  <a:srgbClr val="000195"/>
                </a:solidFill>
                <a:latin typeface="Arial" pitchFamily="34" charset="0"/>
                <a:ea typeface="SimSun" charset="-122"/>
              </a:rPr>
              <a:t>.</a:t>
            </a:r>
            <a:r>
              <a:rPr lang="zh-CN" altLang="zh-CN" sz="7367" b="1" baseline="-25000">
                <a:solidFill>
                  <a:srgbClr val="000195"/>
                </a:solidFill>
                <a:latin typeface="Arial" pitchFamily="34" charset="0"/>
                <a:ea typeface="SimSun" charset="-122"/>
              </a:rPr>
              <a:t>微波的物理特性</a:t>
            </a:r>
            <a:endParaRPr lang="zh-CN" altLang="zh-CN" sz="7567" b="1" baseline="-25000">
              <a:solidFill>
                <a:srgbClr val="000000"/>
              </a:solidFill>
              <a:latin typeface="Arial" pitchFamily="34" charset="0"/>
              <a:ea typeface="SimSun" charset="-122"/>
            </a:endParaRPr>
          </a:p>
          <a:p>
            <a:pPr marL="0" lvl="0" indent="0" eaLnBrk="1" hangingPunct="1">
              <a:spcBef>
                <a:spcPct val="0"/>
              </a:spcBef>
              <a:buNone/>
            </a:pPr>
            <a:r>
              <a:rPr lang="zh-CN" altLang="en-US" sz="7367" b="1" baseline="-25000">
                <a:solidFill>
                  <a:srgbClr val="000195"/>
                </a:solidFill>
                <a:latin typeface="Arial" pitchFamily="34" charset="0"/>
                <a:ea typeface="SimSun" charset="-122"/>
              </a:rPr>
              <a:t>二</a:t>
            </a:r>
            <a:r>
              <a:rPr lang="en-US" altLang="zh-CN" sz="7467" b="1" baseline="-25000">
                <a:solidFill>
                  <a:srgbClr val="000195"/>
                </a:solidFill>
                <a:latin typeface="Arial" pitchFamily="34" charset="0"/>
                <a:ea typeface="SimSun" charset="-122"/>
              </a:rPr>
              <a:t>.</a:t>
            </a:r>
            <a:r>
              <a:rPr lang="zh-CN" altLang="zh-CN" sz="7367" b="1" baseline="-25000">
                <a:solidFill>
                  <a:srgbClr val="000195"/>
                </a:solidFill>
                <a:latin typeface="Arial" pitchFamily="34" charset="0"/>
                <a:ea typeface="SimSun" charset="-122"/>
              </a:rPr>
              <a:t>微波的治疗机制</a:t>
            </a:r>
            <a:endParaRPr lang="zh-CN" altLang="zh-CN" sz="7567" b="1" baseline="-25000">
              <a:solidFill>
                <a:srgbClr val="000000"/>
              </a:solidFill>
              <a:latin typeface="Arial" pitchFamily="34" charset="0"/>
              <a:ea typeface="SimSun" charset="-122"/>
            </a:endParaRPr>
          </a:p>
          <a:p>
            <a:pPr marL="0" lvl="0" indent="0" eaLnBrk="1" hangingPunct="1">
              <a:spcBef>
                <a:spcPct val="0"/>
              </a:spcBef>
              <a:buNone/>
            </a:pPr>
            <a:r>
              <a:rPr lang="zh-CN" altLang="en-US" sz="7267" b="1" baseline="-25000">
                <a:solidFill>
                  <a:srgbClr val="000195"/>
                </a:solidFill>
                <a:latin typeface="Arial" pitchFamily="34" charset="0"/>
                <a:ea typeface="SimSun" charset="-122"/>
              </a:rPr>
              <a:t>三</a:t>
            </a:r>
            <a:r>
              <a:rPr lang="en-US" altLang="zh-CN" sz="7367" b="1" baseline="-25000">
                <a:solidFill>
                  <a:srgbClr val="000195"/>
                </a:solidFill>
                <a:latin typeface="Arial" pitchFamily="34" charset="0"/>
                <a:ea typeface="SimSun" charset="-122"/>
              </a:rPr>
              <a:t>.</a:t>
            </a:r>
            <a:r>
              <a:rPr lang="zh-CN" altLang="zh-CN" sz="7467" b="1" baseline="-25000">
                <a:solidFill>
                  <a:srgbClr val="000195"/>
                </a:solidFill>
                <a:latin typeface="Arial" pitchFamily="34" charset="0"/>
                <a:ea typeface="SimSun" charset="-122"/>
              </a:rPr>
              <a:t>微波的治疗范围</a:t>
            </a:r>
            <a:endParaRPr lang="zh-CN" altLang="zh-CN" sz="7567" b="1" baseline="-25000">
              <a:solidFill>
                <a:srgbClr val="000000"/>
              </a:solidFill>
              <a:latin typeface="Arial" pitchFamily="34" charset="0"/>
              <a:ea typeface="SimSun" charset="-122"/>
            </a:endParaRPr>
          </a:p>
          <a:p>
            <a:pPr marL="0" lvl="0" indent="0" eaLnBrk="1" hangingPunct="1">
              <a:spcBef>
                <a:spcPct val="0"/>
              </a:spcBef>
              <a:buNone/>
            </a:pPr>
            <a:r>
              <a:rPr lang="zh-CN" altLang="en-US" sz="7167" b="1" baseline="-25000">
                <a:solidFill>
                  <a:srgbClr val="000195"/>
                </a:solidFill>
                <a:latin typeface="Arial" pitchFamily="34" charset="0"/>
                <a:ea typeface="SimSun" charset="-122"/>
              </a:rPr>
              <a:t>四</a:t>
            </a:r>
            <a:r>
              <a:rPr lang="en-US" altLang="zh-CN" sz="7167" b="1" baseline="-25000">
                <a:solidFill>
                  <a:srgbClr val="000195"/>
                </a:solidFill>
                <a:latin typeface="Arial" pitchFamily="34" charset="0"/>
                <a:ea typeface="SimSun" charset="-122"/>
              </a:rPr>
              <a:t>.</a:t>
            </a:r>
            <a:r>
              <a:rPr lang="zh-CN" altLang="zh-CN" sz="7467" b="1" baseline="-25000">
                <a:solidFill>
                  <a:srgbClr val="000195"/>
                </a:solidFill>
                <a:latin typeface="Arial" pitchFamily="34" charset="0"/>
                <a:ea typeface="SimSun" charset="-122"/>
              </a:rPr>
              <a:t>微波治疗注意事项</a:t>
            </a:r>
            <a:endParaRPr lang="zh-CN" altLang="zh-CN" sz="7567" b="1" baseline="-25000">
              <a:solidFill>
                <a:srgbClr val="000000"/>
              </a:solidFill>
              <a:latin typeface="Arial" pitchFamily="34" charset="0"/>
              <a:ea typeface="SimSun" charset="-122"/>
            </a:endParaRPr>
          </a:p>
          <a:p>
            <a:pPr marL="0" lvl="0" indent="0" eaLnBrk="1" hangingPunct="1">
              <a:spcBef>
                <a:spcPct val="0"/>
              </a:spcBef>
              <a:buNone/>
            </a:pPr>
            <a:r>
              <a:rPr lang="zh-CN" altLang="en-US" sz="7167" b="1" baseline="-25000">
                <a:solidFill>
                  <a:srgbClr val="000195"/>
                </a:solidFill>
                <a:latin typeface="Arial" pitchFamily="34" charset="0"/>
                <a:ea typeface="SimSun" charset="-122"/>
              </a:rPr>
              <a:t>五</a:t>
            </a:r>
            <a:r>
              <a:rPr lang="en-US" altLang="zh-CN" sz="7267" b="1" baseline="-25000">
                <a:solidFill>
                  <a:srgbClr val="000195"/>
                </a:solidFill>
                <a:latin typeface="Arial" pitchFamily="34" charset="0"/>
                <a:ea typeface="SimSun" charset="-122"/>
              </a:rPr>
              <a:t>.</a:t>
            </a:r>
            <a:r>
              <a:rPr lang="zh-CN" altLang="zh-CN" sz="7167" b="1" baseline="-25000">
                <a:solidFill>
                  <a:srgbClr val="000195"/>
                </a:solidFill>
                <a:latin typeface="Arial" pitchFamily="34" charset="0"/>
                <a:ea typeface="SimSun" charset="-122"/>
              </a:rPr>
              <a:t>常见问题</a:t>
            </a:r>
            <a:endParaRPr lang="zh-CN" altLang="zh-CN" sz="7567" b="1" baseline="-25000">
              <a:solidFill>
                <a:srgbClr val="000000"/>
              </a:solidFill>
              <a:latin typeface="Arial" pitchFamily="34" charset="0"/>
              <a:ea typeface="SimSun" charset="-122"/>
            </a:endParaRPr>
          </a:p>
        </p:txBody>
      </p:sp>
      <p:sp>
        <p:nvSpPr>
          <p:cNvPr id="2051"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第1页，共27页。</a:t>
            </a:r>
          </a:p>
        </p:txBody>
      </p:sp>
    </p:spTree>
  </p:cSld>
  <p:clrMapOvr>
    <a:masterClrMapping/>
  </p:clrMapOvr>
  <p:transition spd="slow">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3" name="Rectangle 2"/>
          <p:cNvSpPr/>
          <p:nvPr>
            <p:ph type="title" idx="4294967295"/>
          </p:nvPr>
        </p:nvSpPr>
        <p:spPr>
          <a:xfrm>
            <a:off x="1021099" y="3376968"/>
            <a:ext cx="7448017" cy="832563"/>
          </a:xfrm>
          <a:prstGeom prst="rect">
            <a:avLst/>
          </a:prstGeom>
          <a:noFill/>
          <a:ln cap="flat">
            <a:noFill/>
            <a:prstDash val="solid"/>
            <a:miter lim="800000"/>
            <a:headEnd type="none" w="med" len="med"/>
            <a:tailEnd type="none" w="med" len="med"/>
          </a:ln>
          <a:effectLst>
            <a:outerShdw algn="ctr">
              <a:schemeClr val="bg2"/>
            </a:outerShdw>
          </a:effectLst>
        </p:spPr>
        <p:txBody>
          <a:bodyPr vert="horz" wrap="square" lIns="91440" tIns="45720" rIns="91440" bIns="45720" anchor="ctr" anchorCtr="0">
            <a:noAutofit/>
          </a:bodyPr>
          <a:lstStyle>
            <a:lvl1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1pPr>
            <a:lvl2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2pPr>
            <a:lvl3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3pPr>
            <a:lvl4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4pPr>
            <a:lvl5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5pPr>
          </a:lstStyle>
          <a:p>
            <a:pPr lvl="0"/>
            <a:r>
              <a:rPr lang="zh-CN" altLang="zh-CN">
                <a:solidFill>
                  <a:srgbClr val="000195"/>
                </a:solidFill>
                <a:ea typeface="SimSun" charset="-122"/>
              </a:rPr>
              <a:t>一、微波的物理特性</a:t>
            </a:r>
            <a:endParaRPr lang="zh-CN" altLang="zh-CN">
              <a:solidFill>
                <a:srgbClr val="000000"/>
              </a:solidFill>
              <a:ea typeface="SimSun" charset="-122"/>
            </a:endParaRPr>
          </a:p>
        </p:txBody>
      </p:sp>
      <p:sp>
        <p:nvSpPr>
          <p:cNvPr id="2054"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第2页，共27页。</a:t>
            </a:r>
          </a:p>
        </p:txBody>
      </p:sp>
    </p:spTree>
  </p:cSld>
  <p:clrMapOvr>
    <a:masterClrMapping/>
  </p:clrMapOvr>
  <p:transition spd="slow">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9" name="New shape"/>
          <p:cNvSpPr/>
          <p:nvPr/>
        </p:nvSpPr>
        <p:spPr>
          <a:xfrm>
            <a:off x="0" y="0"/>
            <a:ext cx="9610344" cy="72077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故不同性质的疾病可用不同频段的微波治疗。</a:t>
            </a:r>
          </a:p>
          <a:p>
            <a:pPr algn="l"/>
            <a:r>
              <a:rPr sz="1200" b="0">
                <a:solidFill>
                  <a:srgbClr val="000000"/>
                </a:solidFill>
              </a:rPr>
              <a:t>4 带有心脏起搏器的患者要远离微波治疗仪；</a:t>
            </a:r>
          </a:p>
          <a:p>
            <a:pPr algn="l"/>
            <a:r>
              <a:rPr sz="1200" b="0">
                <a:solidFill>
                  <a:srgbClr val="000000"/>
                </a:solidFill>
              </a:rPr>
              <a:t>目录</a:t>
            </a:r>
          </a:p>
          <a:p>
            <a:pPr algn="l"/>
            <a:r>
              <a:rPr sz="1200" b="0">
                <a:solidFill>
                  <a:srgbClr val="000000"/>
                </a:solidFill>
              </a:rPr>
              <a:t>12妊娠期妇女及三岁以下儿童慎用。</a:t>
            </a:r>
          </a:p>
          <a:p>
            <a:pPr algn="l"/>
            <a:r>
              <a:rPr sz="1200" b="0">
                <a:solidFill>
                  <a:srgbClr val="000000"/>
                </a:solidFill>
              </a:rPr>
              <a:t>4隔着衣物进行治疗是否会影响治疗效果？</a:t>
            </a:r>
          </a:p>
          <a:p>
            <a:pPr algn="l"/>
            <a:r>
              <a:rPr sz="1200" b="0">
                <a:solidFill>
                  <a:srgbClr val="000000"/>
                </a:solidFill>
              </a:rPr>
              <a:t>5微波治疗仪使用时应该选择多大的功率？</a:t>
            </a:r>
          </a:p>
          <a:p>
            <a:pPr algn="l"/>
            <a:r>
              <a:rPr sz="1200" b="0">
                <a:solidFill>
                  <a:srgbClr val="000000"/>
                </a:solidFill>
              </a:rPr>
              <a:t>通常体表辐射器紧贴在病灶体表处，这样微波治疗仪输出的能量全部作用于病灶部位会达到最佳的治疗效果。</a:t>
            </a:r>
          </a:p>
          <a:p>
            <a:pPr algn="l"/>
            <a:r>
              <a:rPr sz="1200" b="0">
                <a:solidFill>
                  <a:srgbClr val="000000"/>
                </a:solidFill>
              </a:rPr>
              <a:t>通常体表辐射器紧贴在病灶体表处，这样微波治疗仪输出的能量全部作用于病灶部位会达到最佳的治疗效果。</a:t>
            </a:r>
          </a:p>
        </p:txBody>
      </p:sp>
      <p:pic>
        <p:nvPicPr>
          <p:cNvPr id="2060" name="New picture"/>
          <p:cNvPicPr/>
          <p:nvPr/>
        </p:nvPicPr>
        <p:blipFill>
          <a:blip r:embed="rId2"/>
          <a:stretch>
            <a:fillRect/>
          </a:stretch>
        </p:blipFill>
        <p:spPr>
          <a:xfrm>
            <a:off x="0" y="0"/>
            <a:ext cx="9610344" cy="7207758"/>
          </a:xfrm>
          <a:prstGeom prst="rect">
            <a:avLst/>
          </a:prstGeom>
        </p:spPr>
      </p:pic>
      <p:sp>
        <p:nvSpPr>
          <p:cNvPr id="2056" name="TextBox 1"/>
          <p:cNvSpPr/>
          <p:nvPr/>
        </p:nvSpPr>
        <p:spPr>
          <a:xfrm>
            <a:off x="375405" y="1786924"/>
            <a:ext cx="8552538" cy="1627881"/>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zh-CN" altLang="zh-CN" sz="2122" baseline="-25000">
                <a:solidFill>
                  <a:srgbClr val="000195"/>
                </a:solidFill>
                <a:latin typeface="Arial" pitchFamily="34" charset="0"/>
                <a:ea typeface="SimSun" charset="-122"/>
              </a:rPr>
              <a:t> </a:t>
            </a:r>
            <a:r>
              <a:rPr lang="en-US" altLang="zh-CN" sz="2322" baseline="-25000">
                <a:solidFill>
                  <a:srgbClr val="000195"/>
                </a:solidFill>
                <a:latin typeface="Arial" pitchFamily="34" charset="0"/>
                <a:ea typeface="SimSun" charset="-122"/>
              </a:rPr>
              <a:t>         </a:t>
            </a:r>
            <a:r>
              <a:rPr lang="zh-CN" altLang="zh-CN" sz="4004" baseline="-25000">
                <a:solidFill>
                  <a:srgbClr val="000195"/>
                </a:solidFill>
                <a:latin typeface="Arial" pitchFamily="34" charset="0"/>
                <a:ea typeface="SimSun" charset="-122"/>
              </a:rPr>
              <a:t>微波是频率为</a:t>
            </a:r>
            <a:r>
              <a:rPr lang="en-US" altLang="zh-CN" sz="3804" baseline="-25000">
                <a:solidFill>
                  <a:srgbClr val="000195"/>
                </a:solidFill>
                <a:latin typeface="Arial" pitchFamily="34" charset="0"/>
                <a:ea typeface="SimSun" charset="-122"/>
              </a:rPr>
              <a:t>300 ~300000 MHz</a:t>
            </a:r>
            <a:r>
              <a:rPr lang="zh-CN" altLang="zh-CN" sz="4004" baseline="-25000">
                <a:solidFill>
                  <a:srgbClr val="000195"/>
                </a:solidFill>
                <a:latin typeface="Arial" pitchFamily="34" charset="0"/>
                <a:ea typeface="SimSun" charset="-122"/>
              </a:rPr>
              <a:t>、波长</a:t>
            </a:r>
            <a:r>
              <a:rPr lang="en-US" altLang="zh-CN" sz="4004" baseline="-25000">
                <a:solidFill>
                  <a:srgbClr val="000195"/>
                </a:solidFill>
                <a:latin typeface="Arial" pitchFamily="34" charset="0"/>
                <a:ea typeface="SimSun" charset="-122"/>
              </a:rPr>
              <a:t>1lmm ~ 1lm</a:t>
            </a:r>
            <a:r>
              <a:rPr lang="zh-CN" altLang="zh-CN" sz="4104" baseline="-25000">
                <a:solidFill>
                  <a:srgbClr val="000195"/>
                </a:solidFill>
                <a:latin typeface="Arial" pitchFamily="34" charset="0"/>
                <a:ea typeface="SimSun" charset="-122"/>
              </a:rPr>
              <a:t>的超高频电磁波。微波的传输是直线传输，遇阻产生反射，因此辐射器在治疗中起非常关键的作用。</a:t>
            </a:r>
            <a:endParaRPr lang="zh-CN" altLang="zh-CN" sz="4204" baseline="-25000">
              <a:solidFill>
                <a:srgbClr val="000000"/>
              </a:solidFill>
              <a:latin typeface="Arial" pitchFamily="34" charset="0"/>
              <a:ea typeface="SimSun" charset="-122"/>
            </a:endParaRPr>
          </a:p>
          <a:p>
            <a:pPr marL="0" lvl="0" indent="0" eaLnBrk="1" hangingPunct="1">
              <a:spcBef>
                <a:spcPct val="0"/>
              </a:spcBef>
              <a:buNone/>
            </a:pPr>
            <a:r>
              <a:rPr lang="en-US" altLang="zh-CN" sz="2963" baseline="-25000">
                <a:solidFill>
                  <a:srgbClr val="000195"/>
                </a:solidFill>
                <a:latin typeface="Arial" pitchFamily="34" charset="0"/>
                <a:ea typeface="SimSun" charset="-122"/>
              </a:rPr>
              <a:t>       </a:t>
            </a:r>
            <a:endParaRPr lang="en-US" altLang="zh-CN" baseline="-25000">
              <a:solidFill>
                <a:srgbClr val="000000"/>
              </a:solidFill>
              <a:latin typeface="Arial" pitchFamily="34" charset="0"/>
              <a:ea typeface="SimSun" charset="-122"/>
            </a:endParaRPr>
          </a:p>
        </p:txBody>
      </p:sp>
      <p:pic>
        <p:nvPicPr>
          <p:cNvPr id="2057" name="图片 2"/>
          <p:cNvPicPr/>
          <p:nvPr/>
        </p:nvPicPr>
        <p:blipFill>
          <a:blip r:embed="rId3"/>
          <a:stretch>
            <a:fillRect/>
          </a:stretch>
        </p:blipFill>
        <p:spPr>
          <a:xfrm>
            <a:off x="0" y="3301888"/>
            <a:ext cx="9610344" cy="3905870"/>
          </a:xfrm>
          <a:prstGeom prst="rect">
            <a:avLst/>
          </a:prstGeom>
          <a:noFill/>
          <a:ln cap="flat">
            <a:noFill/>
            <a:prstDash val="solid"/>
            <a:miter lim="800000"/>
            <a:headEnd type="none" w="med" len="med"/>
            <a:tailEnd type="none" w="med" len="med"/>
          </a:ln>
        </p:spPr>
      </p:pic>
      <p:sp>
        <p:nvSpPr>
          <p:cNvPr id="2058"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第3页，共27页。</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additive="base">
                                        <p:cTn id="6" dur="1" fill="hold">
                                          <p:stCondLst>
                                            <p:cond delay="0"/>
                                          </p:stCondLst>
                                        </p:cTn>
                                        <p:tgtEl>
                                          <p:spTgt spid="2057"/>
                                        </p:tgtEl>
                                        <p:attrNameLst>
                                          <p:attrName>style.visibility</p:attrName>
                                        </p:attrNameLst>
                                      </p:cBhvr>
                                      <p:to>
                                        <p:strVal val="visible"/>
                                      </p:to>
                                    </p:set>
                                    <p:anim calcmode="lin" valueType="num">
                                      <p:cBhvr additive="base">
                                        <p:cTn id="7" dur="500" fill="hold"/>
                                        <p:tgtEl>
                                          <p:spTgt spid="2057"/>
                                        </p:tgtEl>
                                        <p:attrNameLst>
                                          <p:attrName>ppt_x</p:attrName>
                                        </p:attrNameLst>
                                      </p:cBhvr>
                                      <p:tavLst>
                                        <p:tav tm="0">
                                          <p:val>
                                            <p:strVal val="#ppt_x"/>
                                          </p:val>
                                        </p:tav>
                                        <p:tav tm="100000">
                                          <p:val>
                                            <p:strVal val="#ppt_x"/>
                                          </p:val>
                                        </p:tav>
                                      </p:tavLst>
                                    </p:anim>
                                    <p:anim calcmode="lin" valueType="num">
                                      <p:cBhvr additive="base">
                                        <p:cTn id="8" dur="500" fill="hold"/>
                                        <p:tgtEl>
                                          <p:spTgt spid="20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0" name="TextBox 1"/>
          <p:cNvSpPr/>
          <p:nvPr/>
        </p:nvSpPr>
        <p:spPr>
          <a:xfrm>
            <a:off x="567277" y="2998228"/>
            <a:ext cx="8550871" cy="1249363"/>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en-US" altLang="zh-CN" sz="3904" baseline="-25000">
                <a:solidFill>
                  <a:srgbClr val="000195"/>
                </a:solidFill>
                <a:latin typeface="Arial" pitchFamily="34" charset="0"/>
                <a:ea typeface="SimSun" charset="-122"/>
              </a:rPr>
              <a:t>     </a:t>
            </a:r>
            <a:r>
              <a:rPr lang="zh-CN" altLang="zh-CN" sz="3804" baseline="-25000">
                <a:solidFill>
                  <a:srgbClr val="000195"/>
                </a:solidFill>
                <a:latin typeface="Arial" pitchFamily="34" charset="0"/>
                <a:ea typeface="SimSun" charset="-122"/>
              </a:rPr>
              <a:t>微波是属于非电离辐射，它不能使化学物质中较弱的氢键断裂，也不能使化学物质产生电离作用。只能对分子的自由旋转度起作用，故不改变物质的化学性质，使用安全。</a:t>
            </a:r>
            <a:endParaRPr lang="zh-CN" altLang="zh-CN" sz="4204" baseline="-25000">
              <a:solidFill>
                <a:srgbClr val="000000"/>
              </a:solidFill>
              <a:latin typeface="Arial" pitchFamily="34" charset="0"/>
              <a:ea typeface="SimSun" charset="-122"/>
            </a:endParaRPr>
          </a:p>
        </p:txBody>
      </p:sp>
      <p:sp>
        <p:nvSpPr>
          <p:cNvPr id="2061"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第4页，共27页。</a:t>
            </a:r>
          </a:p>
        </p:txBody>
      </p:sp>
    </p:spTree>
  </p:cSld>
  <p:clrMapOvr>
    <a:masterClrMapping/>
  </p:clrMapOvr>
  <p:transition spd="slow">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3" name="TextBox 1"/>
          <p:cNvSpPr/>
          <p:nvPr/>
        </p:nvSpPr>
        <p:spPr>
          <a:xfrm>
            <a:off x="662380" y="2846397"/>
            <a:ext cx="8248879" cy="2487754"/>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en-US" altLang="zh-CN" sz="3804" baseline="-25000">
                <a:solidFill>
                  <a:srgbClr val="000195"/>
                </a:solidFill>
                <a:latin typeface="Arial" pitchFamily="34" charset="0"/>
                <a:ea typeface="SimSun" charset="-122"/>
              </a:rPr>
              <a:t>        </a:t>
            </a:r>
            <a:r>
              <a:rPr lang="zh-CN" altLang="zh-CN" sz="4104" baseline="-25000">
                <a:solidFill>
                  <a:srgbClr val="000195"/>
                </a:solidFill>
                <a:latin typeface="Arial" pitchFamily="34" charset="0"/>
                <a:ea typeface="SimSun" charset="-122"/>
              </a:rPr>
              <a:t>一般而论，微波在高水分组织中吸收快但穿透深度小，而在低水分组织中则吸收</a:t>
            </a:r>
            <a:r>
              <a:rPr lang="zh-CN" altLang="en-US" sz="4104" baseline="-25000">
                <a:solidFill>
                  <a:srgbClr val="000195"/>
                </a:solidFill>
                <a:latin typeface="Arial" pitchFamily="34" charset="0"/>
                <a:ea typeface="SimSun" charset="-122"/>
              </a:rPr>
              <a:t>慢</a:t>
            </a:r>
            <a:r>
              <a:rPr lang="zh-CN" altLang="zh-CN" sz="3804" baseline="-25000">
                <a:solidFill>
                  <a:srgbClr val="000195"/>
                </a:solidFill>
                <a:latin typeface="Arial" pitchFamily="34" charset="0"/>
                <a:ea typeface="SimSun" charset="-122"/>
              </a:rPr>
              <a:t>，穿透深度深。根据这种性质，在微波治疗仪类型中，有不同的频段划分。有厘米波治疗仪，有毫米波治疗仪。故不同性质的疾病可用不同频段的微波治疗。</a:t>
            </a:r>
            <a:endParaRPr lang="zh-CN" altLang="zh-CN" sz="4204" baseline="-25000">
              <a:solidFill>
                <a:srgbClr val="000000"/>
              </a:solidFill>
              <a:latin typeface="Arial" pitchFamily="34" charset="0"/>
              <a:ea typeface="SimSun" charset="-122"/>
            </a:endParaRPr>
          </a:p>
          <a:p>
            <a:pPr marL="0" lvl="0" indent="0" algn="ctr" eaLnBrk="1" hangingPunct="1">
              <a:spcBef>
                <a:spcPct val="0"/>
              </a:spcBef>
              <a:buNone/>
            </a:pPr>
            <a:endParaRPr lang="zh-CN" altLang="en-US" sz="4204" baseline="-25000">
              <a:solidFill>
                <a:srgbClr val="000000"/>
              </a:solidFill>
              <a:latin typeface="Arial" pitchFamily="34" charset="0"/>
              <a:ea typeface="SimSun" charset="-122"/>
            </a:endParaRPr>
          </a:p>
        </p:txBody>
      </p:sp>
      <p:sp>
        <p:nvSpPr>
          <p:cNvPr id="2064"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第5页，共27页。</a:t>
            </a:r>
          </a:p>
        </p:txBody>
      </p:sp>
    </p:spTree>
  </p:cSld>
  <p:clrMapOvr>
    <a:masterClrMapping/>
  </p:clrMapOvr>
  <p:transition spd="slow">
    <p:wip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6" name="TextBox 1"/>
          <p:cNvSpPr/>
          <p:nvPr/>
        </p:nvSpPr>
        <p:spPr>
          <a:xfrm>
            <a:off x="2704578" y="2631166"/>
            <a:ext cx="5577670" cy="769034"/>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r>
              <a:rPr lang="zh-CN" altLang="zh-CN" sz="6737" b="1" baseline="-25000">
                <a:solidFill>
                  <a:srgbClr val="000195"/>
                </a:solidFill>
                <a:ea typeface="SimSun" charset="-122"/>
              </a:rPr>
              <a:t>二、微波的治疗机制</a:t>
            </a:r>
            <a:endParaRPr lang="zh-CN" altLang="zh-CN" sz="6937" b="1" baseline="-25000">
              <a:solidFill>
                <a:srgbClr val="000000"/>
              </a:solidFill>
              <a:ea typeface="SimSun" charset="-122"/>
            </a:endParaRPr>
          </a:p>
        </p:txBody>
      </p:sp>
      <p:sp>
        <p:nvSpPr>
          <p:cNvPr id="2067"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第6页，共27页。</a:t>
            </a:r>
          </a:p>
        </p:txBody>
      </p:sp>
    </p:spTree>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9" name="Rectangle 2"/>
          <p:cNvSpPr/>
          <p:nvPr>
            <p:ph type="title" idx="4294967295"/>
          </p:nvPr>
        </p:nvSpPr>
        <p:spPr>
          <a:xfrm>
            <a:off x="2082241" y="720776"/>
            <a:ext cx="7287844" cy="1521638"/>
          </a:xfrm>
          <a:prstGeom prst="rect">
            <a:avLst/>
          </a:prstGeom>
          <a:noFill/>
          <a:ln cap="flat">
            <a:noFill/>
            <a:prstDash val="solid"/>
            <a:miter lim="800000"/>
            <a:headEnd type="none" w="med" len="med"/>
            <a:tailEnd type="none" w="med" len="med"/>
          </a:ln>
        </p:spPr>
        <p:txBody>
          <a:bodyPr vert="horz" wrap="square" lIns="91440" tIns="45720" rIns="91440" bIns="45720" anchor="ctr" anchorCtr="0">
            <a:noAutofit/>
          </a:bodyPr>
          <a:lstStyle>
            <a:lvl1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1pPr>
            <a:lvl2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2pPr>
            <a:lvl3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3pPr>
            <a:lvl4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4pPr>
            <a:lvl5pPr marL="0" indent="0" algn="l" defTabSz="961034" rtl="0" eaLnBrk="0" fontAlgn="base" hangingPunct="0">
              <a:lnSpc>
                <a:spcPct val="100000"/>
              </a:lnSpc>
              <a:spcBef>
                <a:spcPct val="0"/>
              </a:spcBef>
              <a:spcAft>
                <a:spcPct val="0"/>
              </a:spcAft>
              <a:buClrTx/>
              <a:buSzTx/>
              <a:buFontTx/>
              <a:buNone/>
              <a:defRPr kumimoji="0" lang="ru-RU" altLang="en-US" sz="4624" b="0" i="0" u="none">
                <a:solidFill>
                  <a:schemeClr val="tx1"/>
                </a:solidFill>
                <a:latin typeface="Microsoft Sans Serif" charset="0"/>
                <a:ea typeface="Arial" pitchFamily="34" charset="0"/>
              </a:defRPr>
            </a:lvl5pPr>
          </a:lstStyle>
          <a:p>
            <a:pPr lvl="0" eaLnBrk="1" hangingPunct="1"/>
            <a:r>
              <a:rPr lang="zh-CN" altLang="zh-CN" sz="2743">
                <a:solidFill>
                  <a:srgbClr val="000195"/>
                </a:solidFill>
                <a:ea typeface="SimSun" charset="-122"/>
              </a:rPr>
              <a:t>在微波治疗过程中，根据采用的</a:t>
            </a:r>
            <a:r>
              <a:rPr lang="zh-CN" altLang="zh-CN" sz="2543">
                <a:solidFill>
                  <a:srgbClr val="FF0195"/>
                </a:solidFill>
                <a:ea typeface="SimSun" charset="-122"/>
              </a:rPr>
              <a:t>微波功率密度</a:t>
            </a:r>
            <a:r>
              <a:rPr lang="zh-CN" altLang="zh-CN" sz="2543">
                <a:solidFill>
                  <a:srgbClr val="000195"/>
                </a:solidFill>
                <a:ea typeface="SimSun" charset="-122"/>
              </a:rPr>
              <a:t>的不同，而区分出热效应治疗和非热效应治疗</a:t>
            </a:r>
            <a:r>
              <a:rPr lang="zh-CN" altLang="en-US" sz="2743">
                <a:solidFill>
                  <a:srgbClr val="000195"/>
                </a:solidFill>
                <a:ea typeface="SimSun" charset="-122"/>
              </a:rPr>
              <a:t>。</a:t>
            </a:r>
            <a:endParaRPr lang="en-US" altLang="zh-CN" sz="2943">
              <a:solidFill>
                <a:srgbClr val="000000"/>
              </a:solidFill>
              <a:ea typeface="SimSun" charset="-122"/>
            </a:endParaRPr>
          </a:p>
        </p:txBody>
      </p:sp>
      <p:grpSp>
        <p:nvGrpSpPr>
          <p:cNvPr id="2070" name=""/>
          <p:cNvGrpSpPr/>
          <p:nvPr/>
        </p:nvGrpSpPr>
        <p:grpSpPr>
          <a:xfrm>
            <a:off x="2384235" y="2561091"/>
            <a:ext cx="6491989" cy="3540477"/>
            <a:chOff x="2383448" y="2560673"/>
            <a:chExt cx="6492457" cy="3540689"/>
          </a:xfrm>
        </p:grpSpPr>
        <p:sp>
          <p:nvSpPr>
            <p:cNvPr id="2071" name="左大括号 4"/>
            <p:cNvSpPr/>
            <p:nvPr/>
          </p:nvSpPr>
          <p:spPr>
            <a:xfrm>
              <a:off x="3875160" y="2770912"/>
              <a:ext cx="2270941" cy="3330450"/>
            </a:xfrm>
            <a:prstGeom prst="leftBrace">
              <a:avLst>
                <a:gd name="adj1" fmla="val 8331"/>
                <a:gd name="adj2" fmla="val 51602"/>
              </a:avLst>
            </a:prstGeom>
            <a:solidFill>
              <a:srgbClr val="2D4C9B"/>
            </a:solidFill>
            <a:ln cap="flat">
              <a:noFill/>
              <a:prstDash val="solid"/>
              <a:round/>
              <a:headEnd type="none" w="med" len="med"/>
              <a:tailEnd type="none" w="med" len="med"/>
            </a:ln>
          </p:spPr>
          <p:txBody>
            <a:bodyPr wrap="none" anchor="ctr" anchorCtr="0">
              <a:no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endParaRPr lang="zh-CN" altLang="en-US" sz="2522" baseline="-25000">
                <a:latin typeface="Arial" pitchFamily="34" charset="0"/>
                <a:ea typeface="SimSun" charset="-122"/>
              </a:endParaRPr>
            </a:p>
          </p:txBody>
        </p:sp>
        <p:sp>
          <p:nvSpPr>
            <p:cNvPr id="2072" name="TextBox 6"/>
            <p:cNvSpPr/>
            <p:nvPr/>
          </p:nvSpPr>
          <p:spPr>
            <a:xfrm>
              <a:off x="2383448" y="4057990"/>
              <a:ext cx="1967691" cy="571470"/>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r>
                <a:rPr lang="zh-CN" altLang="en-US" sz="4624" baseline="-25000">
                  <a:solidFill>
                    <a:srgbClr val="000000"/>
                  </a:solidFill>
                  <a:latin typeface="黑体" charset="-122"/>
                  <a:ea typeface="黑体" charset="-122"/>
                </a:rPr>
                <a:t>微波效应</a:t>
              </a:r>
            </a:p>
          </p:txBody>
        </p:sp>
        <p:sp>
          <p:nvSpPr>
            <p:cNvPr id="2073" name="TextBox 9"/>
            <p:cNvSpPr/>
            <p:nvPr/>
          </p:nvSpPr>
          <p:spPr>
            <a:xfrm>
              <a:off x="6133612" y="2560673"/>
              <a:ext cx="2648814" cy="571470"/>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r>
                <a:rPr lang="zh-CN" altLang="en-US" sz="4624" baseline="-25000">
                  <a:solidFill>
                    <a:srgbClr val="000000"/>
                  </a:solidFill>
                  <a:latin typeface="黑体" charset="-122"/>
                  <a:ea typeface="黑体" charset="-122"/>
                </a:rPr>
                <a:t>热效应治疗</a:t>
              </a:r>
            </a:p>
          </p:txBody>
        </p:sp>
        <p:sp>
          <p:nvSpPr>
            <p:cNvPr id="2074" name="TextBox 11"/>
            <p:cNvSpPr/>
            <p:nvPr/>
          </p:nvSpPr>
          <p:spPr>
            <a:xfrm>
              <a:off x="6151408" y="5412379"/>
              <a:ext cx="2724495" cy="571470"/>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r>
                <a:rPr lang="zh-CN" altLang="en-US" sz="4624" baseline="-25000">
                  <a:solidFill>
                    <a:srgbClr val="000000"/>
                  </a:solidFill>
                  <a:latin typeface="黑体" charset="-122"/>
                  <a:ea typeface="黑体" charset="-122"/>
                </a:rPr>
                <a:t>非热效应治疗</a:t>
              </a:r>
            </a:p>
          </p:txBody>
        </p:sp>
      </p:grpSp>
      <p:sp>
        <p:nvSpPr>
          <p:cNvPr id="2075"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第7页，共27页。</a:t>
            </a:r>
          </a:p>
        </p:txBody>
      </p:sp>
    </p:spTree>
  </p:cSld>
  <p:clrMapOvr>
    <a:masterClrMapping/>
  </p:clrMapOvr>
  <p:transition spd="slow">
    <p:wip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7" name="TextBox 2"/>
          <p:cNvSpPr/>
          <p:nvPr/>
        </p:nvSpPr>
        <p:spPr>
          <a:xfrm>
            <a:off x="2534396" y="2469324"/>
            <a:ext cx="6583753" cy="2449572"/>
          </a:xfrm>
          <a:prstGeom prst="rect">
            <a:avLst/>
          </a:prstGeom>
          <a:noFill/>
          <a:ln cap="flat">
            <a:noFill/>
            <a:prstDash val="solid"/>
            <a:miter lim="800000"/>
            <a:headEnd type="none" w="med" len="med"/>
            <a:tailEnd type="none" w="med" len="med"/>
          </a:ln>
        </p:spPr>
        <p:txBody>
          <a:bodyPr>
            <a:spAutoFit/>
          </a:bodyPr>
          <a:lstStyle>
            <a:defPPr>
              <a:defRPr lang="ru-RU"/>
            </a:defPPr>
            <a:lvl1pPr marL="0"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1pPr>
            <a:lvl2pPr marL="480517"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2pPr>
            <a:lvl3pPr marL="961034"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3pPr>
            <a:lvl4pPr marL="1441552"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4pPr>
            <a:lvl5pPr marL="1922069"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zh-CN" altLang="en-US" sz="3904">
                <a:solidFill>
                  <a:srgbClr val="000195"/>
                </a:solidFill>
                <a:ea typeface="SimSun" charset="-122"/>
              </a:rPr>
              <a:t>     目前，</a:t>
            </a:r>
            <a:r>
              <a:rPr lang="zh-CN" altLang="en-US" sz="4424" b="1">
                <a:solidFill>
                  <a:srgbClr val="000195"/>
                </a:solidFill>
                <a:ea typeface="SimSun" charset="-122"/>
              </a:rPr>
              <a:t>热效应治疗机制</a:t>
            </a:r>
            <a:r>
              <a:rPr lang="zh-CN" altLang="en-US" sz="3804">
                <a:solidFill>
                  <a:srgbClr val="000195"/>
                </a:solidFill>
                <a:ea typeface="SimSun" charset="-122"/>
              </a:rPr>
              <a:t>较为明确，其治疗机制是，在微波电场力矩的作用下，人体组织内水和蛋白质等极性分子沿着微波电场的方向进行有序排列的取向运动，并随着高频电场的交变而来回转动，与相邻的分子产生类似摩擦、碰撞而生成热量。</a:t>
            </a:r>
            <a:endParaRPr lang="zh-CN" altLang="en-US" sz="4204">
              <a:solidFill>
                <a:srgbClr val="000000"/>
              </a:solidFill>
              <a:ea typeface="SimSun" charset="-122"/>
            </a:endParaRPr>
          </a:p>
        </p:txBody>
      </p:sp>
      <p:sp>
        <p:nvSpPr>
          <p:cNvPr id="2078"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第8页，共27页。</a:t>
            </a:r>
          </a:p>
        </p:txBody>
      </p:sp>
    </p:spTree>
  </p:cSld>
  <p:clrMapOvr>
    <a:masterClrMapping/>
  </p:clrMapOvr>
  <p:transition spd="slow">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0" name="TextBox 2"/>
          <p:cNvSpPr/>
          <p:nvPr/>
        </p:nvSpPr>
        <p:spPr>
          <a:xfrm>
            <a:off x="2521048" y="2696235"/>
            <a:ext cx="6583753" cy="1742627"/>
          </a:xfrm>
          <a:prstGeom prst="rect">
            <a:avLst/>
          </a:prstGeom>
          <a:noFill/>
          <a:ln cap="flat">
            <a:noFill/>
            <a:prstDash val="solid"/>
            <a:miter lim="800000"/>
            <a:headEnd type="none" w="med" len="med"/>
            <a:tailEnd type="none" w="med" len="med"/>
          </a:ln>
        </p:spPr>
        <p:txBody>
          <a:bodyPr>
            <a:spAutoFit/>
          </a:bodyPr>
          <a:lstStyle>
            <a:defPPr>
              <a:defRPr lang="ru-RU"/>
            </a:defPPr>
            <a:lvl1pPr marL="0"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1pPr>
            <a:lvl2pPr marL="480517"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2pPr>
            <a:lvl3pPr marL="961034"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3pPr>
            <a:lvl4pPr marL="1441552"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4pPr>
            <a:lvl5pPr marL="1922069" indent="0" algn="ctr" defTabSz="961034" rtl="0" eaLnBrk="0" fontAlgn="base" latinLnBrk="0" hangingPunct="0">
              <a:lnSpc>
                <a:spcPct val="100000"/>
              </a:lnSpc>
              <a:spcBef>
                <a:spcPct val="0"/>
              </a:spcBef>
              <a:spcAft>
                <a:spcPct val="0"/>
              </a:spcAft>
              <a:buClrTx/>
              <a:buSzTx/>
              <a:buFontTx/>
              <a:buNone/>
              <a:defRPr kumimoji="0" lang="ru-RU" altLang="en-US" sz="2522" b="0" i="0" u="none" kern="1200" baseline="-250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zh-CN" altLang="en-US" sz="4104">
                <a:solidFill>
                  <a:srgbClr val="000195"/>
                </a:solidFill>
                <a:ea typeface="SimSun" charset="-122"/>
              </a:rPr>
              <a:t>   与其它的热疗方法不同，微波加热的热源不是从外部传导，而是由生物组织本身产生的，这种热作用效率高，均衡性、热稳定性好。</a:t>
            </a:r>
            <a:endParaRPr lang="zh-CN" altLang="en-US" sz="4204">
              <a:solidFill>
                <a:srgbClr val="000000"/>
              </a:solidFill>
              <a:ea typeface="SimSun" charset="-122"/>
            </a:endParaRPr>
          </a:p>
        </p:txBody>
      </p:sp>
      <p:sp>
        <p:nvSpPr>
          <p:cNvPr id="2081"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第9页，共27页。</a:t>
            </a:r>
          </a:p>
        </p:txBody>
      </p:sp>
    </p:spTree>
  </p:cSld>
  <p:clrMapOvr>
    <a:masterClrMapping/>
  </p:clrMapOvr>
  <p:transition spd="slow">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3" name="TextBox 1"/>
          <p:cNvSpPr/>
          <p:nvPr/>
        </p:nvSpPr>
        <p:spPr>
          <a:xfrm>
            <a:off x="2160660" y="1938754"/>
            <a:ext cx="7034238" cy="2973011"/>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zh-CN" altLang="zh-CN" sz="3804" baseline="-25000">
                <a:solidFill>
                  <a:srgbClr val="000195"/>
                </a:solidFill>
                <a:latin typeface="Arial" pitchFamily="34" charset="0"/>
                <a:ea typeface="SimSun" charset="-122"/>
              </a:rPr>
              <a:t> </a:t>
            </a:r>
            <a:r>
              <a:rPr lang="en-US" altLang="zh-CN" sz="3904" baseline="-25000">
                <a:solidFill>
                  <a:srgbClr val="000195"/>
                </a:solidFill>
                <a:latin typeface="Arial" pitchFamily="34" charset="0"/>
                <a:ea typeface="SimSun" charset="-122"/>
              </a:rPr>
              <a:t>       </a:t>
            </a:r>
            <a:r>
              <a:rPr lang="zh-CN" altLang="zh-CN" sz="4104" baseline="-25000">
                <a:solidFill>
                  <a:srgbClr val="000195"/>
                </a:solidFill>
                <a:latin typeface="Arial" pitchFamily="34" charset="0"/>
                <a:ea typeface="SimSun" charset="-122"/>
              </a:rPr>
              <a:t>微波</a:t>
            </a:r>
            <a:r>
              <a:rPr lang="zh-CN" altLang="zh-CN" sz="4224" b="1" baseline="-25000">
                <a:solidFill>
                  <a:srgbClr val="000195"/>
                </a:solidFill>
                <a:latin typeface="Arial" pitchFamily="34" charset="0"/>
                <a:ea typeface="SimSun" charset="-122"/>
              </a:rPr>
              <a:t>非热效应机制</a:t>
            </a:r>
            <a:r>
              <a:rPr lang="zh-CN" altLang="zh-CN" sz="3904" baseline="-25000">
                <a:solidFill>
                  <a:srgbClr val="000195"/>
                </a:solidFill>
                <a:latin typeface="Arial" pitchFamily="34" charset="0"/>
                <a:ea typeface="SimSun" charset="-122"/>
              </a:rPr>
              <a:t>的研究，至今尚无完整的能被各国学术界普遍接受的理论，其中“场力效应”</a:t>
            </a:r>
            <a:r>
              <a:rPr lang="zh-CN" altLang="en-US" sz="4104" baseline="-25000">
                <a:solidFill>
                  <a:srgbClr val="000195"/>
                </a:solidFill>
                <a:latin typeface="Arial" pitchFamily="34" charset="0"/>
                <a:ea typeface="SimSun" charset="-122"/>
              </a:rPr>
              <a:t>假说</a:t>
            </a:r>
            <a:r>
              <a:rPr lang="zh-CN" altLang="zh-CN" sz="4104" baseline="-25000">
                <a:solidFill>
                  <a:srgbClr val="000195"/>
                </a:solidFill>
                <a:latin typeface="Arial" pitchFamily="34" charset="0"/>
                <a:ea typeface="SimSun" charset="-122"/>
              </a:rPr>
              <a:t>得到了较多学者的广泛研究。此种理论认为，电磁辐射对人体的原发作用是电磁场对细胞中的分子、离子及电子的场力作用。使分子受迫产生空间振动，进一步导致机体内生物作用的变化。</a:t>
            </a:r>
            <a:endParaRPr lang="zh-CN" altLang="zh-CN" sz="4204" baseline="-25000">
              <a:solidFill>
                <a:srgbClr val="000000"/>
              </a:solidFill>
              <a:latin typeface="Arial" pitchFamily="34" charset="0"/>
              <a:ea typeface="SimSun" charset="-122"/>
            </a:endParaRPr>
          </a:p>
        </p:txBody>
      </p:sp>
      <p:sp>
        <p:nvSpPr>
          <p:cNvPr id="2084"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第10页，共27页。</a:t>
            </a:r>
          </a:p>
        </p:txBody>
      </p:sp>
    </p:spTree>
  </p:cSld>
  <p:clrMapOvr>
    <a:masterClrMapping/>
  </p:clrMapOvr>
  <p:transition spd="slow">
    <p:wip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stretch>
            <a:fillRect/>
          </a:stretch>
        </a:blipFill>
      </p:bgPr>
    </p:bg>
    <p:spTree>
      <p:nvGrpSpPr>
        <p:cNvPr id="1" name=""/>
        <p:cNvGrpSpPr/>
        <p:nvPr/>
      </p:nvGrpSpPr>
      <p:grpSpPr>
        <a:xfrm>
          <a:off x="0" y="0"/>
          <a:ext cx="0" cy="0"/>
        </a:xfrm>
      </p:grpSpPr>
      <p:pic>
        <p:nvPicPr>
          <p:cNvPr id="2086" name="图片 1"/>
          <p:cNvPicPr/>
          <p:nvPr/>
        </p:nvPicPr>
        <p:blipFill>
          <a:blip r:embed="rId2"/>
          <a:srcRect l="33086" t="4401" r="34377"/>
          <a:stretch>
            <a:fillRect/>
          </a:stretch>
        </p:blipFill>
        <p:spPr>
          <a:xfrm>
            <a:off x="2310821" y="3145053"/>
            <a:ext cx="2609475" cy="4077722"/>
          </a:xfrm>
          <a:prstGeom prst="rect">
            <a:avLst/>
          </a:prstGeom>
          <a:noFill/>
          <a:ln cap="flat">
            <a:noFill/>
            <a:prstDash val="solid"/>
            <a:miter lim="800000"/>
            <a:headEnd type="none" w="med" len="med"/>
            <a:tailEnd type="none" w="med" len="med"/>
          </a:ln>
        </p:spPr>
      </p:pic>
      <p:pic>
        <p:nvPicPr>
          <p:cNvPr id="2087" name="图片 2"/>
          <p:cNvPicPr/>
          <p:nvPr/>
        </p:nvPicPr>
        <p:blipFill>
          <a:blip r:embed="rId3"/>
          <a:stretch>
            <a:fillRect/>
          </a:stretch>
        </p:blipFill>
        <p:spPr>
          <a:xfrm>
            <a:off x="6834022" y="3905871"/>
            <a:ext cx="1708506" cy="3203448"/>
          </a:xfrm>
          <a:prstGeom prst="rect">
            <a:avLst/>
          </a:prstGeom>
          <a:noFill/>
          <a:ln cap="flat">
            <a:noFill/>
            <a:prstDash val="solid"/>
            <a:miter lim="800000"/>
            <a:headEnd type="none" w="med" len="med"/>
            <a:tailEnd type="none" w="med" len="med"/>
          </a:ln>
        </p:spPr>
      </p:pic>
      <p:pic>
        <p:nvPicPr>
          <p:cNvPr id="2088" name="图片 3"/>
          <p:cNvPicPr/>
          <p:nvPr/>
        </p:nvPicPr>
        <p:blipFill>
          <a:blip r:embed="rId4"/>
          <a:srcRect l="6630" r="10230" b="5251"/>
          <a:stretch>
            <a:fillRect/>
          </a:stretch>
        </p:blipFill>
        <p:spPr>
          <a:xfrm>
            <a:off x="2287463" y="105114"/>
            <a:ext cx="3538808" cy="3039939"/>
          </a:xfrm>
          <a:prstGeom prst="rect">
            <a:avLst/>
          </a:prstGeom>
          <a:noFill/>
          <a:ln cap="flat">
            <a:noFill/>
            <a:prstDash val="solid"/>
            <a:miter lim="800000"/>
            <a:headEnd type="none" w="med" len="med"/>
            <a:tailEnd type="none" w="med" len="med"/>
          </a:ln>
        </p:spPr>
      </p:pic>
      <p:pic>
        <p:nvPicPr>
          <p:cNvPr id="2089" name="图片 4"/>
          <p:cNvPicPr/>
          <p:nvPr/>
        </p:nvPicPr>
        <p:blipFill>
          <a:blip r:embed="rId5"/>
          <a:stretch>
            <a:fillRect/>
          </a:stretch>
        </p:blipFill>
        <p:spPr>
          <a:xfrm>
            <a:off x="5939726" y="13348"/>
            <a:ext cx="3497097" cy="3785742"/>
          </a:xfrm>
          <a:prstGeom prst="rect">
            <a:avLst/>
          </a:prstGeom>
          <a:noFill/>
          <a:ln cap="flat">
            <a:noFill/>
            <a:prstDash val="solid"/>
            <a:miter lim="800000"/>
            <a:headEnd type="none" w="med" len="med"/>
            <a:tailEnd type="none" w="med" len="med"/>
          </a:ln>
        </p:spPr>
      </p:pic>
      <p:sp>
        <p:nvSpPr>
          <p:cNvPr id="2090"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第11页，共27页。</a:t>
            </a:r>
          </a:p>
        </p:txBody>
      </p:sp>
    </p:spTree>
  </p:cSld>
  <p:clrMapOvr>
    <a:masterClrMapping/>
  </p:clrMapOvr>
  <p:transition spd="slow">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2" name="TextBox 1"/>
          <p:cNvSpPr/>
          <p:nvPr/>
        </p:nvSpPr>
        <p:spPr>
          <a:xfrm>
            <a:off x="1701832" y="3452050"/>
            <a:ext cx="5752859" cy="779093"/>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None/>
            </a:pPr>
            <a:r>
              <a:rPr lang="zh-CN" altLang="zh-CN" sz="6837" b="1" baseline="-25000">
                <a:solidFill>
                  <a:srgbClr val="000195"/>
                </a:solidFill>
                <a:ea typeface="SimSun" charset="-122"/>
              </a:rPr>
              <a:t>三、微波的治疗范围</a:t>
            </a:r>
            <a:endParaRPr lang="zh-CN" altLang="zh-CN" sz="6937" b="1" baseline="-25000">
              <a:solidFill>
                <a:srgbClr val="000000"/>
              </a:solidFill>
              <a:ea typeface="SimSun" charset="-122"/>
            </a:endParaRPr>
          </a:p>
        </p:txBody>
      </p:sp>
      <p:sp>
        <p:nvSpPr>
          <p:cNvPr id="2093"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第12页，共27页。</a:t>
            </a:r>
          </a:p>
        </p:txBody>
      </p:sp>
    </p:spTree>
  </p:cSld>
  <p:clrMapOvr>
    <a:masterClrMapping/>
  </p:clrMapOvr>
  <p:transition spd="slow">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5" name="TextBox 1"/>
          <p:cNvSpPr/>
          <p:nvPr/>
        </p:nvSpPr>
        <p:spPr>
          <a:xfrm>
            <a:off x="25027" y="1935416"/>
            <a:ext cx="9396781" cy="3716086"/>
          </a:xfrm>
          <a:prstGeom prst="rect">
            <a:avLst/>
          </a:prstGeom>
          <a:noFill/>
          <a:ln cap="flat">
            <a:noFill/>
            <a:prstDash val="solid"/>
            <a:miter lim="800000"/>
            <a:headEnd type="none" w="med" len="med"/>
            <a:tailEnd type="none" w="med" len="med"/>
          </a:ln>
        </p:spPr>
        <p:txBody>
          <a:bodyPr>
            <a:spAutoFit/>
          </a:bodyPr>
          <a:lstStyle>
            <a:defPPr>
              <a:defRPr lang="ru-RU"/>
            </a:defPPr>
            <a:lvl1pPr marL="360388" indent="-360388" algn="l" defTabSz="961034" rtl="0" eaLnBrk="0" fontAlgn="base" latinLnBrk="0" hangingPunct="0">
              <a:lnSpc>
                <a:spcPct val="100000"/>
              </a:lnSpc>
              <a:spcBef>
                <a:spcPct val="20000"/>
              </a:spcBef>
              <a:spcAft>
                <a:spcPct val="0"/>
              </a:spcAft>
              <a:buClrTx/>
              <a:buSzTx/>
              <a:buFontTx/>
              <a:buChar char="•"/>
              <a:defRPr kumimoji="0" lang="ru-RU" altLang="en-US" sz="3363" b="0" i="0" u="none" kern="1200" baseline="-25000">
                <a:solidFill>
                  <a:schemeClr val="tx1"/>
                </a:solidFill>
                <a:latin typeface="Microsoft Sans Serif" charset="0"/>
                <a:ea typeface="Arial" pitchFamily="34" charset="0"/>
                <a:cs typeface="+mn-cs"/>
              </a:defRPr>
            </a:lvl1pPr>
            <a:lvl2pPr marL="780840" indent="-300323" algn="l" defTabSz="961034" rtl="0" eaLnBrk="0" fontAlgn="base" latinLnBrk="0" hangingPunct="0">
              <a:lnSpc>
                <a:spcPct val="100000"/>
              </a:lnSpc>
              <a:spcBef>
                <a:spcPct val="20000"/>
              </a:spcBef>
              <a:spcAft>
                <a:spcPct val="0"/>
              </a:spcAft>
              <a:buClrTx/>
              <a:buSzTx/>
              <a:buFontTx/>
              <a:buChar char="–"/>
              <a:defRPr kumimoji="0" lang="ru-RU" altLang="en-US" sz="2943" b="0" i="0" u="none" kern="1200" baseline="-25000">
                <a:solidFill>
                  <a:schemeClr val="tx1"/>
                </a:solidFill>
                <a:latin typeface="Microsoft Sans Serif" charset="0"/>
                <a:ea typeface="Arial" pitchFamily="34" charset="0"/>
                <a:cs typeface="+mn-cs"/>
              </a:defRPr>
            </a:lvl2pPr>
            <a:lvl3pPr marL="1201293" indent="-240259" algn="l" defTabSz="961034" rtl="0" eaLnBrk="0" fontAlgn="base" latinLnBrk="0" hangingPunct="0">
              <a:lnSpc>
                <a:spcPct val="100000"/>
              </a:lnSpc>
              <a:spcBef>
                <a:spcPct val="20000"/>
              </a:spcBef>
              <a:spcAft>
                <a:spcPct val="0"/>
              </a:spcAft>
              <a:buClrTx/>
              <a:buSzTx/>
              <a:buFontTx/>
              <a:buChar char="•"/>
              <a:defRPr kumimoji="0" lang="ru-RU" altLang="en-US" sz="2522" b="0" i="0" u="none" kern="1200" baseline="-25000">
                <a:solidFill>
                  <a:schemeClr val="tx1"/>
                </a:solidFill>
                <a:latin typeface="Microsoft Sans Serif" charset="0"/>
                <a:ea typeface="Arial" pitchFamily="34" charset="0"/>
                <a:cs typeface="+mn-cs"/>
              </a:defRPr>
            </a:lvl3pPr>
            <a:lvl4pPr marL="1681810"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4pPr>
            <a:lvl5pPr marL="2162327" indent="-240259" algn="l" defTabSz="961034" rtl="0" eaLnBrk="0" fontAlgn="base" latinLnBrk="0" hangingPunct="0">
              <a:lnSpc>
                <a:spcPct val="100000"/>
              </a:lnSpc>
              <a:spcBef>
                <a:spcPct val="20000"/>
              </a:spcBef>
              <a:spcAft>
                <a:spcPct val="0"/>
              </a:spcAft>
              <a:buClrTx/>
              <a:buSzTx/>
              <a:buFontTx/>
              <a:buChar char="»"/>
              <a:defRPr kumimoji="0" lang="ru-RU" altLang="en-US" sz="2102" b="0" i="0" u="none" kern="1200" baseline="-25000">
                <a:solidFill>
                  <a:schemeClr val="tx1"/>
                </a:solidFill>
                <a:latin typeface="Microsoft Sans Serif"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en-US" altLang="zh-CN" sz="3904" baseline="-25000">
                <a:solidFill>
                  <a:srgbClr val="000195"/>
                </a:solidFill>
                <a:latin typeface="Arial" pitchFamily="34" charset="0"/>
                <a:ea typeface="SimSun" charset="-122"/>
              </a:rPr>
              <a:t>      </a:t>
            </a:r>
            <a:r>
              <a:rPr lang="zh-CN" altLang="zh-CN" sz="4004" baseline="-25000">
                <a:solidFill>
                  <a:srgbClr val="000195"/>
                </a:solidFill>
                <a:latin typeface="Arial" pitchFamily="34" charset="0"/>
                <a:ea typeface="SimSun" charset="-122"/>
              </a:rPr>
              <a:t>目前在临床上有许多不同的微波治疗方法，经过不断的发展和总结，目前可医治的病症多达百种以上，但疗效比较肯定和成熟的，概括起来有五大类</a:t>
            </a:r>
            <a:r>
              <a:rPr lang="en-US" altLang="zh-CN" sz="3904" baseline="-25000">
                <a:solidFill>
                  <a:srgbClr val="000195"/>
                </a:solidFill>
                <a:latin typeface="Arial" pitchFamily="34" charset="0"/>
                <a:ea typeface="SimSun" charset="-122"/>
              </a:rPr>
              <a:t>:</a:t>
            </a:r>
            <a:endParaRPr lang="en-US" altLang="zh-CN" sz="4204" baseline="-25000">
              <a:solidFill>
                <a:srgbClr val="000000"/>
              </a:solidFill>
              <a:latin typeface="Arial" pitchFamily="34" charset="0"/>
              <a:ea typeface="SimSun" charset="-122"/>
            </a:endParaRPr>
          </a:p>
          <a:p>
            <a:pPr marL="0" lvl="0" indent="0" eaLnBrk="1" hangingPunct="1">
              <a:spcBef>
                <a:spcPct val="0"/>
              </a:spcBef>
              <a:buNone/>
            </a:pPr>
            <a:r>
              <a:rPr lang="en-US" altLang="zh-CN" sz="4004" baseline="-25000">
                <a:solidFill>
                  <a:srgbClr val="000195"/>
                </a:solidFill>
                <a:latin typeface="Arial" pitchFamily="34" charset="0"/>
                <a:ea typeface="SimSun" charset="-122"/>
              </a:rPr>
              <a:t>(1)</a:t>
            </a:r>
            <a:r>
              <a:rPr lang="zh-CN" altLang="zh-CN" sz="3804" baseline="-25000">
                <a:solidFill>
                  <a:srgbClr val="000195"/>
                </a:solidFill>
                <a:latin typeface="Arial" pitchFamily="34" charset="0"/>
                <a:ea typeface="SimSun" charset="-122"/>
              </a:rPr>
              <a:t>微波在</a:t>
            </a:r>
            <a:r>
              <a:rPr lang="zh-CN" altLang="zh-CN" sz="3904" b="1" baseline="-25000">
                <a:solidFill>
                  <a:srgbClr val="FF0294"/>
                </a:solidFill>
                <a:latin typeface="Arial" pitchFamily="34" charset="0"/>
                <a:ea typeface="SimSun" charset="-122"/>
              </a:rPr>
              <a:t>外科</a:t>
            </a:r>
            <a:r>
              <a:rPr lang="zh-CN" altLang="zh-CN" sz="3904" baseline="-25000">
                <a:solidFill>
                  <a:srgbClr val="000195"/>
                </a:solidFill>
                <a:latin typeface="Arial" pitchFamily="34" charset="0"/>
                <a:ea typeface="SimSun" charset="-122"/>
              </a:rPr>
              <a:t>治疗中的临床应用已经得到公认，它在镇痛、消炎、促进组织再生、机体修复方面有明显的疗效。另外，对急慢性软组织损伤、疼痛、软组织感染、急慢性关节疼痛均有明显疗效</a:t>
            </a:r>
            <a:r>
              <a:rPr lang="en-US" altLang="zh-CN" sz="3804" baseline="-25000">
                <a:solidFill>
                  <a:srgbClr val="000195"/>
                </a:solidFill>
                <a:latin typeface="Arial" pitchFamily="34" charset="0"/>
                <a:ea typeface="SimSun" charset="-122"/>
              </a:rPr>
              <a:t>;</a:t>
            </a:r>
            <a:endParaRPr lang="en-US" altLang="zh-CN" sz="4204" baseline="-25000">
              <a:solidFill>
                <a:srgbClr val="000000"/>
              </a:solidFill>
              <a:latin typeface="Arial" pitchFamily="34" charset="0"/>
              <a:ea typeface="SimSun" charset="-122"/>
            </a:endParaRPr>
          </a:p>
          <a:p>
            <a:pPr marL="0" lvl="0" indent="0" eaLnBrk="1" hangingPunct="1">
              <a:spcBef>
                <a:spcPct val="0"/>
              </a:spcBef>
              <a:buNone/>
            </a:pPr>
            <a:endParaRPr lang="zh-CN" altLang="zh-CN" sz="4204" baseline="-25000">
              <a:solidFill>
                <a:srgbClr val="000000"/>
              </a:solidFill>
              <a:latin typeface="Arial" pitchFamily="34" charset="0"/>
              <a:ea typeface="SimSun" charset="-122"/>
            </a:endParaRPr>
          </a:p>
          <a:p>
            <a:pPr marL="0" lvl="0" indent="0" eaLnBrk="1" hangingPunct="1">
              <a:spcBef>
                <a:spcPct val="0"/>
              </a:spcBef>
              <a:buNone/>
            </a:pPr>
            <a:endParaRPr lang="zh-CN" altLang="en-US" sz="4204" baseline="-25000">
              <a:solidFill>
                <a:srgbClr val="000000"/>
              </a:solidFill>
              <a:latin typeface="Arial" pitchFamily="34" charset="0"/>
              <a:ea typeface="SimSun" charset="-122"/>
            </a:endParaRPr>
          </a:p>
        </p:txBody>
      </p:sp>
      <p:sp>
        <p:nvSpPr>
          <p:cNvPr id="2096" name="New shape"/>
          <p:cNvSpPr/>
          <p:nvPr/>
        </p:nvSpPr>
        <p:spPr>
          <a:xfrm>
            <a:off x="0" y="6953758"/>
            <a:ext cx="961034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第13页，共27页。</a:t>
            </a:r>
          </a:p>
        </p:txBody>
      </p:sp>
    </p:spTree>
  </p:cSld>
  <p:clrMapOvr>
    <a:masterClrMapping/>
  </p:clrMapOvr>
  <p:transition spd="slow">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340344" cy="593775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https://d.book118.com/806150030125010100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6">
      <a:dk1>
        <a:srgbClr val="4D4D4D"/>
      </a:dk1>
      <a:lt1>
        <a:srgbClr val="FFFFFF"/>
      </a:lt1>
      <a:dk2>
        <a:srgbClr val="4D4D4D"/>
      </a:dk2>
      <a:lt2>
        <a:srgbClr val="42A5BC"/>
      </a:lt2>
      <a:accent1>
        <a:srgbClr val="0B70D4"/>
      </a:accent1>
      <a:accent2>
        <a:srgbClr val="61D9E4"/>
      </a:accent2>
      <a:accent3>
        <a:srgbClr val="9BBB59"/>
      </a:accent3>
      <a:accent4>
        <a:srgbClr val="8064A2"/>
      </a:accent4>
      <a:accent5>
        <a:srgbClr val="4BACC6"/>
      </a:accent5>
      <a:accent6>
        <a:srgbClr val="F79646"/>
      </a:accent6>
      <a:hlink>
        <a:srgbClr val="2091E2"/>
      </a:hlink>
      <a:folHlink>
        <a:srgbClr val="DDDDDD"/>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800000"/>
        </a:dk1>
        <a:lt1>
          <a:srgbClr val="FFFFFF"/>
        </a:lt1>
        <a:dk2>
          <a:srgbClr val="4D4D4D"/>
        </a:dk2>
        <a:lt2>
          <a:srgbClr val="4D4D4D"/>
        </a:lt2>
        <a:accent1>
          <a:srgbClr val="FF9933"/>
        </a:accent1>
        <a:accent2>
          <a:srgbClr val="009900"/>
        </a:accent2>
        <a:accent3>
          <a:srgbClr val="9BBB59"/>
        </a:accent3>
        <a:accent4>
          <a:srgbClr val="8064A2"/>
        </a:accent4>
        <a:accent5>
          <a:srgbClr val="4BACC6"/>
        </a:accent5>
        <a:accent6>
          <a:srgbClr val="F79646"/>
        </a:accent6>
        <a:hlink>
          <a:srgbClr val="3366FF"/>
        </a:hlink>
        <a:folHlink>
          <a:srgbClr val="DDDDDD"/>
        </a:folHlink>
      </a:clrScheme>
      <a:clrMap bg1="lt1" tx1="dk2" bg2="dk1" tx2="lt2" accent1="accent1" accent2="accent2" accent3="accent3" accent4="accent4" accent5="accent5" accent6="accent6" hlink="hlink" folHlink="folHlink"/>
    </a:extraClrScheme>
    <a:extraClrScheme>
      <a:clrScheme name=" overriden 2">
        <a:dk1>
          <a:srgbClr val="4D4D4D"/>
        </a:dk1>
        <a:lt1>
          <a:srgbClr val="FFFFFF"/>
        </a:lt1>
        <a:dk2>
          <a:srgbClr val="4D4D4D"/>
        </a:dk2>
        <a:lt2>
          <a:srgbClr val="0C209B"/>
        </a:lt2>
        <a:accent1>
          <a:srgbClr val="2167BF"/>
        </a:accent1>
        <a:accent2>
          <a:srgbClr val="C60C0D"/>
        </a:accent2>
        <a:accent3>
          <a:srgbClr val="9BBB59"/>
        </a:accent3>
        <a:accent4>
          <a:srgbClr val="8064A2"/>
        </a:accent4>
        <a:accent5>
          <a:srgbClr val="4BACC6"/>
        </a:accent5>
        <a:accent6>
          <a:srgbClr val="F79646"/>
        </a:accent6>
        <a:hlink>
          <a:srgbClr val="1FAAEF"/>
        </a:hlink>
        <a:folHlink>
          <a:srgbClr val="DDDDDD"/>
        </a:folHlink>
      </a:clrScheme>
      <a:clrMap bg1="lt1" tx1="dk1" bg2="lt2" tx2="dk2" accent1="accent1" accent2="accent2" accent3="accent3" accent4="accent4" accent5="accent5" accent6="accent6" hlink="hlink" folHlink="folHlink"/>
    </a:extraClrScheme>
    <a:extraClrScheme>
      <a:clrScheme name=" overriden 3">
        <a:dk1>
          <a:srgbClr val="4D4D4D"/>
        </a:dk1>
        <a:lt1>
          <a:srgbClr val="FFFFFF"/>
        </a:lt1>
        <a:dk2>
          <a:srgbClr val="4D4D4D"/>
        </a:dk2>
        <a:lt2>
          <a:srgbClr val="1376BA"/>
        </a:lt2>
        <a:accent1>
          <a:srgbClr val="2091CB"/>
        </a:accent1>
        <a:accent2>
          <a:srgbClr val="2D76E4"/>
        </a:accent2>
        <a:accent3>
          <a:srgbClr val="9BBB59"/>
        </a:accent3>
        <a:accent4>
          <a:srgbClr val="8064A2"/>
        </a:accent4>
        <a:accent5>
          <a:srgbClr val="4BACC6"/>
        </a:accent5>
        <a:accent6>
          <a:srgbClr val="F79646"/>
        </a:accent6>
        <a:hlink>
          <a:srgbClr val="3BAEDB"/>
        </a:hlink>
        <a:folHlink>
          <a:srgbClr val="DDDDDD"/>
        </a:folHlink>
      </a:clrScheme>
      <a:clrMap bg1="lt1" tx1="dk1" bg2="lt2" tx2="dk2" accent1="accent1" accent2="accent2" accent3="accent3" accent4="accent4" accent5="accent5" accent6="accent6" hlink="hlink" folHlink="folHlink"/>
    </a:extraClrScheme>
    <a:extraClrScheme>
      <a:clrScheme name=" overriden 4">
        <a:dk1>
          <a:srgbClr val="105A5B"/>
        </a:dk1>
        <a:lt1>
          <a:srgbClr val="FFFFFF"/>
        </a:lt1>
        <a:dk2>
          <a:srgbClr val="4D4D4D"/>
        </a:dk2>
        <a:lt2>
          <a:srgbClr val="4D4D4D"/>
        </a:lt2>
        <a:accent1>
          <a:srgbClr val="167C7E"/>
        </a:accent1>
        <a:accent2>
          <a:srgbClr val="1C9495"/>
        </a:accent2>
        <a:accent3>
          <a:srgbClr val="9BBB59"/>
        </a:accent3>
        <a:accent4>
          <a:srgbClr val="8064A2"/>
        </a:accent4>
        <a:accent5>
          <a:srgbClr val="4BACC6"/>
        </a:accent5>
        <a:accent6>
          <a:srgbClr val="F79646"/>
        </a:accent6>
        <a:hlink>
          <a:srgbClr val="28ACB0"/>
        </a:hlink>
        <a:folHlink>
          <a:srgbClr val="DDDDDD"/>
        </a:folHlink>
      </a:clrScheme>
      <a:clrMap bg1="lt1" tx1="dk2" bg2="dk1" tx2="lt2" accent1="accent1" accent2="accent2" accent3="accent3" accent4="accent4" accent5="accent5" accent6="accent6" hlink="hlink" folHlink="folHlink"/>
    </a:extraClrScheme>
    <a:extraClrScheme>
      <a:clrScheme name=" overriden 5">
        <a:dk1>
          <a:srgbClr val="4D4D4D"/>
        </a:dk1>
        <a:lt1>
          <a:srgbClr val="FFFFFF"/>
        </a:lt1>
        <a:dk2>
          <a:srgbClr val="4D4D4D"/>
        </a:dk2>
        <a:lt2>
          <a:srgbClr val="165A8B"/>
        </a:lt2>
        <a:accent1>
          <a:srgbClr val="27759B"/>
        </a:accent1>
        <a:accent2>
          <a:srgbClr val="3991B5"/>
        </a:accent2>
        <a:accent3>
          <a:srgbClr val="9BBB59"/>
        </a:accent3>
        <a:accent4>
          <a:srgbClr val="8064A2"/>
        </a:accent4>
        <a:accent5>
          <a:srgbClr val="4BACC6"/>
        </a:accent5>
        <a:accent6>
          <a:srgbClr val="F79646"/>
        </a:accent6>
        <a:hlink>
          <a:srgbClr val="40A3E7"/>
        </a:hlink>
        <a:folHlink>
          <a:srgbClr val="DDDDDD"/>
        </a:folHlink>
      </a:clrScheme>
      <a:clrMap bg1="lt1" tx1="dk1" bg2="lt2" tx2="dk2" accent1="accent1" accent2="accent2" accent3="accent3" accent4="accent4" accent5="accent5" accent6="accent6" hlink="hlink" folHlink="folHlink"/>
    </a:extraClrScheme>
    <a:extraClrScheme>
      <a:clrScheme name=" overriden 6">
        <a:dk1>
          <a:srgbClr val="4D4D4D"/>
        </a:dk1>
        <a:lt1>
          <a:srgbClr val="FFFFFF"/>
        </a:lt1>
        <a:dk2>
          <a:srgbClr val="4D4D4D"/>
        </a:dk2>
        <a:lt2>
          <a:srgbClr val="42A5BC"/>
        </a:lt2>
        <a:accent1>
          <a:srgbClr val="0B70D4"/>
        </a:accent1>
        <a:accent2>
          <a:srgbClr val="61D9E4"/>
        </a:accent2>
        <a:accent3>
          <a:srgbClr val="9BBB59"/>
        </a:accent3>
        <a:accent4>
          <a:srgbClr val="8064A2"/>
        </a:accent4>
        <a:accent5>
          <a:srgbClr val="4BACC6"/>
        </a:accent5>
        <a:accent6>
          <a:srgbClr val="F79646"/>
        </a:accent6>
        <a:hlink>
          <a:srgbClr val="2091E2"/>
        </a:hlink>
        <a:folHlink>
          <a:srgbClr val="DDDDDD"/>
        </a:folHlink>
      </a:clrScheme>
      <a:clrMap bg1="lt1" tx1="dk1" bg2="lt2" tx2="dk2" accent1="accent1" accent2="accent2" accent3="accent3" accent4="accent4" accent5="accent5" accent6="accent6" hlink="hlink" folHlink="folHlink"/>
    </a:extraClrScheme>
    <a:extraClrScheme>
      <a:clrScheme name=" overriden 7">
        <a:dk1>
          <a:srgbClr val="800000"/>
        </a:dk1>
        <a:lt1>
          <a:srgbClr val="FFFFFF"/>
        </a:lt1>
        <a:dk2>
          <a:srgbClr val="4D4D4D"/>
        </a:dk2>
        <a:lt2>
          <a:srgbClr val="4D4D4D"/>
        </a:lt2>
        <a:accent1>
          <a:srgbClr val="FF9933"/>
        </a:accent1>
        <a:accent2>
          <a:srgbClr val="009900"/>
        </a:accent2>
        <a:accent3>
          <a:srgbClr val="9BBB59"/>
        </a:accent3>
        <a:accent4>
          <a:srgbClr val="8064A2"/>
        </a:accent4>
        <a:accent5>
          <a:srgbClr val="4BACC6"/>
        </a:accent5>
        <a:accent6>
          <a:srgbClr val="F79646"/>
        </a:accent6>
        <a:hlink>
          <a:srgbClr val="3366FF"/>
        </a:hlink>
        <a:folHlink>
          <a:srgbClr val="DDDDDD"/>
        </a:folHlink>
      </a:clrScheme>
      <a:clrMap bg1="lt1" tx1="dk2" bg2="dk1" tx2="lt2" accent1="accent1" accent2="accent2" accent3="accent3" accent4="accent4" accent5="accent5" accent6="accent6" hlink="hlink" folHlink="folHlink"/>
    </a:extraClrScheme>
    <a:extraClrScheme>
      <a:clrScheme name=" overriden 8">
        <a:dk1>
          <a:srgbClr val="4D4D4D"/>
        </a:dk1>
        <a:lt1>
          <a:srgbClr val="FFFFFF"/>
        </a:lt1>
        <a:dk2>
          <a:srgbClr val="4D4D4D"/>
        </a:dk2>
        <a:lt2>
          <a:srgbClr val="0C209B"/>
        </a:lt2>
        <a:accent1>
          <a:srgbClr val="2167BF"/>
        </a:accent1>
        <a:accent2>
          <a:srgbClr val="C60C0D"/>
        </a:accent2>
        <a:accent3>
          <a:srgbClr val="9BBB59"/>
        </a:accent3>
        <a:accent4>
          <a:srgbClr val="8064A2"/>
        </a:accent4>
        <a:accent5>
          <a:srgbClr val="4BACC6"/>
        </a:accent5>
        <a:accent6>
          <a:srgbClr val="F79646"/>
        </a:accent6>
        <a:hlink>
          <a:srgbClr val="1FAAEF"/>
        </a:hlink>
        <a:folHlink>
          <a:srgbClr val="DDDDDD"/>
        </a:folHlink>
      </a:clrScheme>
      <a:clrMap bg1="lt1" tx1="dk1" bg2="lt2" tx2="dk2" accent1="accent1" accent2="accent2" accent3="accent3" accent4="accent4" accent5="accent5" accent6="accent6" hlink="hlink" folHlink="folHlink"/>
    </a:extraClrScheme>
    <a:extraClrScheme>
      <a:clrScheme name=" overriden 9">
        <a:dk1>
          <a:srgbClr val="4D4D4D"/>
        </a:dk1>
        <a:lt1>
          <a:srgbClr val="FFFFFF"/>
        </a:lt1>
        <a:dk2>
          <a:srgbClr val="4D4D4D"/>
        </a:dk2>
        <a:lt2>
          <a:srgbClr val="1376BA"/>
        </a:lt2>
        <a:accent1>
          <a:srgbClr val="2091CB"/>
        </a:accent1>
        <a:accent2>
          <a:srgbClr val="2D76E4"/>
        </a:accent2>
        <a:accent3>
          <a:srgbClr val="9BBB59"/>
        </a:accent3>
        <a:accent4>
          <a:srgbClr val="8064A2"/>
        </a:accent4>
        <a:accent5>
          <a:srgbClr val="4BACC6"/>
        </a:accent5>
        <a:accent6>
          <a:srgbClr val="F79646"/>
        </a:accent6>
        <a:hlink>
          <a:srgbClr val="3BAEDB"/>
        </a:hlink>
        <a:folHlink>
          <a:srgbClr val="DDDDDD"/>
        </a:folHlink>
      </a:clrScheme>
      <a:clrMap bg1="lt1" tx1="dk1" bg2="lt2" tx2="dk2" accent1="accent1" accent2="accent2" accent3="accent3" accent4="accent4" accent5="accent5" accent6="accent6" hlink="hlink" folHlink="folHlink"/>
    </a:extraClrScheme>
    <a:extraClrScheme>
      <a:clrScheme name=" overriden 10">
        <a:dk1>
          <a:srgbClr val="105A5B"/>
        </a:dk1>
        <a:lt1>
          <a:srgbClr val="FFFFFF"/>
        </a:lt1>
        <a:dk2>
          <a:srgbClr val="4D4D4D"/>
        </a:dk2>
        <a:lt2>
          <a:srgbClr val="4D4D4D"/>
        </a:lt2>
        <a:accent1>
          <a:srgbClr val="167C7E"/>
        </a:accent1>
        <a:accent2>
          <a:srgbClr val="1C9495"/>
        </a:accent2>
        <a:accent3>
          <a:srgbClr val="9BBB59"/>
        </a:accent3>
        <a:accent4>
          <a:srgbClr val="8064A2"/>
        </a:accent4>
        <a:accent5>
          <a:srgbClr val="4BACC6"/>
        </a:accent5>
        <a:accent6>
          <a:srgbClr val="F79646"/>
        </a:accent6>
        <a:hlink>
          <a:srgbClr val="28ACB0"/>
        </a:hlink>
        <a:folHlink>
          <a:srgbClr val="DDDDDD"/>
        </a:folHlink>
      </a:clrScheme>
      <a:clrMap bg1="lt1" tx1="dk2" bg2="dk1" tx2="lt2" accent1="accent1" accent2="accent2" accent3="accent3" accent4="accent4" accent5="accent5" accent6="accent6" hlink="hlink" folHlink="folHlink"/>
    </a:extraClrScheme>
    <a:extraClrScheme>
      <a:clrScheme name=" overriden 11">
        <a:dk1>
          <a:srgbClr val="4D4D4D"/>
        </a:dk1>
        <a:lt1>
          <a:srgbClr val="FFFFFF"/>
        </a:lt1>
        <a:dk2>
          <a:srgbClr val="4D4D4D"/>
        </a:dk2>
        <a:lt2>
          <a:srgbClr val="165A8B"/>
        </a:lt2>
        <a:accent1>
          <a:srgbClr val="27759B"/>
        </a:accent1>
        <a:accent2>
          <a:srgbClr val="3991B5"/>
        </a:accent2>
        <a:accent3>
          <a:srgbClr val="9BBB59"/>
        </a:accent3>
        <a:accent4>
          <a:srgbClr val="8064A2"/>
        </a:accent4>
        <a:accent5>
          <a:srgbClr val="4BACC6"/>
        </a:accent5>
        <a:accent6>
          <a:srgbClr val="F79646"/>
        </a:accent6>
        <a:hlink>
          <a:srgbClr val="40A3E7"/>
        </a:hlink>
        <a:folHlink>
          <a:srgbClr val="DDDDDD"/>
        </a:folHlink>
      </a:clrScheme>
      <a:clrMap bg1="lt1" tx1="dk1" bg2="lt2" tx2="dk2" accent1="accent1" accent2="accent2" accent3="accent3" accent4="accent4" accent5="accent5" accent6="accent6" hlink="hlink" folHlink="folHlink"/>
    </a:extraClrScheme>
    <a:extraClrScheme>
      <a:clrScheme name=" overriden 12">
        <a:dk1>
          <a:srgbClr val="4D4D4D"/>
        </a:dk1>
        <a:lt1>
          <a:srgbClr val="FFFFFF"/>
        </a:lt1>
        <a:dk2>
          <a:srgbClr val="4D4D4D"/>
        </a:dk2>
        <a:lt2>
          <a:srgbClr val="42A5BC"/>
        </a:lt2>
        <a:accent1>
          <a:srgbClr val="0B70D4"/>
        </a:accent1>
        <a:accent2>
          <a:srgbClr val="61D9E4"/>
        </a:accent2>
        <a:accent3>
          <a:srgbClr val="9BBB59"/>
        </a:accent3>
        <a:accent4>
          <a:srgbClr val="8064A2"/>
        </a:accent4>
        <a:accent5>
          <a:srgbClr val="4BACC6"/>
        </a:accent5>
        <a:accent6>
          <a:srgbClr val="F79646"/>
        </a:accent6>
        <a:hlink>
          <a:srgbClr val="2091E2"/>
        </a:hlink>
        <a:folHlink>
          <a:srgbClr val="DDDDDD"/>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Microsoft Sans Serif</vt:lpstr>
      <vt:lpstr>SimSun</vt:lpstr>
      <vt:lpstr>黑体</vt:lpstr>
      <vt:lpstr>Office Theme</vt:lpstr>
      <vt:lpstr>PowerPoint Presentation</vt:lpstr>
      <vt:lpstr>一、微波的物理特性</vt:lpstr>
      <vt:lpstr>PowerPoint Presentation</vt:lpstr>
      <vt:lpstr>PowerPoint Presentation</vt:lpstr>
      <vt:lpstr>PowerPoint Presentation</vt:lpstr>
      <vt:lpstr>PowerPoint Presentation</vt:lpstr>
      <vt:lpstr>在微波治疗过程中，根据采用的微波功率密度的不同，而区分出热效应治疗和非热效应治疗。</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2024-09-24T15:35:47.373</cp:lastPrinted>
  <dcterms:created xsi:type="dcterms:W3CDTF">2024-09-24T07:35:47Z</dcterms:created>
  <dcterms:modified xsi:type="dcterms:W3CDTF">2024-09-24T07:35:48Z</dcterms:modified>
</cp:coreProperties>
</file>