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C7367-8481-4378-9D78-6316AA4AC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1AAF1-8DB8-4CE5-B6FD-A5A0F584E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9DC94-4EA5-4E0C-81D1-F605D741B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A4488-F8CE-40EC-9457-335371F8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E5D07-AB13-43AD-9E30-5FAD51C3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5FFF2-D032-4291-AEDF-D2EC5257B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E6F840-A176-4BFA-8694-B819C15FE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922D5-1E0A-4E51-9F23-32690E992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9887B-9998-49EA-9815-33DC75393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4DE1D-8D48-490B-973E-8EB49B4FB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46C5C-3451-4FCF-8B0B-D58318B61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6940" y="1496596"/>
            <a:ext cx="7953375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47561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6502400"/>
            <a:ext cx="12191365" cy="3555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273298" y="3024167"/>
            <a:ext cx="7645403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046459" y="6420132"/>
            <a:ext cx="267970" cy="2266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rgbClr val="898989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5202403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2667000"/>
            <a:ext cx="12192000" cy="1524000"/>
            <a:chOff x="0" y="2667000"/>
            <a:chExt cx="12192000" cy="152400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2667000"/>
              <a:ext cx="12192000" cy="15240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2667000"/>
              <a:ext cx="3391534" cy="152400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3517977" y="2902652"/>
            <a:ext cx="7670165" cy="1076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955" algn="ctr">
              <a:lnSpc>
                <a:spcPts val="4620"/>
              </a:lnSpc>
              <a:spcBef>
                <a:spcPts val="100"/>
              </a:spcBef>
            </a:pPr>
            <a:r>
              <a:rPr sz="4000" b="1" spc="-10">
                <a:solidFill>
                  <a:srgbClr val="FFC000"/>
                </a:solidFill>
                <a:latin typeface="微软雅黑"/>
                <a:cs typeface="微软雅黑"/>
              </a:rPr>
              <a:t>词语的前世今生</a:t>
            </a:r>
            <a:endParaRPr sz="4000">
              <a:latin typeface="微软雅黑"/>
              <a:cs typeface="微软雅黑"/>
            </a:endParaRPr>
          </a:p>
          <a:p>
            <a:pPr marL="12700">
              <a:lnSpc>
                <a:spcPts val="3660"/>
              </a:lnSpc>
            </a:pPr>
            <a:r>
              <a:rPr sz="3200" b="1" spc="-5">
                <a:solidFill>
                  <a:srgbClr val="FFC000"/>
                </a:solidFill>
                <a:latin typeface="Calibri"/>
                <a:cs typeface="Calibri"/>
              </a:rPr>
              <a:t>——</a:t>
            </a:r>
            <a:r>
              <a:rPr sz="3200" b="1" spc="-40">
                <a:solidFill>
                  <a:srgbClr val="FFC000"/>
                </a:solidFill>
                <a:latin typeface="MS Gothic"/>
                <a:cs typeface="MS Gothic"/>
              </a:rPr>
              <a:t>《</a:t>
            </a:r>
            <a:r>
              <a:rPr sz="3200" b="1" spc="-5">
                <a:solidFill>
                  <a:srgbClr val="FFC000"/>
                </a:solidFill>
                <a:latin typeface="微软雅黑"/>
                <a:cs typeface="微软雅黑"/>
              </a:rPr>
              <a:t>把握古今词义的联系与区别》基础案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93090" y="1320783"/>
            <a:ext cx="10998200" cy="3579495"/>
          </a:xfrm>
          <a:prstGeom prst="rect">
            <a:avLst/>
          </a:prstGeom>
        </p:spPr>
        <p:txBody>
          <a:bodyPr vert="horz" wrap="square" lIns="0" tIns="1841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50"/>
              </a:spcBef>
            </a:pPr>
            <a:r>
              <a:rPr sz="3600">
                <a:latin typeface="MS Gothic"/>
                <a:cs typeface="MS Gothic"/>
              </a:rPr>
              <a:t>【</a:t>
            </a:r>
            <a:r>
              <a:rPr sz="3600" spc="-10">
                <a:latin typeface="微软雅黑"/>
                <a:cs typeface="微软雅黑"/>
              </a:rPr>
              <a:t>学习目标】</a:t>
            </a:r>
            <a:endParaRPr sz="3600">
              <a:latin typeface="微软雅黑"/>
              <a:cs typeface="微软雅黑"/>
            </a:endParaRPr>
          </a:p>
          <a:p>
            <a:pPr marL="12700" marR="5080" indent="1146810">
              <a:lnSpc>
                <a:spcPct val="91000"/>
              </a:lnSpc>
              <a:spcBef>
                <a:spcPts val="1745"/>
              </a:spcBef>
              <a:buSzPct val="97222"/>
              <a:buAutoNum type="arabicPlain"/>
              <a:tabLst>
                <a:tab pos="1159510"/>
              </a:tabLst>
            </a:pPr>
            <a:r>
              <a:rPr sz="3600" spc="-5">
                <a:latin typeface="微软雅黑"/>
                <a:cs typeface="微软雅黑"/>
              </a:rPr>
              <a:t>通过整理部编版语文必修课本中的成语，并结合已有的成语储备，认识词语在发展过程中词义的扩大、缩小、转移、色彩变化等现象；</a:t>
            </a:r>
            <a:endParaRPr sz="3600">
              <a:latin typeface="微软雅黑"/>
              <a:cs typeface="微软雅黑"/>
            </a:endParaRPr>
          </a:p>
          <a:p>
            <a:pPr marL="12700" marR="230504" indent="1146810">
              <a:lnSpc>
                <a:spcPts val="3970"/>
              </a:lnSpc>
              <a:spcBef>
                <a:spcPts val="905"/>
              </a:spcBef>
              <a:buSzPct val="97222"/>
              <a:buAutoNum type="arabicPlain"/>
              <a:tabLst>
                <a:tab pos="1159510"/>
              </a:tabLst>
            </a:pPr>
            <a:r>
              <a:rPr sz="3600" spc="-5">
                <a:latin typeface="微软雅黑"/>
                <a:cs typeface="微软雅黑"/>
              </a:rPr>
              <a:t>能通过梳理、分析成语中的古今词义的不同，探求词义之间的引申关系。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6940" y="1428180"/>
            <a:ext cx="9982200" cy="2710815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65"/>
              </a:spcBef>
            </a:pPr>
            <a:r>
              <a:rPr sz="2800">
                <a:latin typeface="MS Gothic"/>
                <a:cs typeface="MS Gothic"/>
              </a:rPr>
              <a:t>【</a:t>
            </a:r>
            <a:r>
              <a:rPr sz="2800" spc="-10">
                <a:latin typeface="微软雅黑"/>
                <a:cs typeface="微软雅黑"/>
              </a:rPr>
              <a:t>教学重难点】</a:t>
            </a:r>
            <a:endParaRPr sz="2800">
              <a:latin typeface="微软雅黑"/>
              <a:cs typeface="微软雅黑"/>
            </a:endParaRPr>
          </a:p>
          <a:p>
            <a:pPr marL="12700" marR="5080" indent="946785">
              <a:lnSpc>
                <a:spcPts val="3020"/>
              </a:lnSpc>
              <a:spcBef>
                <a:spcPts val="1045"/>
              </a:spcBef>
            </a:pPr>
            <a:r>
              <a:rPr sz="2800" spc="-5">
                <a:latin typeface="微软雅黑"/>
                <a:cs typeface="微软雅黑"/>
              </a:rPr>
              <a:t>通过整理部编版语文必修课本中的成语，并结合已有的成语储备，认识词语在发展过程中词义的扩大、缩小、转移、色彩</a:t>
            </a:r>
            <a:r>
              <a:rPr sz="2800" spc="-10">
                <a:latin typeface="微软雅黑"/>
                <a:cs typeface="微软雅黑"/>
              </a:rPr>
              <a:t>变化等现象；</a:t>
            </a:r>
            <a:endParaRPr sz="2800">
              <a:latin typeface="微软雅黑"/>
              <a:cs typeface="微软雅黑"/>
            </a:endParaRPr>
          </a:p>
          <a:p>
            <a:pPr marL="12700" marR="124460" indent="946785">
              <a:lnSpc>
                <a:spcPts val="3020"/>
              </a:lnSpc>
              <a:spcBef>
                <a:spcPts val="1015"/>
              </a:spcBef>
            </a:pPr>
            <a:r>
              <a:rPr sz="2800" spc="-5">
                <a:latin typeface="微软雅黑"/>
                <a:cs typeface="微软雅黑"/>
              </a:rPr>
              <a:t>能通过梳理、分析成语中的古今词义的不同，探求词义之</a:t>
            </a:r>
            <a:r>
              <a:rPr sz="2800" spc="-10">
                <a:latin typeface="微软雅黑"/>
                <a:cs typeface="微软雅黑"/>
              </a:rPr>
              <a:t>间的引申关系。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6940" y="1436618"/>
            <a:ext cx="9806940" cy="193421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2800">
                <a:latin typeface="MS Gothic"/>
                <a:cs typeface="MS Gothic"/>
              </a:rPr>
              <a:t>【</a:t>
            </a:r>
            <a:r>
              <a:rPr sz="2800" spc="-10">
                <a:latin typeface="微软雅黑"/>
                <a:cs typeface="微软雅黑"/>
              </a:rPr>
              <a:t>教学准备】</a:t>
            </a:r>
            <a:endParaRPr sz="2800">
              <a:latin typeface="微软雅黑"/>
              <a:cs typeface="微软雅黑"/>
            </a:endParaRPr>
          </a:p>
          <a:p>
            <a:pPr marL="904240" indent="-892175">
              <a:lnSpc>
                <a:spcPct val="100000"/>
              </a:lnSpc>
              <a:spcBef>
                <a:spcPts val="600"/>
              </a:spcBef>
              <a:buSzPct val="96428"/>
              <a:buAutoNum type="arabicPlain"/>
              <a:tabLst>
                <a:tab pos="904875"/>
              </a:tabLst>
            </a:pPr>
            <a:r>
              <a:rPr sz="2800" spc="-5">
                <a:latin typeface="微软雅黑"/>
                <a:cs typeface="微软雅黑"/>
              </a:rPr>
              <a:t>学生分好小组，选好组长负责任务统筹。</a:t>
            </a:r>
            <a:endParaRPr sz="2800">
              <a:latin typeface="微软雅黑"/>
              <a:cs typeface="微软雅黑"/>
            </a:endParaRPr>
          </a:p>
          <a:p>
            <a:pPr marL="12700" marR="5080" indent="892175">
              <a:lnSpc>
                <a:spcPts val="3090"/>
              </a:lnSpc>
              <a:spcBef>
                <a:spcPts val="990"/>
              </a:spcBef>
              <a:buSzPct val="96428"/>
              <a:buAutoNum type="arabicPlain"/>
              <a:tabLst>
                <a:tab pos="904875"/>
              </a:tabLst>
            </a:pPr>
            <a:r>
              <a:rPr sz="2800" spc="-5">
                <a:latin typeface="微软雅黑"/>
                <a:cs typeface="微软雅黑"/>
              </a:rPr>
              <a:t>课前布置学生利用网络资源，找出部编版语文必修课本中的成语，并做好释义。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latin typeface="微软雅黑"/>
                <a:cs typeface="微软雅黑"/>
              </a:rPr>
              <a:t>任务</a:t>
            </a:r>
            <a:r>
              <a:rPr sz="3200">
                <a:latin typeface="Calibri"/>
                <a:cs typeface="Calibri"/>
              </a:rPr>
              <a:t>1</a:t>
            </a:r>
            <a:r>
              <a:rPr sz="3200" spc="-5">
                <a:latin typeface="微软雅黑"/>
                <a:cs typeface="微软雅黑"/>
              </a:rPr>
              <a:t>：运用思维导图的方法辨析和构建词义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916940" y="2062508"/>
            <a:ext cx="10107930" cy="962025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80" indent="734695">
              <a:lnSpc>
                <a:spcPts val="3529"/>
              </a:lnSpc>
              <a:spcBef>
                <a:spcPts val="475"/>
              </a:spcBef>
            </a:pPr>
            <a:r>
              <a:rPr sz="3200" b="1">
                <a:latin typeface="微软雅黑"/>
                <a:cs typeface="微软雅黑"/>
              </a:rPr>
              <a:t>要求：</a:t>
            </a:r>
            <a:r>
              <a:rPr sz="3200" spc="-5">
                <a:latin typeface="微软雅黑"/>
                <a:cs typeface="微软雅黑"/>
              </a:rPr>
              <a:t>请从“解、安、本、举、兵、辞、故、间、数</a:t>
            </a:r>
            <a:r>
              <a:rPr sz="3200" spc="-50">
                <a:latin typeface="微软雅黑"/>
                <a:cs typeface="微软雅黑"/>
              </a:rPr>
              <a:t> </a:t>
            </a:r>
            <a:r>
              <a:rPr sz="3200" spc="-5">
                <a:latin typeface="微软雅黑"/>
                <a:cs typeface="微软雅黑"/>
              </a:rPr>
              <a:t>”中选择词语，完成思维导图。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6940" y="1428180"/>
            <a:ext cx="9982200" cy="2967990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65"/>
              </a:spcBef>
            </a:pPr>
            <a:r>
              <a:rPr sz="2800" spc="-15">
                <a:latin typeface="微软雅黑"/>
                <a:cs typeface="微软雅黑"/>
              </a:rPr>
              <a:t>示例：解</a:t>
            </a:r>
            <a:endParaRPr sz="2800">
              <a:latin typeface="微软雅黑"/>
              <a:cs typeface="微软雅黑"/>
            </a:endParaRPr>
          </a:p>
          <a:p>
            <a:pPr marL="12700" marR="5080" indent="419100">
              <a:lnSpc>
                <a:spcPts val="3020"/>
              </a:lnSpc>
              <a:spcBef>
                <a:spcPts val="1045"/>
              </a:spcBef>
            </a:pPr>
            <a:r>
              <a:rPr sz="2800" spc="-5">
                <a:latin typeface="微软雅黑"/>
                <a:cs typeface="微软雅黑"/>
              </a:rPr>
              <a:t>“ 解”的本义是“分解动物”。“解释”道理时需要条分缕析；解说之后就会让人“理解”，在“理解”的基础上，加以思考，就会形成自己的“见解”。“分解动物”义后又引申为“解开”一切纠结之物，故有“解放、解脱”的意义，解开纠结之物</a:t>
            </a:r>
            <a:r>
              <a:rPr sz="2800">
                <a:latin typeface="微软雅黑"/>
                <a:cs typeface="微软雅黑"/>
              </a:rPr>
              <a:t>后，纠结之物就会“松弛”下来，进一步引申为“懈怠”（</a:t>
            </a:r>
            <a:r>
              <a:rPr sz="2800" spc="-25">
                <a:latin typeface="微软雅黑"/>
                <a:cs typeface="微软雅黑"/>
              </a:rPr>
              <a:t>心理</a:t>
            </a:r>
            <a:r>
              <a:rPr sz="2800">
                <a:latin typeface="微软雅黑"/>
                <a:cs typeface="微软雅黑"/>
              </a:rPr>
              <a:t>上的松弛，后写作“懈”）</a:t>
            </a:r>
            <a:r>
              <a:rPr sz="2800" spc="-5">
                <a:latin typeface="微软雅黑"/>
                <a:cs typeface="微软雅黑"/>
              </a:rPr>
              <a:t>。解开心中的结，就是“和解”。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02703" y="2673032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解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889125" y="2884160"/>
            <a:ext cx="889000" cy="132715"/>
            <a:chOff x="1889125" y="2884160"/>
            <a:chExt cx="889000" cy="132715"/>
          </a:xfrm>
        </p:grpSpPr>
        <p:sp>
          <p:nvSpPr>
            <p:cNvPr id="4" name="object 4"/>
            <p:cNvSpPr/>
            <p:nvPr/>
          </p:nvSpPr>
          <p:spPr>
            <a:xfrm>
              <a:off x="1895475" y="2890510"/>
              <a:ext cx="876300" cy="120014"/>
            </a:xfrm>
            <a:custGeom>
              <a:rect l="l" t="t" r="r" b="b"/>
              <a:pathLst>
                <a:path w="876300" h="120013">
                  <a:moveTo>
                    <a:pt x="816604" y="119389"/>
                  </a:moveTo>
                  <a:lnTo>
                    <a:pt x="816604" y="89542"/>
                  </a:lnTo>
                  <a:lnTo>
                    <a:pt x="0" y="89542"/>
                  </a:lnTo>
                  <a:lnTo>
                    <a:pt x="0" y="29847"/>
                  </a:lnTo>
                  <a:lnTo>
                    <a:pt x="816604" y="29847"/>
                  </a:lnTo>
                  <a:lnTo>
                    <a:pt x="816604" y="0"/>
                  </a:lnTo>
                  <a:lnTo>
                    <a:pt x="876299" y="59694"/>
                  </a:lnTo>
                  <a:lnTo>
                    <a:pt x="816604" y="119389"/>
                  </a:lnTo>
                  <a:close/>
                </a:path>
              </a:pathLst>
            </a:custGeom>
            <a:solidFill>
              <a:srgbClr val="5B9BD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895475" y="2890510"/>
              <a:ext cx="876300" cy="120014"/>
            </a:xfrm>
            <a:custGeom>
              <a:rect l="l" t="t" r="r" b="b"/>
              <a:pathLst>
                <a:path w="876300" h="120013">
                  <a:moveTo>
                    <a:pt x="0" y="29847"/>
                  </a:moveTo>
                  <a:lnTo>
                    <a:pt x="816604" y="29847"/>
                  </a:lnTo>
                  <a:lnTo>
                    <a:pt x="816604" y="0"/>
                  </a:lnTo>
                  <a:lnTo>
                    <a:pt x="876299" y="59694"/>
                  </a:lnTo>
                  <a:lnTo>
                    <a:pt x="816604" y="119389"/>
                  </a:lnTo>
                  <a:lnTo>
                    <a:pt x="816604" y="89542"/>
                  </a:lnTo>
                  <a:lnTo>
                    <a:pt x="0" y="89542"/>
                  </a:lnTo>
                  <a:lnTo>
                    <a:pt x="0" y="29847"/>
                  </a:lnTo>
                  <a:close/>
                </a:path>
              </a:pathLst>
            </a:custGeom>
            <a:ln w="12700">
              <a:solidFill>
                <a:srgbClr val="41719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2917189" y="267303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latin typeface="宋体"/>
                <a:cs typeface="宋体"/>
              </a:rPr>
              <a:t>分解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936490" y="267303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latin typeface="宋体"/>
                <a:cs typeface="宋体"/>
              </a:rPr>
              <a:t>解释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22440" y="267303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latin typeface="宋体"/>
                <a:cs typeface="宋体"/>
              </a:rPr>
              <a:t>理解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632190" y="267303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latin typeface="宋体"/>
                <a:cs typeface="宋体"/>
              </a:rPr>
              <a:t>见解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69827" y="3379849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latin typeface="宋体"/>
                <a:cs typeface="宋体"/>
              </a:rPr>
              <a:t>解开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822437" y="3163381"/>
            <a:ext cx="736600" cy="19551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700"/>
              </a:lnSpc>
              <a:spcBef>
                <a:spcPts val="100"/>
              </a:spcBef>
            </a:pPr>
            <a:r>
              <a:rPr sz="2800" spc="-25">
                <a:latin typeface="宋体"/>
                <a:cs typeface="宋体"/>
              </a:rPr>
              <a:t>解放懈怠和解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822701" y="2884160"/>
            <a:ext cx="889000" cy="132715"/>
            <a:chOff x="3822701" y="2884160"/>
            <a:chExt cx="889000" cy="132715"/>
          </a:xfrm>
        </p:grpSpPr>
        <p:sp>
          <p:nvSpPr>
            <p:cNvPr id="13" name="object 13"/>
            <p:cNvSpPr/>
            <p:nvPr/>
          </p:nvSpPr>
          <p:spPr>
            <a:xfrm>
              <a:off x="3829051" y="2890510"/>
              <a:ext cx="876300" cy="120014"/>
            </a:xfrm>
            <a:custGeom>
              <a:rect l="l" t="t" r="r" b="b"/>
              <a:pathLst>
                <a:path w="876300" h="120013">
                  <a:moveTo>
                    <a:pt x="816604" y="119389"/>
                  </a:moveTo>
                  <a:lnTo>
                    <a:pt x="816604" y="89542"/>
                  </a:lnTo>
                  <a:lnTo>
                    <a:pt x="0" y="89542"/>
                  </a:lnTo>
                  <a:lnTo>
                    <a:pt x="0" y="29847"/>
                  </a:lnTo>
                  <a:lnTo>
                    <a:pt x="816604" y="29847"/>
                  </a:lnTo>
                  <a:lnTo>
                    <a:pt x="816604" y="0"/>
                  </a:lnTo>
                  <a:lnTo>
                    <a:pt x="876299" y="59694"/>
                  </a:lnTo>
                  <a:lnTo>
                    <a:pt x="816604" y="119389"/>
                  </a:lnTo>
                  <a:close/>
                </a:path>
              </a:pathLst>
            </a:custGeom>
            <a:solidFill>
              <a:srgbClr val="5B9BD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829051" y="2890510"/>
              <a:ext cx="876300" cy="120014"/>
            </a:xfrm>
            <a:custGeom>
              <a:rect l="l" t="t" r="r" b="b"/>
              <a:pathLst>
                <a:path w="876300" h="120013">
                  <a:moveTo>
                    <a:pt x="0" y="29847"/>
                  </a:moveTo>
                  <a:lnTo>
                    <a:pt x="816604" y="29847"/>
                  </a:lnTo>
                  <a:lnTo>
                    <a:pt x="816604" y="0"/>
                  </a:lnTo>
                  <a:lnTo>
                    <a:pt x="876299" y="59694"/>
                  </a:lnTo>
                  <a:lnTo>
                    <a:pt x="816604" y="119389"/>
                  </a:lnTo>
                  <a:lnTo>
                    <a:pt x="816604" y="89542"/>
                  </a:lnTo>
                  <a:lnTo>
                    <a:pt x="0" y="89542"/>
                  </a:lnTo>
                  <a:lnTo>
                    <a:pt x="0" y="29847"/>
                  </a:lnTo>
                  <a:close/>
                </a:path>
              </a:pathLst>
            </a:custGeom>
            <a:ln w="12700">
              <a:solidFill>
                <a:srgbClr val="41719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5" name="object 15"/>
          <p:cNvGrpSpPr/>
          <p:nvPr/>
        </p:nvGrpSpPr>
        <p:grpSpPr>
          <a:xfrm>
            <a:off x="5861051" y="2884160"/>
            <a:ext cx="889000" cy="132715"/>
            <a:chOff x="5861051" y="2884160"/>
            <a:chExt cx="889000" cy="132715"/>
          </a:xfrm>
        </p:grpSpPr>
        <p:sp>
          <p:nvSpPr>
            <p:cNvPr id="16" name="object 16"/>
            <p:cNvSpPr/>
            <p:nvPr/>
          </p:nvSpPr>
          <p:spPr>
            <a:xfrm>
              <a:off x="5867401" y="2890510"/>
              <a:ext cx="876300" cy="120014"/>
            </a:xfrm>
            <a:custGeom>
              <a:rect l="l" t="t" r="r" b="b"/>
              <a:pathLst>
                <a:path w="876300" h="120013">
                  <a:moveTo>
                    <a:pt x="816604" y="119389"/>
                  </a:moveTo>
                  <a:lnTo>
                    <a:pt x="816604" y="89542"/>
                  </a:lnTo>
                  <a:lnTo>
                    <a:pt x="0" y="89542"/>
                  </a:lnTo>
                  <a:lnTo>
                    <a:pt x="0" y="29847"/>
                  </a:lnTo>
                  <a:lnTo>
                    <a:pt x="816604" y="29847"/>
                  </a:lnTo>
                  <a:lnTo>
                    <a:pt x="816604" y="0"/>
                  </a:lnTo>
                  <a:lnTo>
                    <a:pt x="876298" y="59694"/>
                  </a:lnTo>
                  <a:lnTo>
                    <a:pt x="816604" y="119389"/>
                  </a:lnTo>
                  <a:close/>
                </a:path>
              </a:pathLst>
            </a:custGeom>
            <a:solidFill>
              <a:srgbClr val="5B9BD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867401" y="2890510"/>
              <a:ext cx="876300" cy="120014"/>
            </a:xfrm>
            <a:custGeom>
              <a:rect l="l" t="t" r="r" b="b"/>
              <a:pathLst>
                <a:path w="876300" h="120013">
                  <a:moveTo>
                    <a:pt x="0" y="29847"/>
                  </a:moveTo>
                  <a:lnTo>
                    <a:pt x="816604" y="29847"/>
                  </a:lnTo>
                  <a:lnTo>
                    <a:pt x="816604" y="0"/>
                  </a:lnTo>
                  <a:lnTo>
                    <a:pt x="876298" y="59694"/>
                  </a:lnTo>
                  <a:lnTo>
                    <a:pt x="816604" y="119389"/>
                  </a:lnTo>
                  <a:lnTo>
                    <a:pt x="816604" y="89542"/>
                  </a:lnTo>
                  <a:lnTo>
                    <a:pt x="0" y="89542"/>
                  </a:lnTo>
                  <a:lnTo>
                    <a:pt x="0" y="29847"/>
                  </a:lnTo>
                  <a:close/>
                </a:path>
              </a:pathLst>
            </a:custGeom>
            <a:ln w="12700">
              <a:solidFill>
                <a:srgbClr val="41719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7689852" y="2880960"/>
            <a:ext cx="889000" cy="132715"/>
            <a:chOff x="7689852" y="2880960"/>
            <a:chExt cx="889000" cy="132715"/>
          </a:xfrm>
        </p:grpSpPr>
        <p:sp>
          <p:nvSpPr>
            <p:cNvPr id="19" name="object 19"/>
            <p:cNvSpPr/>
            <p:nvPr/>
          </p:nvSpPr>
          <p:spPr>
            <a:xfrm>
              <a:off x="7696202" y="2887310"/>
              <a:ext cx="876300" cy="120014"/>
            </a:xfrm>
            <a:custGeom>
              <a:rect l="l" t="t" r="r" b="b"/>
              <a:pathLst>
                <a:path w="876300" h="120013">
                  <a:moveTo>
                    <a:pt x="816604" y="119389"/>
                  </a:moveTo>
                  <a:lnTo>
                    <a:pt x="816604" y="89542"/>
                  </a:lnTo>
                  <a:lnTo>
                    <a:pt x="0" y="89542"/>
                  </a:lnTo>
                  <a:lnTo>
                    <a:pt x="0" y="29847"/>
                  </a:lnTo>
                  <a:lnTo>
                    <a:pt x="816604" y="29847"/>
                  </a:lnTo>
                  <a:lnTo>
                    <a:pt x="816604" y="0"/>
                  </a:lnTo>
                  <a:lnTo>
                    <a:pt x="876299" y="59694"/>
                  </a:lnTo>
                  <a:lnTo>
                    <a:pt x="816604" y="119389"/>
                  </a:lnTo>
                  <a:close/>
                </a:path>
              </a:pathLst>
            </a:custGeom>
            <a:solidFill>
              <a:srgbClr val="5B9BD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696202" y="2887310"/>
              <a:ext cx="876300" cy="120014"/>
            </a:xfrm>
            <a:custGeom>
              <a:rect l="l" t="t" r="r" b="b"/>
              <a:pathLst>
                <a:path w="876300" h="120013">
                  <a:moveTo>
                    <a:pt x="0" y="29847"/>
                  </a:moveTo>
                  <a:lnTo>
                    <a:pt x="816604" y="29847"/>
                  </a:lnTo>
                  <a:lnTo>
                    <a:pt x="816604" y="0"/>
                  </a:lnTo>
                  <a:lnTo>
                    <a:pt x="876299" y="59694"/>
                  </a:lnTo>
                  <a:lnTo>
                    <a:pt x="816604" y="119389"/>
                  </a:lnTo>
                  <a:lnTo>
                    <a:pt x="816604" y="89542"/>
                  </a:lnTo>
                  <a:lnTo>
                    <a:pt x="0" y="89542"/>
                  </a:lnTo>
                  <a:lnTo>
                    <a:pt x="0" y="29847"/>
                  </a:lnTo>
                  <a:close/>
                </a:path>
              </a:pathLst>
            </a:custGeom>
            <a:ln w="12700">
              <a:solidFill>
                <a:srgbClr val="41719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5861050" y="3569963"/>
            <a:ext cx="889000" cy="132715"/>
            <a:chOff x="5861050" y="3569963"/>
            <a:chExt cx="889000" cy="132715"/>
          </a:xfrm>
        </p:grpSpPr>
        <p:sp>
          <p:nvSpPr>
            <p:cNvPr id="22" name="object 22"/>
            <p:cNvSpPr/>
            <p:nvPr/>
          </p:nvSpPr>
          <p:spPr>
            <a:xfrm>
              <a:off x="5867400" y="3576313"/>
              <a:ext cx="876300" cy="120014"/>
            </a:xfrm>
            <a:custGeom>
              <a:rect l="l" t="t" r="r" b="b"/>
              <a:pathLst>
                <a:path w="876300" h="120013">
                  <a:moveTo>
                    <a:pt x="816603" y="119389"/>
                  </a:moveTo>
                  <a:lnTo>
                    <a:pt x="816603" y="89542"/>
                  </a:lnTo>
                  <a:lnTo>
                    <a:pt x="0" y="89542"/>
                  </a:lnTo>
                  <a:lnTo>
                    <a:pt x="0" y="29847"/>
                  </a:lnTo>
                  <a:lnTo>
                    <a:pt x="816603" y="29847"/>
                  </a:lnTo>
                  <a:lnTo>
                    <a:pt x="816603" y="0"/>
                  </a:lnTo>
                  <a:lnTo>
                    <a:pt x="876299" y="59695"/>
                  </a:lnTo>
                  <a:lnTo>
                    <a:pt x="816603" y="119389"/>
                  </a:lnTo>
                  <a:close/>
                </a:path>
              </a:pathLst>
            </a:custGeom>
            <a:solidFill>
              <a:srgbClr val="5B9BD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5867400" y="3576313"/>
              <a:ext cx="876300" cy="120014"/>
            </a:xfrm>
            <a:custGeom>
              <a:rect l="l" t="t" r="r" b="b"/>
              <a:pathLst>
                <a:path w="876300" h="120013">
                  <a:moveTo>
                    <a:pt x="0" y="29847"/>
                  </a:moveTo>
                  <a:lnTo>
                    <a:pt x="816603" y="29847"/>
                  </a:lnTo>
                  <a:lnTo>
                    <a:pt x="816603" y="0"/>
                  </a:lnTo>
                  <a:lnTo>
                    <a:pt x="876299" y="59695"/>
                  </a:lnTo>
                  <a:lnTo>
                    <a:pt x="816603" y="119389"/>
                  </a:lnTo>
                  <a:lnTo>
                    <a:pt x="816603" y="89542"/>
                  </a:lnTo>
                  <a:lnTo>
                    <a:pt x="0" y="89542"/>
                  </a:lnTo>
                  <a:lnTo>
                    <a:pt x="0" y="29847"/>
                  </a:lnTo>
                  <a:close/>
                </a:path>
              </a:pathLst>
            </a:custGeom>
            <a:ln w="12700">
              <a:solidFill>
                <a:srgbClr val="41719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4" name="object 24"/>
          <p:cNvGrpSpPr/>
          <p:nvPr/>
        </p:nvGrpSpPr>
        <p:grpSpPr>
          <a:xfrm>
            <a:off x="3176608" y="3427741"/>
            <a:ext cx="1572260" cy="274320"/>
            <a:chOff x="3176608" y="3427741"/>
            <a:chExt cx="1572260" cy="274320"/>
          </a:xfrm>
        </p:grpSpPr>
        <p:sp>
          <p:nvSpPr>
            <p:cNvPr id="25" name="object 25"/>
            <p:cNvSpPr/>
            <p:nvPr/>
          </p:nvSpPr>
          <p:spPr>
            <a:xfrm>
              <a:off x="3182958" y="3434091"/>
              <a:ext cx="1559560" cy="261620"/>
            </a:xfrm>
            <a:custGeom>
              <a:rect l="l" t="t" r="r" b="b"/>
              <a:pathLst>
                <a:path w="1559560" h="261620">
                  <a:moveTo>
                    <a:pt x="0" y="228908"/>
                  </a:moveTo>
                  <a:lnTo>
                    <a:pt x="0" y="0"/>
                  </a:lnTo>
                  <a:lnTo>
                    <a:pt x="65402" y="0"/>
                  </a:lnTo>
                  <a:lnTo>
                    <a:pt x="65402" y="163506"/>
                  </a:lnTo>
                  <a:lnTo>
                    <a:pt x="1493661" y="163506"/>
                  </a:lnTo>
                  <a:lnTo>
                    <a:pt x="1493661" y="130805"/>
                  </a:lnTo>
                  <a:lnTo>
                    <a:pt x="1559063" y="196207"/>
                  </a:lnTo>
                  <a:lnTo>
                    <a:pt x="1493661" y="261610"/>
                  </a:lnTo>
                  <a:lnTo>
                    <a:pt x="1493661" y="228908"/>
                  </a:lnTo>
                  <a:lnTo>
                    <a:pt x="0" y="228908"/>
                  </a:lnTo>
                  <a:close/>
                </a:path>
              </a:pathLst>
            </a:custGeom>
            <a:solidFill>
              <a:srgbClr val="5B9BD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182958" y="3434091"/>
              <a:ext cx="1559560" cy="261620"/>
            </a:xfrm>
            <a:custGeom>
              <a:rect l="l" t="t" r="r" b="b"/>
              <a:pathLst>
                <a:path w="1559560" h="261620">
                  <a:moveTo>
                    <a:pt x="65402" y="0"/>
                  </a:moveTo>
                  <a:lnTo>
                    <a:pt x="65402" y="163506"/>
                  </a:lnTo>
                  <a:lnTo>
                    <a:pt x="1493661" y="163506"/>
                  </a:lnTo>
                  <a:lnTo>
                    <a:pt x="1493661" y="130805"/>
                  </a:lnTo>
                  <a:lnTo>
                    <a:pt x="1559063" y="196207"/>
                  </a:lnTo>
                  <a:lnTo>
                    <a:pt x="1493661" y="261610"/>
                  </a:lnTo>
                  <a:lnTo>
                    <a:pt x="1493661" y="228908"/>
                  </a:lnTo>
                  <a:lnTo>
                    <a:pt x="0" y="228908"/>
                  </a:lnTo>
                  <a:lnTo>
                    <a:pt x="0" y="0"/>
                  </a:lnTo>
                  <a:lnTo>
                    <a:pt x="65402" y="0"/>
                  </a:lnTo>
                  <a:close/>
                </a:path>
              </a:pathLst>
            </a:custGeom>
            <a:ln w="12699">
              <a:solidFill>
                <a:srgbClr val="41719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5178283" y="4103359"/>
            <a:ext cx="1572260" cy="274320"/>
            <a:chOff x="5178283" y="4103359"/>
            <a:chExt cx="1572260" cy="274320"/>
          </a:xfrm>
        </p:grpSpPr>
        <p:sp>
          <p:nvSpPr>
            <p:cNvPr id="28" name="object 28"/>
            <p:cNvSpPr/>
            <p:nvPr/>
          </p:nvSpPr>
          <p:spPr>
            <a:xfrm>
              <a:off x="5184633" y="4109709"/>
              <a:ext cx="1559560" cy="261620"/>
            </a:xfrm>
            <a:custGeom>
              <a:rect l="l" t="t" r="r" b="b"/>
              <a:pathLst>
                <a:path w="1559559" h="261620">
                  <a:moveTo>
                    <a:pt x="0" y="228908"/>
                  </a:moveTo>
                  <a:lnTo>
                    <a:pt x="0" y="0"/>
                  </a:lnTo>
                  <a:lnTo>
                    <a:pt x="65402" y="0"/>
                  </a:lnTo>
                  <a:lnTo>
                    <a:pt x="65402" y="163506"/>
                  </a:lnTo>
                  <a:lnTo>
                    <a:pt x="1493661" y="163506"/>
                  </a:lnTo>
                  <a:lnTo>
                    <a:pt x="1493661" y="130805"/>
                  </a:lnTo>
                  <a:lnTo>
                    <a:pt x="1559064" y="196207"/>
                  </a:lnTo>
                  <a:lnTo>
                    <a:pt x="1493661" y="261610"/>
                  </a:lnTo>
                  <a:lnTo>
                    <a:pt x="1493661" y="228908"/>
                  </a:lnTo>
                  <a:lnTo>
                    <a:pt x="0" y="228908"/>
                  </a:lnTo>
                  <a:close/>
                </a:path>
              </a:pathLst>
            </a:custGeom>
            <a:solidFill>
              <a:srgbClr val="5B9BD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5184633" y="4109709"/>
              <a:ext cx="1559560" cy="261620"/>
            </a:xfrm>
            <a:custGeom>
              <a:rect l="l" t="t" r="r" b="b"/>
              <a:pathLst>
                <a:path w="1559559" h="261620">
                  <a:moveTo>
                    <a:pt x="65402" y="0"/>
                  </a:moveTo>
                  <a:lnTo>
                    <a:pt x="65402" y="163506"/>
                  </a:lnTo>
                  <a:lnTo>
                    <a:pt x="1493661" y="163506"/>
                  </a:lnTo>
                  <a:lnTo>
                    <a:pt x="1493661" y="130805"/>
                  </a:lnTo>
                  <a:lnTo>
                    <a:pt x="1559064" y="196207"/>
                  </a:lnTo>
                  <a:lnTo>
                    <a:pt x="1493661" y="261610"/>
                  </a:lnTo>
                  <a:lnTo>
                    <a:pt x="1493661" y="228908"/>
                  </a:lnTo>
                  <a:lnTo>
                    <a:pt x="0" y="228908"/>
                  </a:lnTo>
                  <a:lnTo>
                    <a:pt x="0" y="0"/>
                  </a:lnTo>
                  <a:lnTo>
                    <a:pt x="65402" y="0"/>
                  </a:lnTo>
                  <a:close/>
                </a:path>
              </a:pathLst>
            </a:custGeom>
            <a:ln w="12700">
              <a:solidFill>
                <a:srgbClr val="41719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0" name="object 30"/>
          <p:cNvGrpSpPr/>
          <p:nvPr/>
        </p:nvGrpSpPr>
        <p:grpSpPr>
          <a:xfrm>
            <a:off x="5178283" y="4738181"/>
            <a:ext cx="1572260" cy="274320"/>
            <a:chOff x="5178283" y="4738181"/>
            <a:chExt cx="1572260" cy="274320"/>
          </a:xfrm>
        </p:grpSpPr>
        <p:sp>
          <p:nvSpPr>
            <p:cNvPr id="31" name="object 31"/>
            <p:cNvSpPr/>
            <p:nvPr/>
          </p:nvSpPr>
          <p:spPr>
            <a:xfrm>
              <a:off x="5184633" y="4744531"/>
              <a:ext cx="1559560" cy="261620"/>
            </a:xfrm>
            <a:custGeom>
              <a:rect l="l" t="t" r="r" b="b"/>
              <a:pathLst>
                <a:path w="1559559" h="261620">
                  <a:moveTo>
                    <a:pt x="0" y="228908"/>
                  </a:moveTo>
                  <a:lnTo>
                    <a:pt x="0" y="0"/>
                  </a:lnTo>
                  <a:lnTo>
                    <a:pt x="65402" y="0"/>
                  </a:lnTo>
                  <a:lnTo>
                    <a:pt x="65402" y="163506"/>
                  </a:lnTo>
                  <a:lnTo>
                    <a:pt x="1493661" y="163506"/>
                  </a:lnTo>
                  <a:lnTo>
                    <a:pt x="1493661" y="130805"/>
                  </a:lnTo>
                  <a:lnTo>
                    <a:pt x="1559064" y="196207"/>
                  </a:lnTo>
                  <a:lnTo>
                    <a:pt x="1493661" y="261610"/>
                  </a:lnTo>
                  <a:lnTo>
                    <a:pt x="1493661" y="228908"/>
                  </a:lnTo>
                  <a:lnTo>
                    <a:pt x="0" y="228908"/>
                  </a:lnTo>
                  <a:close/>
                </a:path>
              </a:pathLst>
            </a:custGeom>
            <a:solidFill>
              <a:srgbClr val="5B9BD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5184633" y="4744531"/>
              <a:ext cx="1559560" cy="261620"/>
            </a:xfrm>
            <a:custGeom>
              <a:rect l="l" t="t" r="r" b="b"/>
              <a:pathLst>
                <a:path w="1559559" h="261620">
                  <a:moveTo>
                    <a:pt x="65402" y="0"/>
                  </a:moveTo>
                  <a:lnTo>
                    <a:pt x="65402" y="163506"/>
                  </a:lnTo>
                  <a:lnTo>
                    <a:pt x="1493661" y="163506"/>
                  </a:lnTo>
                  <a:lnTo>
                    <a:pt x="1493661" y="130805"/>
                  </a:lnTo>
                  <a:lnTo>
                    <a:pt x="1559064" y="196207"/>
                  </a:lnTo>
                  <a:lnTo>
                    <a:pt x="1493661" y="261610"/>
                  </a:lnTo>
                  <a:lnTo>
                    <a:pt x="1493661" y="228908"/>
                  </a:lnTo>
                  <a:lnTo>
                    <a:pt x="0" y="228908"/>
                  </a:lnTo>
                  <a:lnTo>
                    <a:pt x="0" y="0"/>
                  </a:lnTo>
                  <a:lnTo>
                    <a:pt x="65402" y="0"/>
                  </a:lnTo>
                  <a:close/>
                </a:path>
              </a:pathLst>
            </a:custGeom>
            <a:ln w="12700">
              <a:solidFill>
                <a:srgbClr val="41719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6940" y="788692"/>
            <a:ext cx="9897110" cy="1959610"/>
          </a:xfrm>
          <a:prstGeom prst="rect">
            <a:avLst/>
          </a:prstGeom>
        </p:spPr>
        <p:txBody>
          <a:bodyPr vert="horz" wrap="square" lIns="0" tIns="1054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2800" b="1">
                <a:latin typeface="微软雅黑"/>
                <a:cs typeface="微软雅黑"/>
              </a:rPr>
              <a:t>任务</a:t>
            </a:r>
            <a:r>
              <a:rPr sz="2800" b="1">
                <a:latin typeface="Calibri"/>
                <a:cs typeface="Calibri"/>
              </a:rPr>
              <a:t>2</a:t>
            </a:r>
            <a:r>
              <a:rPr sz="2800" b="1" spc="-5">
                <a:latin typeface="微软雅黑"/>
                <a:cs typeface="微软雅黑"/>
              </a:rPr>
              <a:t>：积累和辨析一词多义</a:t>
            </a:r>
            <a:endParaRPr sz="2800">
              <a:latin typeface="微软雅黑"/>
              <a:cs typeface="微软雅黑"/>
            </a:endParaRPr>
          </a:p>
          <a:p>
            <a:pPr marL="959485">
              <a:lnSpc>
                <a:spcPct val="100000"/>
              </a:lnSpc>
              <a:spcBef>
                <a:spcPts val="730"/>
              </a:spcBef>
            </a:pPr>
            <a:r>
              <a:rPr sz="2800" spc="-5">
                <a:latin typeface="微软雅黑"/>
                <a:cs typeface="微软雅黑"/>
              </a:rPr>
              <a:t>一词多义在文言文中是常见的现象，完成下列的填空。</a:t>
            </a:r>
            <a:endParaRPr sz="2800">
              <a:latin typeface="微软雅黑"/>
              <a:cs typeface="微软雅黑"/>
            </a:endParaRPr>
          </a:p>
          <a:p>
            <a:pPr marL="12700" marR="5080">
              <a:lnSpc>
                <a:spcPts val="3090"/>
              </a:lnSpc>
              <a:spcBef>
                <a:spcPts val="925"/>
              </a:spcBef>
            </a:pPr>
            <a:r>
              <a:rPr sz="2800" spc="-10">
                <a:latin typeface="Calibri"/>
                <a:cs typeface="Calibri"/>
              </a:rPr>
              <a:t>1.</a:t>
            </a:r>
            <a:r>
              <a:rPr sz="2800">
                <a:latin typeface="微软雅黑"/>
                <a:cs typeface="微软雅黑"/>
              </a:rPr>
              <a:t>假：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借，凭借</a:t>
            </a:r>
            <a:r>
              <a:rPr sz="2800">
                <a:latin typeface="微软雅黑"/>
                <a:cs typeface="微软雅黑"/>
              </a:rPr>
              <a:t>；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给予</a:t>
            </a:r>
            <a:r>
              <a:rPr sz="2800">
                <a:latin typeface="微软雅黑"/>
                <a:cs typeface="微软雅黑"/>
              </a:rPr>
              <a:t>；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假如，如果</a:t>
            </a:r>
            <a:r>
              <a:rPr sz="2800">
                <a:latin typeface="微软雅黑"/>
                <a:cs typeface="微软雅黑"/>
              </a:rPr>
              <a:t>；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非正式的、代理的</a:t>
            </a:r>
            <a:r>
              <a:rPr sz="2800">
                <a:latin typeface="微软雅黑"/>
                <a:cs typeface="微软雅黑"/>
              </a:rPr>
              <a:t>；</a:t>
            </a:r>
            <a:r>
              <a:rPr sz="2800" u="heavy" spc="-25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复合</a:t>
            </a:r>
            <a:r>
              <a:rPr sz="2800" u="heavy" spc="700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                                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词“假借”，宽容原谅</a:t>
            </a:r>
            <a:r>
              <a:rPr sz="2800">
                <a:latin typeface="微软雅黑"/>
                <a:cs typeface="微软雅黑"/>
              </a:rPr>
              <a:t>；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假期</a:t>
            </a:r>
            <a:r>
              <a:rPr sz="2800">
                <a:latin typeface="微软雅黑"/>
                <a:cs typeface="微软雅黑"/>
              </a:rPr>
              <a:t>；</a:t>
            </a:r>
            <a:r>
              <a:rPr sz="2800" u="heavy" spc="-5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通“暇”，空闲，闲暇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6146586" y="2798650"/>
            <a:ext cx="48285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2</a:t>
            </a:r>
            <a:r>
              <a:rPr sz="2800">
                <a:latin typeface="微软雅黑"/>
                <a:cs typeface="微软雅黑"/>
              </a:rPr>
              <a:t>）</a:t>
            </a:r>
            <a:r>
              <a:rPr sz="2800" spc="-5">
                <a:latin typeface="微软雅黑"/>
                <a:cs typeface="微软雅黑"/>
              </a:rPr>
              <a:t>君子生非异也，善假于物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536218" y="3693746"/>
            <a:ext cx="44729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4</a:t>
            </a:r>
            <a:r>
              <a:rPr sz="2800">
                <a:latin typeface="微软雅黑"/>
                <a:cs typeface="微软雅黑"/>
              </a:rPr>
              <a:t>）</a:t>
            </a:r>
            <a:r>
              <a:rPr sz="2800" spc="-5">
                <a:latin typeface="微软雅黑"/>
                <a:cs typeface="微软雅黑"/>
              </a:rPr>
              <a:t>假有斯事，亦庶钟期不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16940" y="2798650"/>
            <a:ext cx="5087620" cy="2242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190"/>
              </a:lnSpc>
              <a:spcBef>
                <a:spcPts val="100"/>
              </a:spcBef>
              <a:tabLst>
                <a:tab pos="3714750"/>
                <a:tab pos="4684395"/>
              </a:tabLst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1</a:t>
            </a:r>
            <a:r>
              <a:rPr sz="2800">
                <a:latin typeface="微软雅黑"/>
                <a:cs typeface="微软雅黑"/>
              </a:rPr>
              <a:t>）假道于虞以伐</a:t>
            </a:r>
            <a:r>
              <a:rPr sz="2800" spc="-50">
                <a:latin typeface="微软雅黑"/>
                <a:cs typeface="微软雅黑"/>
              </a:rPr>
              <a:t>虢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ts val="3190"/>
              </a:lnSpc>
              <a:tabLst>
                <a:tab pos="528955"/>
                <a:tab pos="1418590"/>
              </a:tabLst>
            </a:pPr>
            <a:r>
              <a:rPr sz="2800" spc="-50">
                <a:latin typeface="微软雅黑"/>
                <a:cs typeface="微软雅黑"/>
              </a:rPr>
              <a:t>也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800">
              <a:latin typeface="Times New Roman"/>
              <a:cs typeface="Times New Roman"/>
            </a:endParaRPr>
          </a:p>
          <a:p>
            <a:pPr marL="12700" marR="5080">
              <a:lnSpc>
                <a:spcPts val="3020"/>
              </a:lnSpc>
              <a:spcBef>
                <a:spcPts val="1045"/>
              </a:spcBef>
              <a:tabLst>
                <a:tab pos="2073910"/>
                <a:tab pos="5074285"/>
              </a:tabLst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3</a:t>
            </a:r>
            <a:r>
              <a:rPr sz="2800">
                <a:latin typeface="微软雅黑"/>
                <a:cs typeface="微软雅黑"/>
              </a:rPr>
              <a:t>）大臣犯法，无所宽</a:t>
            </a:r>
            <a:r>
              <a:rPr sz="2800" spc="-50">
                <a:latin typeface="微软雅黑"/>
                <a:cs typeface="微软雅黑"/>
              </a:rPr>
              <a:t>假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>
                <a:latin typeface="Times New Roman"/>
                <a:cs typeface="Times New Roman"/>
              </a:rPr>
              <a:t> </a:t>
            </a:r>
            <a:r>
              <a:rPr sz="2800">
                <a:latin typeface="微软雅黑"/>
                <a:cs typeface="微软雅黑"/>
              </a:rPr>
              <a:t>失听也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25"/>
              </a:spcBef>
              <a:tabLst>
                <a:tab pos="3714750"/>
                <a:tab pos="4684395"/>
              </a:tabLst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5</a:t>
            </a:r>
            <a:r>
              <a:rPr sz="2800">
                <a:latin typeface="微软雅黑"/>
                <a:cs typeface="微软雅黑"/>
              </a:rPr>
              <a:t>）乃以吴叔为假</a:t>
            </a:r>
            <a:r>
              <a:rPr sz="2800" spc="-50">
                <a:latin typeface="微软雅黑"/>
                <a:cs typeface="微软雅黑"/>
              </a:rPr>
              <a:t>王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146586" y="4588842"/>
            <a:ext cx="48285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6</a:t>
            </a:r>
            <a:r>
              <a:rPr sz="2800">
                <a:latin typeface="微软雅黑"/>
                <a:cs typeface="微软雅黑"/>
              </a:rPr>
              <a:t>）</a:t>
            </a:r>
            <a:r>
              <a:rPr sz="2800" spc="-5">
                <a:latin typeface="微软雅黑"/>
                <a:cs typeface="微软雅黑"/>
              </a:rPr>
              <a:t>府吏闻此变，因求假暂归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7427" y="1504070"/>
            <a:ext cx="623506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31460"/>
                <a:tab pos="6221095"/>
              </a:tabLst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2</a:t>
            </a:r>
            <a:r>
              <a:rPr sz="2800">
                <a:latin typeface="微软雅黑"/>
                <a:cs typeface="微软雅黑"/>
              </a:rPr>
              <a:t>）君子生非异也，善假于物</a:t>
            </a:r>
            <a:r>
              <a:rPr sz="2800" spc="-50">
                <a:latin typeface="微软雅黑"/>
                <a:cs typeface="微软雅黑"/>
              </a:rPr>
              <a:t>也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488173" y="1419741"/>
            <a:ext cx="5087620" cy="1558925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65"/>
              </a:spcBef>
              <a:tabLst>
                <a:tab pos="3714750"/>
                <a:tab pos="4684395"/>
              </a:tabLst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1</a:t>
            </a:r>
            <a:r>
              <a:rPr sz="2800">
                <a:latin typeface="微软雅黑"/>
                <a:cs typeface="微软雅黑"/>
              </a:rPr>
              <a:t>）假道于虞以伐</a:t>
            </a:r>
            <a:r>
              <a:rPr sz="2800" spc="-50">
                <a:latin typeface="微软雅黑"/>
                <a:cs typeface="微软雅黑"/>
              </a:rPr>
              <a:t>虢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60"/>
              </a:spcBef>
              <a:tabLst>
                <a:tab pos="5074285"/>
              </a:tabLst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3</a:t>
            </a:r>
            <a:r>
              <a:rPr sz="2800">
                <a:latin typeface="微软雅黑"/>
                <a:cs typeface="微软雅黑"/>
              </a:rPr>
              <a:t>）大臣犯法，无所宽</a:t>
            </a:r>
            <a:r>
              <a:rPr sz="2800" spc="-50">
                <a:latin typeface="微软雅黑"/>
                <a:cs typeface="微软雅黑"/>
              </a:rPr>
              <a:t>假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65"/>
              </a:spcBef>
              <a:tabLst>
                <a:tab pos="3714750"/>
                <a:tab pos="4684395"/>
              </a:tabLst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5</a:t>
            </a:r>
            <a:r>
              <a:rPr sz="2800">
                <a:latin typeface="微软雅黑"/>
                <a:cs typeface="微软雅黑"/>
              </a:rPr>
              <a:t>）乃以吴叔为假</a:t>
            </a:r>
            <a:r>
              <a:rPr sz="2800" spc="-50">
                <a:latin typeface="微软雅黑"/>
                <a:cs typeface="微软雅黑"/>
              </a:rPr>
              <a:t>王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17819" y="1930790"/>
            <a:ext cx="6572884" cy="1047750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401955">
              <a:lnSpc>
                <a:spcPct val="100000"/>
              </a:lnSpc>
              <a:spcBef>
                <a:spcPts val="760"/>
              </a:spcBef>
              <a:tabLst>
                <a:tab pos="6559550"/>
              </a:tabLst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4</a:t>
            </a:r>
            <a:r>
              <a:rPr sz="2800">
                <a:latin typeface="微软雅黑"/>
                <a:cs typeface="微软雅黑"/>
              </a:rPr>
              <a:t>）假有斯事，亦庶钟期不失听也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65"/>
              </a:spcBef>
              <a:tabLst>
                <a:tab pos="5217160"/>
                <a:tab pos="6106795"/>
              </a:tabLst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6</a:t>
            </a:r>
            <a:r>
              <a:rPr sz="2800">
                <a:latin typeface="微软雅黑"/>
                <a:cs typeface="微软雅黑"/>
              </a:rPr>
              <a:t>）府吏闻此变，因求假暂</a:t>
            </a:r>
            <a:r>
              <a:rPr sz="2800" spc="-50">
                <a:latin typeface="微软雅黑"/>
                <a:cs typeface="微软雅黑"/>
              </a:rPr>
              <a:t>归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88173" y="3037214"/>
            <a:ext cx="11254740" cy="836294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indent="1156970">
              <a:lnSpc>
                <a:spcPts val="3020"/>
              </a:lnSpc>
              <a:spcBef>
                <a:spcPts val="480"/>
              </a:spcBef>
            </a:pPr>
            <a:r>
              <a:rPr sz="2800">
                <a:latin typeface="微软雅黑"/>
                <a:cs typeface="微软雅黑"/>
              </a:rPr>
              <a:t>明确：（</a:t>
            </a:r>
            <a:r>
              <a:rPr sz="2800">
                <a:latin typeface="Calibri"/>
                <a:cs typeface="Calibri"/>
              </a:rPr>
              <a:t>1</a:t>
            </a:r>
            <a:r>
              <a:rPr sz="2800">
                <a:latin typeface="微软雅黑"/>
                <a:cs typeface="微软雅黑"/>
              </a:rPr>
              <a:t>）借；（</a:t>
            </a:r>
            <a:r>
              <a:rPr sz="2800">
                <a:latin typeface="Calibri"/>
                <a:cs typeface="Calibri"/>
              </a:rPr>
              <a:t>2</a:t>
            </a:r>
            <a:r>
              <a:rPr sz="2800">
                <a:latin typeface="微软雅黑"/>
                <a:cs typeface="微软雅黑"/>
              </a:rPr>
              <a:t>）凭借，利用；（</a:t>
            </a:r>
            <a:r>
              <a:rPr sz="2800">
                <a:latin typeface="Calibri"/>
                <a:cs typeface="Calibri"/>
              </a:rPr>
              <a:t>3</a:t>
            </a:r>
            <a:r>
              <a:rPr sz="2800">
                <a:latin typeface="微软雅黑"/>
                <a:cs typeface="微软雅黑"/>
              </a:rPr>
              <a:t>）</a:t>
            </a:r>
            <a:r>
              <a:rPr sz="2800" spc="-50">
                <a:latin typeface="微软雅黑"/>
                <a:cs typeface="微软雅黑"/>
              </a:rPr>
              <a:t>宽容 </a:t>
            </a:r>
            <a:r>
              <a:rPr sz="2800">
                <a:latin typeface="微软雅黑"/>
                <a:cs typeface="微软雅黑"/>
              </a:rPr>
              <a:t>；（</a:t>
            </a:r>
            <a:r>
              <a:rPr sz="2800">
                <a:latin typeface="Calibri"/>
                <a:cs typeface="Calibri"/>
              </a:rPr>
              <a:t>4</a:t>
            </a:r>
            <a:r>
              <a:rPr sz="2800">
                <a:latin typeface="微软雅黑"/>
                <a:cs typeface="微软雅黑"/>
              </a:rPr>
              <a:t>）</a:t>
            </a:r>
            <a:r>
              <a:rPr sz="2800" spc="-15">
                <a:latin typeface="微软雅黑"/>
                <a:cs typeface="微软雅黑"/>
              </a:rPr>
              <a:t>如果，假</a:t>
            </a:r>
            <a:r>
              <a:rPr sz="2800">
                <a:latin typeface="微软雅黑"/>
                <a:cs typeface="微软雅黑"/>
              </a:rPr>
              <a:t>如；（</a:t>
            </a:r>
            <a:r>
              <a:rPr sz="2800">
                <a:latin typeface="Calibri"/>
                <a:cs typeface="Calibri"/>
              </a:rPr>
              <a:t>5</a:t>
            </a:r>
            <a:r>
              <a:rPr sz="2800">
                <a:latin typeface="微软雅黑"/>
                <a:cs typeface="微软雅黑"/>
              </a:rPr>
              <a:t>）非正式的，代理 ；（</a:t>
            </a:r>
            <a:r>
              <a:rPr sz="2800">
                <a:latin typeface="Calibri"/>
                <a:cs typeface="Calibri"/>
              </a:rPr>
              <a:t>6</a:t>
            </a:r>
            <a:r>
              <a:rPr sz="2800">
                <a:latin typeface="微软雅黑"/>
                <a:cs typeface="微软雅黑"/>
              </a:rPr>
              <a:t>）</a:t>
            </a:r>
            <a:r>
              <a:rPr sz="2800" spc="-25">
                <a:latin typeface="微软雅黑"/>
                <a:cs typeface="微软雅黑"/>
              </a:rPr>
              <a:t>假期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581206"/>
            <a:ext cx="11771630" cy="122047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algn="just">
              <a:lnSpc>
                <a:spcPts val="3020"/>
              </a:lnSpc>
              <a:spcBef>
                <a:spcPts val="480"/>
              </a:spcBef>
            </a:pPr>
            <a:r>
              <a:rPr sz="2800">
                <a:latin typeface="微软雅黑"/>
                <a:cs typeface="微软雅黑"/>
              </a:rPr>
              <a:t>而：</a:t>
            </a:r>
            <a:r>
              <a:rPr sz="2800">
                <a:latin typeface="Calibri"/>
                <a:cs typeface="Calibri"/>
              </a:rPr>
              <a:t>a.</a:t>
            </a:r>
            <a:r>
              <a:rPr sz="2800">
                <a:latin typeface="微软雅黑"/>
                <a:cs typeface="微软雅黑"/>
              </a:rPr>
              <a:t>连词，表并列关系。</a:t>
            </a:r>
            <a:r>
              <a:rPr sz="2800" spc="-10">
                <a:latin typeface="Calibri"/>
                <a:cs typeface="Calibri"/>
              </a:rPr>
              <a:t>b.</a:t>
            </a:r>
            <a:r>
              <a:rPr sz="2800">
                <a:latin typeface="微软雅黑"/>
                <a:cs typeface="微软雅黑"/>
              </a:rPr>
              <a:t>连词，表递进关系。</a:t>
            </a:r>
            <a:r>
              <a:rPr sz="2800" spc="-10">
                <a:latin typeface="Calibri"/>
                <a:cs typeface="Calibri"/>
              </a:rPr>
              <a:t>c.</a:t>
            </a:r>
            <a:r>
              <a:rPr sz="2800">
                <a:latin typeface="微软雅黑"/>
                <a:cs typeface="微软雅黑"/>
              </a:rPr>
              <a:t>连词，表转折关系。</a:t>
            </a:r>
            <a:r>
              <a:rPr sz="2800" spc="-10">
                <a:latin typeface="Calibri"/>
                <a:cs typeface="Calibri"/>
              </a:rPr>
              <a:t>d.</a:t>
            </a:r>
            <a:r>
              <a:rPr sz="2800" spc="-50">
                <a:latin typeface="微软雅黑"/>
                <a:cs typeface="微软雅黑"/>
              </a:rPr>
              <a:t>连</a:t>
            </a:r>
            <a:r>
              <a:rPr sz="2800">
                <a:latin typeface="微软雅黑"/>
                <a:cs typeface="微软雅黑"/>
              </a:rPr>
              <a:t>词，表因果关系。</a:t>
            </a:r>
            <a:r>
              <a:rPr sz="2800" spc="-10">
                <a:latin typeface="Calibri"/>
                <a:cs typeface="Calibri"/>
              </a:rPr>
              <a:t>e.</a:t>
            </a:r>
            <a:r>
              <a:rPr sz="2800">
                <a:latin typeface="微软雅黑"/>
                <a:cs typeface="微软雅黑"/>
              </a:rPr>
              <a:t>连词，表承接关系。</a:t>
            </a:r>
            <a:r>
              <a:rPr sz="2800" spc="-10">
                <a:latin typeface="Calibri"/>
                <a:cs typeface="Calibri"/>
              </a:rPr>
              <a:t>f.</a:t>
            </a:r>
            <a:r>
              <a:rPr sz="2800">
                <a:latin typeface="微软雅黑"/>
                <a:cs typeface="微软雅黑"/>
              </a:rPr>
              <a:t>连词，表修饰关系。</a:t>
            </a:r>
            <a:r>
              <a:rPr sz="2800" spc="-10">
                <a:latin typeface="Calibri"/>
                <a:cs typeface="Calibri"/>
              </a:rPr>
              <a:t>g.</a:t>
            </a:r>
            <a:r>
              <a:rPr sz="2800" spc="-10">
                <a:latin typeface="微软雅黑"/>
                <a:cs typeface="微软雅黑"/>
              </a:rPr>
              <a:t>连词，表假</a:t>
            </a:r>
            <a:r>
              <a:rPr sz="2800">
                <a:latin typeface="微软雅黑"/>
                <a:cs typeface="微软雅黑"/>
              </a:rPr>
              <a:t>设关系。</a:t>
            </a:r>
            <a:r>
              <a:rPr sz="2800" spc="-10">
                <a:latin typeface="Calibri"/>
                <a:cs typeface="Calibri"/>
              </a:rPr>
              <a:t>h.</a:t>
            </a:r>
            <a:r>
              <a:rPr sz="2800">
                <a:latin typeface="微软雅黑"/>
                <a:cs typeface="微软雅黑"/>
              </a:rPr>
              <a:t>用作代词，译为你的，你。</a:t>
            </a:r>
            <a:r>
              <a:rPr sz="2800" spc="-10">
                <a:latin typeface="Calibri"/>
                <a:cs typeface="Calibri"/>
              </a:rPr>
              <a:t>i.</a:t>
            </a:r>
            <a:r>
              <a:rPr sz="2800" spc="-5">
                <a:latin typeface="微软雅黑"/>
                <a:cs typeface="微软雅黑"/>
              </a:rPr>
              <a:t>语气助词，相当于“罢了”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8740" y="1776022"/>
            <a:ext cx="5184140" cy="1558925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17475">
              <a:lnSpc>
                <a:spcPct val="100000"/>
              </a:lnSpc>
              <a:spcBef>
                <a:spcPts val="760"/>
              </a:spcBef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1</a:t>
            </a:r>
            <a:r>
              <a:rPr sz="2800">
                <a:latin typeface="微软雅黑"/>
                <a:cs typeface="微软雅黑"/>
              </a:rPr>
              <a:t>）青，取之于蓝而青于蓝</a:t>
            </a:r>
            <a:r>
              <a:rPr sz="2800" spc="-50">
                <a:latin typeface="微软雅黑"/>
                <a:cs typeface="微软雅黑"/>
              </a:rPr>
              <a:t>（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5"/>
              </a:spcBef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3</a:t>
            </a:r>
            <a:r>
              <a:rPr sz="2800">
                <a:latin typeface="微软雅黑"/>
                <a:cs typeface="微软雅黑"/>
              </a:rPr>
              <a:t>）君子博学而日参省乎己</a:t>
            </a:r>
            <a:r>
              <a:rPr sz="2800" spc="-50">
                <a:latin typeface="微软雅黑"/>
                <a:cs typeface="微软雅黑"/>
              </a:rPr>
              <a:t>（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5"/>
              </a:spcBef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5</a:t>
            </a:r>
            <a:r>
              <a:rPr sz="2800">
                <a:latin typeface="微软雅黑"/>
                <a:cs typeface="微软雅黑"/>
              </a:rPr>
              <a:t>）置之地，拔剑破而撞之。</a:t>
            </a:r>
            <a:r>
              <a:rPr sz="2800" spc="-50">
                <a:latin typeface="微软雅黑"/>
                <a:cs typeface="微软雅黑"/>
              </a:rPr>
              <a:t>（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685690" y="1776022"/>
            <a:ext cx="6652895" cy="1558925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17475">
              <a:lnSpc>
                <a:spcPct val="100000"/>
              </a:lnSpc>
              <a:spcBef>
                <a:spcPts val="760"/>
              </a:spcBef>
              <a:tabLst>
                <a:tab pos="633730"/>
                <a:tab pos="5173980"/>
              </a:tabLst>
            </a:pPr>
            <a:r>
              <a:rPr sz="2800" spc="-50">
                <a:latin typeface="微软雅黑"/>
                <a:cs typeface="微软雅黑"/>
              </a:rPr>
              <a:t>）</a:t>
            </a:r>
            <a:r>
              <a:rPr sz="2800">
                <a:latin typeface="微软雅黑"/>
                <a:cs typeface="微软雅黑"/>
              </a:rPr>
              <a:t>	（</a:t>
            </a:r>
            <a:r>
              <a:rPr sz="2800">
                <a:latin typeface="Calibri"/>
                <a:cs typeface="Calibri"/>
              </a:rPr>
              <a:t>2</a:t>
            </a:r>
            <a:r>
              <a:rPr sz="2800">
                <a:latin typeface="微软雅黑"/>
                <a:cs typeface="微软雅黑"/>
              </a:rPr>
              <a:t>）吾尝终日而思矣</a:t>
            </a:r>
            <a:r>
              <a:rPr sz="2800" spc="-50">
                <a:latin typeface="微软雅黑"/>
                <a:cs typeface="微软雅黑"/>
              </a:rPr>
              <a:t>（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spc="-50"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5"/>
              </a:spcBef>
              <a:tabLst>
                <a:tab pos="528955"/>
                <a:tab pos="4712970"/>
              </a:tabLst>
            </a:pPr>
            <a:r>
              <a:rPr sz="2800" spc="-50">
                <a:latin typeface="微软雅黑"/>
                <a:cs typeface="微软雅黑"/>
              </a:rPr>
              <a:t>）</a:t>
            </a:r>
            <a:r>
              <a:rPr sz="2800">
                <a:latin typeface="微软雅黑"/>
                <a:cs typeface="微软雅黑"/>
              </a:rPr>
              <a:t>	（</a:t>
            </a:r>
            <a:r>
              <a:rPr sz="2800">
                <a:latin typeface="Calibri"/>
                <a:cs typeface="Calibri"/>
              </a:rPr>
              <a:t>4</a:t>
            </a:r>
            <a:r>
              <a:rPr sz="2800">
                <a:latin typeface="微软雅黑"/>
                <a:cs typeface="微软雅黑"/>
              </a:rPr>
              <a:t>）蟹六跪而二螯</a:t>
            </a:r>
            <a:r>
              <a:rPr sz="2800" spc="-50">
                <a:latin typeface="微软雅黑"/>
                <a:cs typeface="微软雅黑"/>
              </a:rPr>
              <a:t>（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spc="-50"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46355">
              <a:lnSpc>
                <a:spcPct val="100000"/>
              </a:lnSpc>
              <a:spcBef>
                <a:spcPts val="665"/>
              </a:spcBef>
              <a:tabLst>
                <a:tab pos="6283960"/>
              </a:tabLst>
            </a:pPr>
            <a:r>
              <a:rPr sz="2800">
                <a:latin typeface="微软雅黑"/>
                <a:cs typeface="微软雅黑"/>
              </a:rPr>
              <a:t>）（</a:t>
            </a:r>
            <a:r>
              <a:rPr sz="2800">
                <a:latin typeface="Calibri"/>
                <a:cs typeface="Calibri"/>
              </a:rPr>
              <a:t>6</a:t>
            </a:r>
            <a:r>
              <a:rPr sz="2800">
                <a:latin typeface="微软雅黑"/>
                <a:cs typeface="微软雅黑"/>
              </a:rPr>
              <a:t>）人而无信，不知其可也。</a:t>
            </a:r>
            <a:r>
              <a:rPr sz="2800" spc="-50">
                <a:latin typeface="微软雅黑"/>
                <a:cs typeface="微软雅黑"/>
              </a:rPr>
              <a:t>（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spc="-50"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4399" y="581206"/>
            <a:ext cx="11416030" cy="173164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algn="just">
              <a:lnSpc>
                <a:spcPts val="3020"/>
              </a:lnSpc>
              <a:spcBef>
                <a:spcPts val="480"/>
              </a:spcBef>
            </a:pPr>
            <a:r>
              <a:rPr sz="2800">
                <a:latin typeface="微软雅黑"/>
                <a:cs typeface="微软雅黑"/>
              </a:rPr>
              <a:t>而：</a:t>
            </a:r>
            <a:r>
              <a:rPr sz="2800">
                <a:latin typeface="Calibri"/>
                <a:cs typeface="Calibri"/>
              </a:rPr>
              <a:t>a.</a:t>
            </a:r>
            <a:r>
              <a:rPr sz="2800">
                <a:latin typeface="微软雅黑"/>
                <a:cs typeface="微软雅黑"/>
              </a:rPr>
              <a:t>连词，表并列关系。</a:t>
            </a:r>
            <a:r>
              <a:rPr sz="2800" spc="-10">
                <a:latin typeface="Calibri"/>
                <a:cs typeface="Calibri"/>
              </a:rPr>
              <a:t>b.</a:t>
            </a:r>
            <a:r>
              <a:rPr sz="2800">
                <a:latin typeface="微软雅黑"/>
                <a:cs typeface="微软雅黑"/>
              </a:rPr>
              <a:t>连词，表递进关系。</a:t>
            </a:r>
            <a:r>
              <a:rPr sz="2800" spc="-10">
                <a:latin typeface="Calibri"/>
                <a:cs typeface="Calibri"/>
              </a:rPr>
              <a:t>c.</a:t>
            </a:r>
            <a:r>
              <a:rPr sz="2800">
                <a:latin typeface="微软雅黑"/>
                <a:cs typeface="微软雅黑"/>
              </a:rPr>
              <a:t>连词，表转折关系。</a:t>
            </a:r>
            <a:r>
              <a:rPr sz="2800" spc="-25">
                <a:latin typeface="Calibri"/>
                <a:cs typeface="Calibri"/>
              </a:rPr>
              <a:t>d.</a:t>
            </a:r>
            <a:r>
              <a:rPr sz="2800">
                <a:latin typeface="微软雅黑"/>
                <a:cs typeface="微软雅黑"/>
              </a:rPr>
              <a:t>连词，表因果关系。</a:t>
            </a:r>
            <a:r>
              <a:rPr sz="2800" spc="-10">
                <a:latin typeface="Calibri"/>
                <a:cs typeface="Calibri"/>
              </a:rPr>
              <a:t>e.</a:t>
            </a:r>
            <a:r>
              <a:rPr sz="2800">
                <a:latin typeface="微软雅黑"/>
                <a:cs typeface="微软雅黑"/>
              </a:rPr>
              <a:t>连词，表承接关系。</a:t>
            </a:r>
            <a:r>
              <a:rPr sz="2800" spc="-10">
                <a:latin typeface="Calibri"/>
                <a:cs typeface="Calibri"/>
              </a:rPr>
              <a:t>f.</a:t>
            </a:r>
            <a:r>
              <a:rPr sz="2800">
                <a:latin typeface="微软雅黑"/>
                <a:cs typeface="微软雅黑"/>
              </a:rPr>
              <a:t>连词，表修饰关系。</a:t>
            </a:r>
            <a:r>
              <a:rPr sz="2800" spc="-10">
                <a:latin typeface="Calibri"/>
                <a:cs typeface="Calibri"/>
              </a:rPr>
              <a:t>g.</a:t>
            </a:r>
            <a:r>
              <a:rPr sz="2800" spc="-20">
                <a:latin typeface="微软雅黑"/>
                <a:cs typeface="微软雅黑"/>
              </a:rPr>
              <a:t>连词，</a:t>
            </a:r>
            <a:r>
              <a:rPr sz="2800">
                <a:latin typeface="微软雅黑"/>
                <a:cs typeface="微软雅黑"/>
              </a:rPr>
              <a:t>表假设关系。</a:t>
            </a:r>
            <a:r>
              <a:rPr sz="2800" spc="-10">
                <a:latin typeface="Calibri"/>
                <a:cs typeface="Calibri"/>
              </a:rPr>
              <a:t>h.</a:t>
            </a:r>
            <a:r>
              <a:rPr sz="2800">
                <a:latin typeface="微软雅黑"/>
                <a:cs typeface="微软雅黑"/>
              </a:rPr>
              <a:t>用作代词，译为你的，你。</a:t>
            </a:r>
            <a:r>
              <a:rPr sz="2800" spc="-10">
                <a:latin typeface="Calibri"/>
                <a:cs typeface="Calibri"/>
              </a:rPr>
              <a:t>i.</a:t>
            </a:r>
            <a:r>
              <a:rPr sz="2800" spc="-5">
                <a:latin typeface="微软雅黑"/>
                <a:cs typeface="微软雅黑"/>
              </a:rPr>
              <a:t>语气助词，相当于“罢了”</a:t>
            </a:r>
            <a:endParaRPr sz="2800">
              <a:latin typeface="微软雅黑"/>
              <a:cs typeface="微软雅黑"/>
            </a:endParaRPr>
          </a:p>
          <a:p>
            <a:pPr marL="12700" algn="just">
              <a:lnSpc>
                <a:spcPct val="100000"/>
              </a:lnSpc>
              <a:spcBef>
                <a:spcPts val="630"/>
              </a:spcBef>
            </a:pPr>
            <a:r>
              <a:rPr sz="2800">
                <a:latin typeface="微软雅黑"/>
                <a:cs typeface="微软雅黑"/>
              </a:rPr>
              <a:t>青，取之于蓝而青于蓝（</a:t>
            </a:r>
            <a:r>
              <a:rPr sz="2800" spc="434">
                <a:latin typeface="微软雅黑"/>
                <a:cs typeface="微软雅黑"/>
              </a:rPr>
              <a:t>     </a:t>
            </a:r>
            <a:r>
              <a:rPr sz="2800">
                <a:latin typeface="微软雅黑"/>
                <a:cs typeface="微软雅黑"/>
              </a:rPr>
              <a:t>）</a:t>
            </a:r>
            <a:r>
              <a:rPr sz="2800" spc="434">
                <a:latin typeface="微软雅黑"/>
                <a:cs typeface="微软雅黑"/>
              </a:rPr>
              <a:t> </a:t>
            </a: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2</a:t>
            </a:r>
            <a:r>
              <a:rPr sz="2800">
                <a:latin typeface="微软雅黑"/>
                <a:cs typeface="微软雅黑"/>
              </a:rPr>
              <a:t>）吾尝终日而思矣（</a:t>
            </a:r>
            <a:r>
              <a:rPr sz="2800" spc="434">
                <a:latin typeface="微软雅黑"/>
                <a:cs typeface="微软雅黑"/>
              </a:rPr>
              <a:t>     </a:t>
            </a:r>
            <a:r>
              <a:rPr sz="2800" spc="-50"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5931350" y="2287070"/>
            <a:ext cx="5895340" cy="1047750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65"/>
              </a:spcBef>
              <a:tabLst>
                <a:tab pos="528955"/>
                <a:tab pos="4712970"/>
              </a:tabLst>
            </a:pPr>
            <a:r>
              <a:rPr sz="2800" spc="-50">
                <a:latin typeface="微软雅黑"/>
                <a:cs typeface="微软雅黑"/>
              </a:rPr>
              <a:t>）</a:t>
            </a:r>
            <a:r>
              <a:rPr sz="2800">
                <a:latin typeface="微软雅黑"/>
                <a:cs typeface="微软雅黑"/>
              </a:rPr>
              <a:t>	（</a:t>
            </a:r>
            <a:r>
              <a:rPr sz="2800">
                <a:latin typeface="Calibri"/>
                <a:cs typeface="Calibri"/>
              </a:rPr>
              <a:t>4</a:t>
            </a:r>
            <a:r>
              <a:rPr sz="2800">
                <a:latin typeface="微软雅黑"/>
                <a:cs typeface="微软雅黑"/>
              </a:rPr>
              <a:t>）蟹六跪而二螯</a:t>
            </a:r>
            <a:r>
              <a:rPr sz="2800" spc="-50">
                <a:latin typeface="微软雅黑"/>
                <a:cs typeface="微软雅黑"/>
              </a:rPr>
              <a:t>（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spc="-50"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368300">
              <a:lnSpc>
                <a:spcPct val="100000"/>
              </a:lnSpc>
              <a:spcBef>
                <a:spcPts val="660"/>
              </a:spcBef>
            </a:pPr>
            <a:r>
              <a:rPr sz="2800">
                <a:latin typeface="微软雅黑"/>
                <a:cs typeface="微软雅黑"/>
              </a:rPr>
              <a:t>）（</a:t>
            </a:r>
            <a:r>
              <a:rPr sz="2800">
                <a:latin typeface="Calibri"/>
                <a:cs typeface="Calibri"/>
              </a:rPr>
              <a:t>6</a:t>
            </a:r>
            <a:r>
              <a:rPr sz="2800">
                <a:latin typeface="微软雅黑"/>
                <a:cs typeface="微软雅黑"/>
              </a:rPr>
              <a:t>）人而无信，不知其可也。</a:t>
            </a:r>
            <a:r>
              <a:rPr sz="2800" spc="-50">
                <a:latin typeface="微软雅黑"/>
                <a:cs typeface="微软雅黑"/>
              </a:rPr>
              <a:t>（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4399" y="2287070"/>
            <a:ext cx="5184140" cy="1440180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65"/>
              </a:spcBef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3</a:t>
            </a:r>
            <a:r>
              <a:rPr sz="2800">
                <a:latin typeface="微软雅黑"/>
                <a:cs typeface="微软雅黑"/>
              </a:rPr>
              <a:t>）君子博学而日参省乎己</a:t>
            </a:r>
            <a:r>
              <a:rPr sz="2800" spc="-50">
                <a:latin typeface="微软雅黑"/>
                <a:cs typeface="微软雅黑"/>
              </a:rPr>
              <a:t>（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ts val="3225"/>
              </a:lnSpc>
              <a:spcBef>
                <a:spcPts val="660"/>
              </a:spcBef>
            </a:pP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5</a:t>
            </a:r>
            <a:r>
              <a:rPr sz="2800">
                <a:latin typeface="微软雅黑"/>
                <a:cs typeface="微软雅黑"/>
              </a:rPr>
              <a:t>）置之地，拔剑破而撞之。</a:t>
            </a:r>
            <a:r>
              <a:rPr sz="2800" spc="-50">
                <a:latin typeface="微软雅黑"/>
                <a:cs typeface="微软雅黑"/>
              </a:rPr>
              <a:t>（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ts val="3225"/>
              </a:lnSpc>
            </a:pPr>
            <a:r>
              <a:rPr sz="2800"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4399" y="3777542"/>
            <a:ext cx="11475720" cy="122872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5080" algn="just">
              <a:lnSpc>
                <a:spcPct val="91000"/>
              </a:lnSpc>
              <a:spcBef>
                <a:spcPts val="400"/>
              </a:spcBef>
            </a:pPr>
            <a:r>
              <a:rPr sz="2800">
                <a:latin typeface="微软雅黑"/>
                <a:cs typeface="微软雅黑"/>
              </a:rPr>
              <a:t>明确：（</a:t>
            </a:r>
            <a:r>
              <a:rPr sz="2800">
                <a:latin typeface="Calibri"/>
                <a:cs typeface="Calibri"/>
              </a:rPr>
              <a:t>1</a:t>
            </a:r>
            <a:r>
              <a:rPr sz="2800">
                <a:latin typeface="微软雅黑"/>
                <a:cs typeface="微软雅黑"/>
              </a:rPr>
              <a:t>）</a:t>
            </a:r>
            <a:r>
              <a:rPr sz="2800" spc="30">
                <a:latin typeface="微软雅黑"/>
                <a:cs typeface="微软雅黑"/>
              </a:rPr>
              <a:t>连词，表转折关系 </a:t>
            </a: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2</a:t>
            </a:r>
            <a:r>
              <a:rPr sz="2800">
                <a:latin typeface="微软雅黑"/>
                <a:cs typeface="微软雅黑"/>
              </a:rPr>
              <a:t>）</a:t>
            </a:r>
            <a:r>
              <a:rPr sz="2800" spc="-35">
                <a:latin typeface="微软雅黑"/>
                <a:cs typeface="微软雅黑"/>
              </a:rPr>
              <a:t> 连词，表修饰关系</a:t>
            </a:r>
            <a:r>
              <a:rPr sz="2800">
                <a:latin typeface="微软雅黑"/>
                <a:cs typeface="微软雅黑"/>
              </a:rPr>
              <a:t>（</a:t>
            </a:r>
            <a:r>
              <a:rPr sz="2800">
                <a:latin typeface="Calibri"/>
                <a:cs typeface="Calibri"/>
              </a:rPr>
              <a:t>3</a:t>
            </a:r>
            <a:r>
              <a:rPr sz="2800">
                <a:latin typeface="微软雅黑"/>
                <a:cs typeface="微软雅黑"/>
              </a:rPr>
              <a:t>）</a:t>
            </a:r>
            <a:r>
              <a:rPr sz="2800" spc="-10">
                <a:latin typeface="微软雅黑"/>
                <a:cs typeface="微软雅黑"/>
              </a:rPr>
              <a:t>连词，表递</a:t>
            </a:r>
            <a:r>
              <a:rPr sz="2800">
                <a:latin typeface="微软雅黑"/>
                <a:cs typeface="微软雅黑"/>
              </a:rPr>
              <a:t>进关系 （</a:t>
            </a:r>
            <a:r>
              <a:rPr sz="2800">
                <a:latin typeface="Calibri"/>
                <a:cs typeface="Calibri"/>
              </a:rPr>
              <a:t>4</a:t>
            </a:r>
            <a:r>
              <a:rPr sz="2800">
                <a:latin typeface="微软雅黑"/>
                <a:cs typeface="微软雅黑"/>
              </a:rPr>
              <a:t>）连词，表并列关系（</a:t>
            </a:r>
            <a:r>
              <a:rPr sz="2800">
                <a:latin typeface="Calibri"/>
                <a:cs typeface="Calibri"/>
              </a:rPr>
              <a:t>5</a:t>
            </a:r>
            <a:r>
              <a:rPr sz="2800">
                <a:latin typeface="微软雅黑"/>
                <a:cs typeface="微软雅黑"/>
              </a:rPr>
              <a:t>）连词，表承接关系（</a:t>
            </a:r>
            <a:r>
              <a:rPr sz="2800">
                <a:latin typeface="Calibri"/>
                <a:cs typeface="Calibri"/>
              </a:rPr>
              <a:t>6</a:t>
            </a:r>
            <a:r>
              <a:rPr sz="2800">
                <a:latin typeface="微软雅黑"/>
                <a:cs typeface="微软雅黑"/>
              </a:rPr>
              <a:t>）</a:t>
            </a:r>
            <a:r>
              <a:rPr sz="2800" spc="-10">
                <a:latin typeface="微软雅黑"/>
                <a:cs typeface="微软雅黑"/>
              </a:rPr>
              <a:t>连词，表假</a:t>
            </a:r>
            <a:r>
              <a:rPr sz="2800" spc="-50">
                <a:latin typeface="微软雅黑"/>
                <a:cs typeface="微软雅黑"/>
              </a:rPr>
              <a:t>设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07758" y="782103"/>
            <a:ext cx="9172575" cy="3294379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5"/>
              </a:spcBef>
            </a:pPr>
            <a:r>
              <a:rPr sz="3200" b="1">
                <a:latin typeface="微软雅黑"/>
                <a:cs typeface="微软雅黑"/>
              </a:rPr>
              <a:t>任务</a:t>
            </a:r>
            <a:r>
              <a:rPr sz="3200" b="1">
                <a:latin typeface="Calibri"/>
                <a:cs typeface="Calibri"/>
              </a:rPr>
              <a:t>3</a:t>
            </a:r>
            <a:r>
              <a:rPr sz="3200" b="1" spc="-5">
                <a:latin typeface="微软雅黑"/>
                <a:cs typeface="微软雅黑"/>
              </a:rPr>
              <a:t>：请从下列选项中选出词语解释正确的选项。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  <a:tabLst>
                <a:tab pos="8632825"/>
              </a:tabLst>
            </a:pPr>
            <a:r>
              <a:rPr sz="3200" spc="-10">
                <a:latin typeface="Calibri"/>
                <a:cs typeface="Calibri"/>
              </a:rPr>
              <a:t>1.</a:t>
            </a:r>
            <a:r>
              <a:rPr sz="3200">
                <a:latin typeface="微软雅黑"/>
                <a:cs typeface="微软雅黑"/>
              </a:rPr>
              <a:t>下列各项中加线词的古今异义相同的一项是</a:t>
            </a:r>
            <a:r>
              <a:rPr sz="3200" spc="-50">
                <a:latin typeface="微软雅黑"/>
                <a:cs typeface="微软雅黑"/>
              </a:rPr>
              <a:t>（</a:t>
            </a:r>
            <a:r>
              <a:rPr sz="3200">
                <a:latin typeface="微软雅黑"/>
                <a:cs typeface="微软雅黑"/>
              </a:rPr>
              <a:t>	</a:t>
            </a:r>
            <a:r>
              <a:rPr sz="3200" spc="-50"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 marL="441959" indent="-429895">
              <a:lnSpc>
                <a:spcPct val="100000"/>
              </a:lnSpc>
              <a:spcBef>
                <a:spcPts val="615"/>
              </a:spcBef>
              <a:buFont typeface="Calibri"/>
              <a:buAutoNum type="alphaUcPeriod"/>
              <a:tabLst>
                <a:tab pos="442595"/>
              </a:tabLst>
            </a:pPr>
            <a:r>
              <a:rPr sz="32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仁义</a:t>
            </a:r>
            <a:r>
              <a:rPr sz="3200" spc="-5">
                <a:latin typeface="微软雅黑"/>
                <a:cs typeface="微软雅黑"/>
              </a:rPr>
              <a:t>不施而攻守之势异也；</a:t>
            </a:r>
            <a:endParaRPr sz="3200">
              <a:latin typeface="微软雅黑"/>
              <a:cs typeface="微软雅黑"/>
            </a:endParaRPr>
          </a:p>
          <a:p>
            <a:pPr marL="427990" indent="-415925">
              <a:lnSpc>
                <a:spcPts val="3650"/>
              </a:lnSpc>
              <a:spcBef>
                <a:spcPts val="615"/>
              </a:spcBef>
              <a:buFont typeface="Calibri"/>
              <a:buAutoNum type="alphaUcPeriod"/>
              <a:tabLst>
                <a:tab pos="428625"/>
              </a:tabLst>
            </a:pPr>
            <a:r>
              <a:rPr sz="3200">
                <a:latin typeface="微软雅黑"/>
                <a:cs typeface="微软雅黑"/>
              </a:rPr>
              <a:t>古之</a:t>
            </a:r>
            <a:r>
              <a:rPr sz="32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学者</a:t>
            </a:r>
            <a:r>
              <a:rPr sz="3200" spc="-15">
                <a:latin typeface="微软雅黑"/>
                <a:cs typeface="微软雅黑"/>
              </a:rPr>
              <a:t>必有师；</a:t>
            </a:r>
            <a:endParaRPr sz="3200">
              <a:latin typeface="微软雅黑"/>
              <a:cs typeface="微软雅黑"/>
            </a:endParaRPr>
          </a:p>
          <a:p>
            <a:pPr marL="423545" indent="-411480">
              <a:lnSpc>
                <a:spcPts val="3650"/>
              </a:lnSpc>
              <a:buFont typeface="Calibri"/>
              <a:buAutoNum type="alphaUcPeriod"/>
              <a:tabLst>
                <a:tab pos="424180"/>
              </a:tabLst>
            </a:pPr>
            <a:r>
              <a:rPr sz="32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山东</a:t>
            </a:r>
            <a:r>
              <a:rPr sz="3200" spc="-5">
                <a:latin typeface="微软雅黑"/>
                <a:cs typeface="微软雅黑"/>
              </a:rPr>
              <a:t>豪俊遂并起而亡秦族亦；</a:t>
            </a:r>
            <a:endParaRPr sz="3200">
              <a:latin typeface="微软雅黑"/>
              <a:cs typeface="微软雅黑"/>
            </a:endParaRPr>
          </a:p>
          <a:p>
            <a:pPr marL="457200" indent="-444500">
              <a:lnSpc>
                <a:spcPct val="100000"/>
              </a:lnSpc>
              <a:spcBef>
                <a:spcPts val="620"/>
              </a:spcBef>
              <a:buFont typeface="Calibri"/>
              <a:buAutoNum type="alphaUcPeriod"/>
              <a:tabLst>
                <a:tab pos="457200"/>
                <a:tab pos="2266315"/>
              </a:tabLst>
            </a:pPr>
            <a:r>
              <a:rPr sz="3200">
                <a:latin typeface="微软雅黑"/>
                <a:cs typeface="微软雅黑"/>
              </a:rPr>
              <a:t>今之</a:t>
            </a:r>
            <a:r>
              <a:rPr sz="32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众</a:t>
            </a:r>
            <a:r>
              <a:rPr sz="3200" u="heavy" spc="-50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人</a:t>
            </a:r>
            <a:r>
              <a:rPr sz="3200">
                <a:latin typeface="微软雅黑"/>
                <a:cs typeface="微软雅黑"/>
              </a:rPr>
              <a:t>	， 其下圣人也亦远矣</a:t>
            </a:r>
            <a:r>
              <a:rPr sz="3200" spc="-50">
                <a:latin typeface="微软雅黑"/>
                <a:cs typeface="微软雅黑"/>
              </a:rPr>
              <a:t>；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07758" y="782103"/>
            <a:ext cx="10060940" cy="4308475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5"/>
              </a:spcBef>
            </a:pPr>
            <a:r>
              <a:rPr sz="3200" b="1">
                <a:latin typeface="微软雅黑"/>
                <a:cs typeface="微软雅黑"/>
              </a:rPr>
              <a:t>任务</a:t>
            </a:r>
            <a:r>
              <a:rPr sz="3200" b="1">
                <a:latin typeface="Calibri"/>
                <a:cs typeface="Calibri"/>
              </a:rPr>
              <a:t>3</a:t>
            </a:r>
            <a:r>
              <a:rPr sz="3200" b="1" spc="-5">
                <a:latin typeface="微软雅黑"/>
                <a:cs typeface="微软雅黑"/>
              </a:rPr>
              <a:t>：请从下列选项中选出词语解释正确的选项。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  <a:tabLst>
                <a:tab pos="8632825"/>
                <a:tab pos="9051290"/>
              </a:tabLst>
            </a:pPr>
            <a:r>
              <a:rPr sz="3200" spc="-10">
                <a:latin typeface="Calibri"/>
                <a:cs typeface="Calibri"/>
              </a:rPr>
              <a:t>1.</a:t>
            </a:r>
            <a:r>
              <a:rPr sz="3200">
                <a:latin typeface="微软雅黑"/>
                <a:cs typeface="微软雅黑"/>
              </a:rPr>
              <a:t>下列各项中加线词的古今异义相同的一项是</a:t>
            </a:r>
            <a:r>
              <a:rPr sz="3200" spc="-50">
                <a:latin typeface="微软雅黑"/>
                <a:cs typeface="微软雅黑"/>
              </a:rPr>
              <a:t>（</a:t>
            </a:r>
            <a:r>
              <a:rPr sz="3200">
                <a:latin typeface="微软雅黑"/>
                <a:cs typeface="微软雅黑"/>
              </a:rPr>
              <a:t>	</a:t>
            </a:r>
            <a:r>
              <a:rPr sz="3200" spc="-50">
                <a:latin typeface="Calibri"/>
                <a:cs typeface="Calibri"/>
              </a:rPr>
              <a:t>A</a:t>
            </a:r>
            <a:r>
              <a:rPr sz="3200">
                <a:latin typeface="Calibri"/>
                <a:cs typeface="Calibri"/>
              </a:rPr>
              <a:t>	</a:t>
            </a:r>
            <a:r>
              <a:rPr sz="3200" spc="-50"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 marL="441959" indent="-429895">
              <a:lnSpc>
                <a:spcPct val="100000"/>
              </a:lnSpc>
              <a:spcBef>
                <a:spcPts val="615"/>
              </a:spcBef>
              <a:buFont typeface="Calibri"/>
              <a:buAutoNum type="alphaUcPeriod"/>
              <a:tabLst>
                <a:tab pos="442595"/>
              </a:tabLst>
            </a:pPr>
            <a:r>
              <a:rPr sz="32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仁义</a:t>
            </a:r>
            <a:r>
              <a:rPr sz="3200" spc="-5">
                <a:latin typeface="微软雅黑"/>
                <a:cs typeface="微软雅黑"/>
              </a:rPr>
              <a:t>不施而攻守之势异也；</a:t>
            </a:r>
            <a:endParaRPr sz="3200">
              <a:latin typeface="微软雅黑"/>
              <a:cs typeface="微软雅黑"/>
            </a:endParaRPr>
          </a:p>
          <a:p>
            <a:pPr marL="427990" indent="-415925">
              <a:lnSpc>
                <a:spcPts val="3650"/>
              </a:lnSpc>
              <a:spcBef>
                <a:spcPts val="615"/>
              </a:spcBef>
              <a:buFont typeface="Calibri"/>
              <a:buAutoNum type="alphaUcPeriod"/>
              <a:tabLst>
                <a:tab pos="428625"/>
              </a:tabLst>
            </a:pPr>
            <a:r>
              <a:rPr sz="3200">
                <a:latin typeface="微软雅黑"/>
                <a:cs typeface="微软雅黑"/>
              </a:rPr>
              <a:t>古之</a:t>
            </a:r>
            <a:r>
              <a:rPr sz="32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学者</a:t>
            </a:r>
            <a:r>
              <a:rPr sz="3200" spc="-15">
                <a:latin typeface="微软雅黑"/>
                <a:cs typeface="微软雅黑"/>
              </a:rPr>
              <a:t>必有师；</a:t>
            </a:r>
            <a:endParaRPr sz="3200">
              <a:latin typeface="微软雅黑"/>
              <a:cs typeface="微软雅黑"/>
            </a:endParaRPr>
          </a:p>
          <a:p>
            <a:pPr marL="423545" indent="-411480">
              <a:lnSpc>
                <a:spcPts val="3650"/>
              </a:lnSpc>
              <a:buFont typeface="Calibri"/>
              <a:buAutoNum type="alphaUcPeriod"/>
              <a:tabLst>
                <a:tab pos="424180"/>
              </a:tabLst>
            </a:pPr>
            <a:r>
              <a:rPr sz="32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山东</a:t>
            </a:r>
            <a:r>
              <a:rPr sz="3200" spc="-5">
                <a:latin typeface="微软雅黑"/>
                <a:cs typeface="微软雅黑"/>
              </a:rPr>
              <a:t>豪俊遂并起而亡秦族亦；</a:t>
            </a:r>
            <a:endParaRPr sz="3200">
              <a:latin typeface="微软雅黑"/>
              <a:cs typeface="微软雅黑"/>
            </a:endParaRPr>
          </a:p>
          <a:p>
            <a:pPr marL="457200" indent="-444500">
              <a:lnSpc>
                <a:spcPct val="100000"/>
              </a:lnSpc>
              <a:spcBef>
                <a:spcPts val="620"/>
              </a:spcBef>
              <a:buFont typeface="Calibri"/>
              <a:buAutoNum type="alphaUcPeriod"/>
              <a:tabLst>
                <a:tab pos="457200"/>
                <a:tab pos="2266315"/>
              </a:tabLst>
            </a:pPr>
            <a:r>
              <a:rPr sz="3200">
                <a:latin typeface="微软雅黑"/>
                <a:cs typeface="微软雅黑"/>
              </a:rPr>
              <a:t>今之</a:t>
            </a:r>
            <a:r>
              <a:rPr sz="32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众</a:t>
            </a:r>
            <a:r>
              <a:rPr sz="3200" u="heavy" spc="-50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人</a:t>
            </a:r>
            <a:r>
              <a:rPr sz="3200">
                <a:latin typeface="微软雅黑"/>
                <a:cs typeface="微软雅黑"/>
              </a:rPr>
              <a:t>	， 其下圣人也亦远矣</a:t>
            </a:r>
            <a:r>
              <a:rPr sz="3200" spc="-50">
                <a:latin typeface="微软雅黑"/>
                <a:cs typeface="微软雅黑"/>
              </a:rPr>
              <a:t>；</a:t>
            </a:r>
            <a:endParaRPr sz="3200">
              <a:latin typeface="微软雅黑"/>
              <a:cs typeface="微软雅黑"/>
            </a:endParaRPr>
          </a:p>
          <a:p>
            <a:pPr marL="12700" marR="5080">
              <a:lnSpc>
                <a:spcPts val="3529"/>
              </a:lnSpc>
              <a:spcBef>
                <a:spcPts val="990"/>
              </a:spcBef>
            </a:pPr>
            <a:r>
              <a:rPr sz="3200">
                <a:latin typeface="MS Gothic"/>
                <a:cs typeface="MS Gothic"/>
              </a:rPr>
              <a:t>【分析】</a:t>
            </a:r>
            <a:r>
              <a:rPr sz="3200">
                <a:latin typeface="Calibri"/>
                <a:cs typeface="Calibri"/>
              </a:rPr>
              <a:t>B</a:t>
            </a:r>
            <a:r>
              <a:rPr sz="3200">
                <a:latin typeface="微软雅黑"/>
                <a:cs typeface="微软雅黑"/>
              </a:rPr>
              <a:t>项：求学的人；</a:t>
            </a:r>
            <a:r>
              <a:rPr sz="3200">
                <a:latin typeface="Calibri"/>
                <a:cs typeface="Calibri"/>
              </a:rPr>
              <a:t>C</a:t>
            </a:r>
            <a:r>
              <a:rPr sz="3200">
                <a:latin typeface="微软雅黑"/>
                <a:cs typeface="微软雅黑"/>
              </a:rPr>
              <a:t>项：崤山以东；</a:t>
            </a:r>
            <a:r>
              <a:rPr sz="3200">
                <a:latin typeface="Calibri"/>
                <a:cs typeface="Calibri"/>
              </a:rPr>
              <a:t>D</a:t>
            </a:r>
            <a:r>
              <a:rPr sz="3200" spc="-10">
                <a:latin typeface="微软雅黑"/>
                <a:cs typeface="微软雅黑"/>
              </a:rPr>
              <a:t>项：一般的</a:t>
            </a:r>
            <a:r>
              <a:rPr sz="3200" spc="-25">
                <a:latin typeface="微软雅黑"/>
                <a:cs typeface="微软雅黑"/>
              </a:rPr>
              <a:t>人。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79242" y="1496596"/>
            <a:ext cx="84232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003540"/>
              </a:tabLst>
            </a:pPr>
            <a:r>
              <a:rPr sz="3200" spc="-10">
                <a:latin typeface="Calibri"/>
                <a:cs typeface="Calibri"/>
              </a:rPr>
              <a:t>2.</a:t>
            </a:r>
            <a:r>
              <a:rPr sz="3200">
                <a:latin typeface="微软雅黑"/>
                <a:cs typeface="微软雅黑"/>
              </a:rPr>
              <a:t>下列句子中没有古今异义现象的一项是</a:t>
            </a:r>
            <a:r>
              <a:rPr sz="3200" spc="-50">
                <a:latin typeface="微软雅黑"/>
                <a:cs typeface="微软雅黑"/>
              </a:rPr>
              <a:t>（</a:t>
            </a:r>
            <a:r>
              <a:rPr sz="3200">
                <a:latin typeface="微软雅黑"/>
                <a:cs typeface="微软雅黑"/>
              </a:rPr>
              <a:t>	</a:t>
            </a:r>
            <a:r>
              <a:rPr sz="3200" spc="-50"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862935" y="1984276"/>
            <a:ext cx="2080895" cy="1157605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5"/>
              </a:spcBef>
            </a:pPr>
            <a:r>
              <a:rPr sz="3200">
                <a:latin typeface="Calibri"/>
                <a:cs typeface="Calibri"/>
              </a:rPr>
              <a:t>A</a:t>
            </a:r>
            <a:r>
              <a:rPr sz="3200" spc="-5">
                <a:latin typeface="Calibri"/>
                <a:cs typeface="Calibri"/>
              </a:rPr>
              <a:t>. </a:t>
            </a:r>
            <a:r>
              <a:rPr sz="3200" spc="-15">
                <a:latin typeface="微软雅黑"/>
                <a:cs typeface="微软雅黑"/>
              </a:rPr>
              <a:t>九岁不行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3200">
                <a:latin typeface="Calibri"/>
                <a:cs typeface="Calibri"/>
              </a:rPr>
              <a:t>C</a:t>
            </a:r>
            <a:r>
              <a:rPr sz="3200" spc="-5">
                <a:latin typeface="Calibri"/>
                <a:cs typeface="Calibri"/>
              </a:rPr>
              <a:t>. </a:t>
            </a:r>
            <a:r>
              <a:rPr sz="3200" spc="-15">
                <a:latin typeface="微软雅黑"/>
                <a:cs typeface="微软雅黑"/>
              </a:rPr>
              <a:t>僮仆欢迎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87764" y="1984276"/>
            <a:ext cx="2909570" cy="1157605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31115">
              <a:lnSpc>
                <a:spcPct val="100000"/>
              </a:lnSpc>
              <a:spcBef>
                <a:spcPts val="715"/>
              </a:spcBef>
            </a:pPr>
            <a:r>
              <a:rPr sz="3200">
                <a:latin typeface="Calibri"/>
                <a:cs typeface="Calibri"/>
              </a:rPr>
              <a:t>B. </a:t>
            </a:r>
            <a:r>
              <a:rPr sz="3200" spc="-15">
                <a:latin typeface="微软雅黑"/>
                <a:cs typeface="微软雅黑"/>
              </a:rPr>
              <a:t>腹犹果然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3200">
                <a:latin typeface="Calibri"/>
                <a:cs typeface="Calibri"/>
              </a:rPr>
              <a:t>D. </a:t>
            </a:r>
            <a:r>
              <a:rPr sz="3200" spc="-10">
                <a:latin typeface="微软雅黑"/>
                <a:cs typeface="微软雅黑"/>
              </a:rPr>
              <a:t>策扶老以流憩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79242" y="1496596"/>
            <a:ext cx="873188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911465"/>
                <a:tab pos="8312150"/>
              </a:tabLst>
            </a:pPr>
            <a:r>
              <a:rPr sz="3200" spc="-10">
                <a:latin typeface="Calibri"/>
                <a:cs typeface="Calibri"/>
              </a:rPr>
              <a:t>2.</a:t>
            </a:r>
            <a:r>
              <a:rPr sz="3200">
                <a:latin typeface="微软雅黑"/>
                <a:cs typeface="微软雅黑"/>
              </a:rPr>
              <a:t>下列句子中没有古今异义现象的一项是</a:t>
            </a:r>
            <a:r>
              <a:rPr sz="3200" spc="-50">
                <a:latin typeface="微软雅黑"/>
                <a:cs typeface="微软雅黑"/>
              </a:rPr>
              <a:t>（</a:t>
            </a:r>
            <a:r>
              <a:rPr sz="3200">
                <a:latin typeface="微软雅黑"/>
                <a:cs typeface="微软雅黑"/>
              </a:rPr>
              <a:t>	</a:t>
            </a:r>
            <a:r>
              <a:rPr sz="3200" spc="-50">
                <a:latin typeface="Calibri"/>
                <a:cs typeface="Calibri"/>
              </a:rPr>
              <a:t>C</a:t>
            </a:r>
            <a:r>
              <a:rPr sz="3200">
                <a:latin typeface="Calibri"/>
                <a:cs typeface="Calibri"/>
              </a:rPr>
              <a:t>	</a:t>
            </a:r>
            <a:r>
              <a:rPr sz="3200" spc="-50"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862935" y="1984276"/>
            <a:ext cx="2080895" cy="1157605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5"/>
              </a:spcBef>
            </a:pPr>
            <a:r>
              <a:rPr sz="3200">
                <a:latin typeface="Calibri"/>
                <a:cs typeface="Calibri"/>
              </a:rPr>
              <a:t>A</a:t>
            </a:r>
            <a:r>
              <a:rPr sz="3200" spc="-5">
                <a:latin typeface="Calibri"/>
                <a:cs typeface="Calibri"/>
              </a:rPr>
              <a:t>. </a:t>
            </a:r>
            <a:r>
              <a:rPr sz="3200" spc="-15">
                <a:latin typeface="微软雅黑"/>
                <a:cs typeface="微软雅黑"/>
              </a:rPr>
              <a:t>九岁不行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3200">
                <a:latin typeface="Calibri"/>
                <a:cs typeface="Calibri"/>
              </a:rPr>
              <a:t>C</a:t>
            </a:r>
            <a:r>
              <a:rPr sz="3200" spc="-5">
                <a:latin typeface="Calibri"/>
                <a:cs typeface="Calibri"/>
              </a:rPr>
              <a:t>. </a:t>
            </a:r>
            <a:r>
              <a:rPr sz="3200" spc="-15">
                <a:latin typeface="微软雅黑"/>
                <a:cs typeface="微软雅黑"/>
              </a:rPr>
              <a:t>僮仆欢迎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87764" y="1984276"/>
            <a:ext cx="2909570" cy="1157605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31115">
              <a:lnSpc>
                <a:spcPct val="100000"/>
              </a:lnSpc>
              <a:spcBef>
                <a:spcPts val="715"/>
              </a:spcBef>
            </a:pPr>
            <a:r>
              <a:rPr sz="3200">
                <a:latin typeface="Calibri"/>
                <a:cs typeface="Calibri"/>
              </a:rPr>
              <a:t>B. </a:t>
            </a:r>
            <a:r>
              <a:rPr sz="3200" spc="-15">
                <a:latin typeface="微软雅黑"/>
                <a:cs typeface="微软雅黑"/>
              </a:rPr>
              <a:t>腹犹果然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3200">
                <a:latin typeface="Calibri"/>
                <a:cs typeface="Calibri"/>
              </a:rPr>
              <a:t>D. </a:t>
            </a:r>
            <a:r>
              <a:rPr sz="3200" spc="-10">
                <a:latin typeface="微软雅黑"/>
                <a:cs typeface="微软雅黑"/>
              </a:rPr>
              <a:t>策扶老以流憩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79242" y="3194332"/>
            <a:ext cx="10775950" cy="1391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650"/>
              </a:lnSpc>
              <a:spcBef>
                <a:spcPts val="100"/>
              </a:spcBef>
            </a:pPr>
            <a:r>
              <a:rPr sz="3200">
                <a:latin typeface="MS Gothic"/>
                <a:cs typeface="MS Gothic"/>
              </a:rPr>
              <a:t>【分析】</a:t>
            </a:r>
            <a:r>
              <a:rPr sz="3200">
                <a:latin typeface="Calibri"/>
                <a:cs typeface="Calibri"/>
              </a:rPr>
              <a:t>A</a:t>
            </a:r>
            <a:r>
              <a:rPr sz="3200">
                <a:latin typeface="微软雅黑"/>
                <a:cs typeface="微软雅黑"/>
              </a:rPr>
              <a:t>项，</a:t>
            </a:r>
            <a:r>
              <a:rPr sz="3200">
                <a:latin typeface="Calibri"/>
                <a:cs typeface="Calibri"/>
              </a:rPr>
              <a:t>“</a:t>
            </a:r>
            <a:r>
              <a:rPr sz="3200">
                <a:latin typeface="微软雅黑"/>
                <a:cs typeface="微软雅黑"/>
              </a:rPr>
              <a:t>不行</a:t>
            </a:r>
            <a:r>
              <a:rPr sz="3200">
                <a:latin typeface="Calibri"/>
                <a:cs typeface="Calibri"/>
              </a:rPr>
              <a:t>”</a:t>
            </a:r>
            <a:r>
              <a:rPr sz="3200" spc="-5">
                <a:latin typeface="微软雅黑"/>
                <a:cs typeface="微软雅黑"/>
              </a:rPr>
              <a:t>：古义，不能行走；今义，不可以。</a:t>
            </a:r>
            <a:endParaRPr sz="3200">
              <a:latin typeface="微软雅黑"/>
              <a:cs typeface="微软雅黑"/>
            </a:endParaRPr>
          </a:p>
          <a:p>
            <a:pPr marL="12700" marR="5080">
              <a:lnSpc>
                <a:spcPts val="3460"/>
              </a:lnSpc>
              <a:spcBef>
                <a:spcPts val="240"/>
              </a:spcBef>
            </a:pPr>
            <a:r>
              <a:rPr sz="3200">
                <a:latin typeface="Calibri"/>
                <a:cs typeface="Calibri"/>
              </a:rPr>
              <a:t>B</a:t>
            </a:r>
            <a:r>
              <a:rPr sz="3200">
                <a:latin typeface="微软雅黑"/>
                <a:cs typeface="微软雅黑"/>
              </a:rPr>
              <a:t>项，</a:t>
            </a:r>
            <a:r>
              <a:rPr sz="3200">
                <a:latin typeface="Calibri"/>
                <a:cs typeface="Calibri"/>
              </a:rPr>
              <a:t>“</a:t>
            </a:r>
            <a:r>
              <a:rPr sz="3200">
                <a:latin typeface="微软雅黑"/>
                <a:cs typeface="微软雅黑"/>
              </a:rPr>
              <a:t>果然</a:t>
            </a:r>
            <a:r>
              <a:rPr sz="3200">
                <a:latin typeface="Calibri"/>
                <a:cs typeface="Calibri"/>
              </a:rPr>
              <a:t>”</a:t>
            </a:r>
            <a:r>
              <a:rPr sz="3200" spc="-5">
                <a:latin typeface="微软雅黑"/>
                <a:cs typeface="微软雅黑"/>
              </a:rPr>
              <a:t>：古义，很饱的样子；今义，副词，表事实与</a:t>
            </a:r>
            <a:r>
              <a:rPr sz="3200" spc="-50">
                <a:latin typeface="微软雅黑"/>
                <a:cs typeface="微软雅黑"/>
              </a:rPr>
              <a:t> </a:t>
            </a:r>
            <a:r>
              <a:rPr sz="3200">
                <a:latin typeface="微软雅黑"/>
                <a:cs typeface="微软雅黑"/>
              </a:rPr>
              <a:t>所料相符。</a:t>
            </a:r>
            <a:r>
              <a:rPr sz="3200">
                <a:latin typeface="Calibri"/>
                <a:cs typeface="Calibri"/>
              </a:rPr>
              <a:t>D</a:t>
            </a:r>
            <a:r>
              <a:rPr sz="3200">
                <a:latin typeface="微软雅黑"/>
                <a:cs typeface="微软雅黑"/>
              </a:rPr>
              <a:t>项，</a:t>
            </a:r>
            <a:r>
              <a:rPr sz="3200">
                <a:latin typeface="Calibri"/>
                <a:cs typeface="Calibri"/>
              </a:rPr>
              <a:t>“</a:t>
            </a:r>
            <a:r>
              <a:rPr sz="3200">
                <a:latin typeface="微软雅黑"/>
                <a:cs typeface="微软雅黑"/>
              </a:rPr>
              <a:t>扶老</a:t>
            </a:r>
            <a:r>
              <a:rPr sz="3200">
                <a:latin typeface="Calibri"/>
                <a:cs typeface="Calibri"/>
              </a:rPr>
              <a:t>”</a:t>
            </a:r>
            <a:r>
              <a:rPr sz="3200" spc="-5">
                <a:latin typeface="微软雅黑"/>
                <a:cs typeface="微软雅黑"/>
              </a:rPr>
              <a:t>，古义：手杖；今义：指搀扶老人。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6940" y="1504070"/>
            <a:ext cx="816546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796530"/>
              </a:tabLst>
            </a:pPr>
            <a:r>
              <a:rPr sz="2800" spc="-10">
                <a:latin typeface="Calibri"/>
                <a:cs typeface="Calibri"/>
              </a:rPr>
              <a:t>3.</a:t>
            </a:r>
            <a:r>
              <a:rPr sz="2800">
                <a:latin typeface="微软雅黑"/>
                <a:cs typeface="微软雅黑"/>
              </a:rPr>
              <a:t>下列各句划线的词，古今异义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相同</a:t>
            </a:r>
            <a:r>
              <a:rPr sz="2800">
                <a:latin typeface="微软雅黑"/>
                <a:cs typeface="微软雅黑"/>
              </a:rPr>
              <a:t>的一项是</a:t>
            </a:r>
            <a:r>
              <a:rPr sz="2800" spc="-50">
                <a:latin typeface="微软雅黑"/>
                <a:cs typeface="微软雅黑"/>
              </a:rPr>
              <a:t>（</a:t>
            </a:r>
            <a:r>
              <a:rPr sz="2800">
                <a:latin typeface="微软雅黑"/>
                <a:cs typeface="微软雅黑"/>
              </a:rPr>
              <a:t>	</a:t>
            </a:r>
            <a:r>
              <a:rPr sz="2800" spc="-50"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0"/>
              </a:spcBef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916940" y="1930790"/>
            <a:ext cx="2874645" cy="1047750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2800">
                <a:latin typeface="Calibri"/>
                <a:cs typeface="Calibri"/>
              </a:rPr>
              <a:t>A</a:t>
            </a:r>
            <a:r>
              <a:rPr sz="2800" spc="-5">
                <a:latin typeface="Calibri"/>
                <a:cs typeface="Calibri"/>
              </a:rPr>
              <a:t>.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可怜</a:t>
            </a:r>
            <a:r>
              <a:rPr sz="2800" spc="-20">
                <a:latin typeface="微软雅黑"/>
                <a:cs typeface="微软雅黑"/>
              </a:rPr>
              <a:t>体无比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5"/>
              </a:spcBef>
            </a:pPr>
            <a:r>
              <a:rPr sz="2800">
                <a:latin typeface="Calibri"/>
                <a:cs typeface="Calibri"/>
              </a:rPr>
              <a:t>C</a:t>
            </a:r>
            <a:r>
              <a:rPr sz="2800" spc="-5">
                <a:latin typeface="Calibri"/>
                <a:cs typeface="Calibri"/>
              </a:rPr>
              <a:t>. </a:t>
            </a:r>
            <a:r>
              <a:rPr sz="2800">
                <a:latin typeface="微软雅黑"/>
                <a:cs typeface="微软雅黑"/>
              </a:rPr>
              <a:t>伏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清白</a:t>
            </a:r>
            <a:r>
              <a:rPr sz="2800" spc="-15">
                <a:latin typeface="微软雅黑"/>
                <a:cs typeface="微软雅黑"/>
              </a:rPr>
              <a:t>以死直兮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60360" y="1930790"/>
            <a:ext cx="2647315" cy="1047750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2800">
                <a:latin typeface="Calibri"/>
                <a:cs typeface="Calibri"/>
              </a:rPr>
              <a:t>B. </a:t>
            </a:r>
            <a:r>
              <a:rPr sz="2800">
                <a:latin typeface="微软雅黑"/>
                <a:cs typeface="微软雅黑"/>
              </a:rPr>
              <a:t>叶叶相</a:t>
            </a:r>
            <a:r>
              <a:rPr sz="2800" u="heavy" spc="-25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交通</a:t>
            </a:r>
            <a:endParaRPr sz="2800">
              <a:latin typeface="微软雅黑"/>
              <a:cs typeface="微软雅黑"/>
            </a:endParaRPr>
          </a:p>
          <a:p>
            <a:pPr marL="466090">
              <a:lnSpc>
                <a:spcPct val="100000"/>
              </a:lnSpc>
              <a:spcBef>
                <a:spcPts val="665"/>
              </a:spcBef>
            </a:pPr>
            <a:r>
              <a:rPr sz="2800">
                <a:latin typeface="Calibri"/>
                <a:cs typeface="Calibri"/>
              </a:rPr>
              <a:t>D.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共事</a:t>
            </a:r>
            <a:r>
              <a:rPr sz="2800" spc="-20">
                <a:latin typeface="微软雅黑"/>
                <a:cs typeface="微软雅黑"/>
              </a:rPr>
              <a:t>二三年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https://d.book118.com/806152024034010051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Microsoft JhengHei</vt:lpstr>
      <vt:lpstr>微软雅黑</vt:lpstr>
      <vt:lpstr>MS Gothic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任务1：运用思维导图的方法辨析和构建词义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2024-09-16T22:12:09.850</cp:lastPrinted>
  <dcterms:created xsi:type="dcterms:W3CDTF">2024-09-16T14:12:09Z</dcterms:created>
  <dcterms:modified xsi:type="dcterms:W3CDTF">2024-09-16T14:12:11Z</dcterms:modified>
</cp:coreProperties>
</file>