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1" r:id="rId25"/>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tags" Target="tags/tag79.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notesMaster" Target="notesMasters/notesMaster1.xml" /><Relationship Id="rId30"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t>14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3DA9B44-8D20-4406-B9A1-5BBC5B886F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7C13CA-09A1-4AD1-BD1E-8CD697713C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0BB87B-9DD3-40D1-A95A-824DD561B7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AFDDA9-EC00-47C8-B995-D3D9A70345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17B328-161E-4E06-8504-1EBFCC7CC8D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4C91705-31FC-41EC-8AFC-B113239B12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8F3D6AF-4E70-4B86-9451-D789B29DF3F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3E6B51-7CB4-42A4-ABD7-0890E8886B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9C8D9B3-36A5-461B-A191-01277C34BE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8B601A-1D89-4277-B52B-BDD0714D49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3DA75D-0CB5-4D26-8AAC-1DEAFEBD3D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image" Target="../media/image1.png" /><Relationship Id="rId18" Type="http://schemas.openxmlformats.org/officeDocument/2006/relationships/tags" Target="../tags/tag62.xml"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no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pic>
        <p:nvPicPr>
          <p:cNvPr id="7" name="图片 6" descr="图片1"/>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notesSlide" Target="../notesSlides/notesSlide1.xml" /><Relationship Id="rId8"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68.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tags" Target="../tags/tag71.xml" /><Relationship Id="rId6" Type="http://schemas.openxmlformats.org/officeDocument/2006/relationships/notesSlide" Target="../notesSlides/notesSlide2.xml" /><Relationship Id="rId7"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4.png"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tags" Target="../tags/tag129.xml" /><Relationship Id="rId2" Type="http://schemas.openxmlformats.org/officeDocument/2006/relationships/slideLayout" Target="../slideLayouts/slideLayout18.xml" /><Relationship Id="rId3"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s>
</file>

<file path=ppt/slides/_rels/slide6.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slideLayout" Target="../slideLayouts/slideLayout1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7.xml.rels>&#65279;<?xml version="1.0" encoding="utf-8" standalone="yes"?><Relationships xmlns="http://schemas.openxmlformats.org/package/2006/relationships"><Relationship Id="rId1" Type="http://schemas.openxmlformats.org/officeDocument/2006/relationships/tags" Target="../tags/tag129.xml" /><Relationship Id="rId2" Type="http://schemas.openxmlformats.org/officeDocument/2006/relationships/slideLayout" Target="../slideLayouts/slideLayout18.xml" /><Relationship Id="rId3" Type="http://schemas.openxmlformats.org/officeDocument/2006/relationships/notesSlide" Target="../notesSlides/notesSlide5.xml" /></Relationships>
</file>

<file path=ppt/slides/_rels/slide8.xml.rels>&#65279;<?xml version="1.0" encoding="utf-8" standalone="yes"?><Relationships xmlns="http://schemas.openxmlformats.org/package/2006/relationships"><Relationship Id="rId1" Type="http://schemas.openxmlformats.org/officeDocument/2006/relationships/tags" Target="../tags/tag110.xml" /><Relationship Id="rId10" Type="http://schemas.openxmlformats.org/officeDocument/2006/relationships/tags" Target="../tags/tag118.xml" /><Relationship Id="rId11" Type="http://schemas.openxmlformats.org/officeDocument/2006/relationships/tags" Target="../tags/tag119.xml" /><Relationship Id="rId12" Type="http://schemas.openxmlformats.org/officeDocument/2006/relationships/tags" Target="../tags/tag120.xml" /><Relationship Id="rId13" Type="http://schemas.openxmlformats.org/officeDocument/2006/relationships/tags" Target="../tags/tag121.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slideLayout" Target="../slideLayouts/slideLayout18.xml" /><Relationship Id="rId5" Type="http://schemas.openxmlformats.org/officeDocument/2006/relationships/tags" Target="../tags/tag113.xml" /><Relationship Id="rId6" Type="http://schemas.openxmlformats.org/officeDocument/2006/relationships/tags" Target="../tags/tag114.xml" /><Relationship Id="rId7" Type="http://schemas.openxmlformats.org/officeDocument/2006/relationships/tags" Target="../tags/tag115.xml" /><Relationship Id="rId8" Type="http://schemas.openxmlformats.org/officeDocument/2006/relationships/tags" Target="../tags/tag116.xml" /><Relationship Id="rId9" Type="http://schemas.openxmlformats.org/officeDocument/2006/relationships/tags" Target="../tags/tag11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4.png"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notesSlide" Target="../notesSlides/notesSlide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s>
</file>

<file path=ppt/slides/_rels/slide11.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slideLayout" Target="../slideLayouts/slideLayout1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12.xml.rels>&#65279;<?xml version="1.0" encoding="utf-8" standalone="yes"?><Relationships xmlns="http://schemas.openxmlformats.org/package/2006/relationships"><Relationship Id="rId1" Type="http://schemas.openxmlformats.org/officeDocument/2006/relationships/tags" Target="../tags/tag81.xml" /><Relationship Id="rId10" Type="http://schemas.openxmlformats.org/officeDocument/2006/relationships/tags" Target="../tags/tag90.xml" /><Relationship Id="rId11" Type="http://schemas.openxmlformats.org/officeDocument/2006/relationships/tags" Target="../tags/tag91.xml" /><Relationship Id="rId12" Type="http://schemas.openxmlformats.org/officeDocument/2006/relationships/tags" Target="../tags/tag92.xml" /><Relationship Id="rId13" Type="http://schemas.openxmlformats.org/officeDocument/2006/relationships/tags" Target="../tags/tag93.xml" /><Relationship Id="rId14" Type="http://schemas.openxmlformats.org/officeDocument/2006/relationships/tags" Target="../tags/tag94.xml" /><Relationship Id="rId15" Type="http://schemas.openxmlformats.org/officeDocument/2006/relationships/tags" Target="../tags/tag95.xml" /><Relationship Id="rId16" Type="http://schemas.openxmlformats.org/officeDocument/2006/relationships/tags" Target="../tags/tag96.xml" /><Relationship Id="rId17" Type="http://schemas.openxmlformats.org/officeDocument/2006/relationships/tags" Target="../tags/tag97.xml" /><Relationship Id="rId18" Type="http://schemas.openxmlformats.org/officeDocument/2006/relationships/slideLayout" Target="../slideLayouts/slideLayout18.xml" /><Relationship Id="rId19" Type="http://schemas.openxmlformats.org/officeDocument/2006/relationships/notesSlide" Target="../notesSlides/notesSlide7.xml" /><Relationship Id="rId2" Type="http://schemas.openxmlformats.org/officeDocument/2006/relationships/tags" Target="../tags/tag82.xml" /><Relationship Id="rId3" Type="http://schemas.openxmlformats.org/officeDocument/2006/relationships/tags" Target="../tags/tag83.xml" /><Relationship Id="rId4" Type="http://schemas.openxmlformats.org/officeDocument/2006/relationships/tags" Target="../tags/tag84.xml" /><Relationship Id="rId5" Type="http://schemas.openxmlformats.org/officeDocument/2006/relationships/tags" Target="../tags/tag85.xml" /><Relationship Id="rId6" Type="http://schemas.openxmlformats.org/officeDocument/2006/relationships/tags" Target="../tags/tag86.xml" /><Relationship Id="rId7" Type="http://schemas.openxmlformats.org/officeDocument/2006/relationships/tags" Target="../tags/tag87.xml" /><Relationship Id="rId8" Type="http://schemas.openxmlformats.org/officeDocument/2006/relationships/tags" Target="../tags/tag88.xml" /><Relationship Id="rId9" Type="http://schemas.openxmlformats.org/officeDocument/2006/relationships/tags" Target="../tags/tag89.xml" /></Relationships>
</file>

<file path=ppt/slides/_rels/slide13.xml.rels>&#65279;<?xml version="1.0" encoding="utf-8" standalone="yes"?><Relationships xmlns="http://schemas.openxmlformats.org/package/2006/relationships"><Relationship Id="rId1" Type="http://schemas.openxmlformats.org/officeDocument/2006/relationships/tags" Target="../tags/tag110.xml" /><Relationship Id="rId10" Type="http://schemas.openxmlformats.org/officeDocument/2006/relationships/tags" Target="../tags/tag118.xml" /><Relationship Id="rId11" Type="http://schemas.openxmlformats.org/officeDocument/2006/relationships/tags" Target="../tags/tag119.xml" /><Relationship Id="rId12" Type="http://schemas.openxmlformats.org/officeDocument/2006/relationships/tags" Target="../tags/tag120.xml" /><Relationship Id="rId13" Type="http://schemas.openxmlformats.org/officeDocument/2006/relationships/tags" Target="../tags/tag121.xml" /><Relationship Id="rId2" Type="http://schemas.openxmlformats.org/officeDocument/2006/relationships/tags" Target="../tags/tag111.xml" /><Relationship Id="rId3" Type="http://schemas.openxmlformats.org/officeDocument/2006/relationships/tags" Target="../tags/tag112.xml" /><Relationship Id="rId4" Type="http://schemas.openxmlformats.org/officeDocument/2006/relationships/slideLayout" Target="../slideLayouts/slideLayout18.xml" /><Relationship Id="rId5" Type="http://schemas.openxmlformats.org/officeDocument/2006/relationships/tags" Target="../tags/tag113.xml" /><Relationship Id="rId6" Type="http://schemas.openxmlformats.org/officeDocument/2006/relationships/tags" Target="../tags/tag114.xml" /><Relationship Id="rId7" Type="http://schemas.openxmlformats.org/officeDocument/2006/relationships/tags" Target="../tags/tag115.xml" /><Relationship Id="rId8" Type="http://schemas.openxmlformats.org/officeDocument/2006/relationships/tags" Target="../tags/tag116.xml" /><Relationship Id="rId9" Type="http://schemas.openxmlformats.org/officeDocument/2006/relationships/tags" Target="../tags/tag117.xml" /></Relationships>
</file>

<file path=ppt/slides/_rels/slide14.xml.rels>&#65279;<?xml version="1.0" encoding="utf-8" standalone="yes"?><Relationships xmlns="http://schemas.openxmlformats.org/package/2006/relationships"><Relationship Id="rId1" Type="http://schemas.openxmlformats.org/officeDocument/2006/relationships/tags" Target="../tags/tag129.xml" /><Relationship Id="rId2" Type="http://schemas.openxmlformats.org/officeDocument/2006/relationships/slideLayout" Target="../slideLayouts/slideLayout18.xml" /><Relationship Id="rId3" Type="http://schemas.openxmlformats.org/officeDocument/2006/relationships/notesSlide" Target="../notesSlides/notesSlide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image" Target="../media/image4.png" /><Relationship Id="rId2" Type="http://schemas.openxmlformats.org/officeDocument/2006/relationships/tags" Target="../tags/tag72.xml"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notesSlide" Target="../notesSlides/notesSlide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s>
</file>

<file path=ppt/slides/_rels/slide17.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slideLayout" Target="../slideLayouts/slideLayout1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18.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slideLayout" Target="../slideLayouts/slideLayout1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s>
</file>

<file path=ppt/slides/_rels/slide20.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slideLayout" Target="../slideLayouts/slideLayout1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21.xml.rels>&#65279;<?xml version="1.0" encoding="utf-8" standalone="yes"?><Relationships xmlns="http://schemas.openxmlformats.org/package/2006/relationships"><Relationship Id="rId1" Type="http://schemas.openxmlformats.org/officeDocument/2006/relationships/tags" Target="../tags/tag81.xml" /><Relationship Id="rId10" Type="http://schemas.openxmlformats.org/officeDocument/2006/relationships/tags" Target="../tags/tag90.xml" /><Relationship Id="rId11" Type="http://schemas.openxmlformats.org/officeDocument/2006/relationships/tags" Target="../tags/tag91.xml" /><Relationship Id="rId12" Type="http://schemas.openxmlformats.org/officeDocument/2006/relationships/tags" Target="../tags/tag92.xml" /><Relationship Id="rId13" Type="http://schemas.openxmlformats.org/officeDocument/2006/relationships/tags" Target="../tags/tag93.xml" /><Relationship Id="rId14" Type="http://schemas.openxmlformats.org/officeDocument/2006/relationships/tags" Target="../tags/tag94.xml" /><Relationship Id="rId15" Type="http://schemas.openxmlformats.org/officeDocument/2006/relationships/tags" Target="../tags/tag95.xml" /><Relationship Id="rId16" Type="http://schemas.openxmlformats.org/officeDocument/2006/relationships/tags" Target="../tags/tag96.xml" /><Relationship Id="rId17" Type="http://schemas.openxmlformats.org/officeDocument/2006/relationships/tags" Target="../tags/tag97.xml" /><Relationship Id="rId18" Type="http://schemas.openxmlformats.org/officeDocument/2006/relationships/slideLayout" Target="../slideLayouts/slideLayout18.xml" /><Relationship Id="rId19" Type="http://schemas.openxmlformats.org/officeDocument/2006/relationships/notesSlide" Target="../notesSlides/notesSlide10.xml" /><Relationship Id="rId2" Type="http://schemas.openxmlformats.org/officeDocument/2006/relationships/tags" Target="../tags/tag82.xml" /><Relationship Id="rId3" Type="http://schemas.openxmlformats.org/officeDocument/2006/relationships/tags" Target="../tags/tag83.xml" /><Relationship Id="rId4" Type="http://schemas.openxmlformats.org/officeDocument/2006/relationships/tags" Target="../tags/tag84.xml" /><Relationship Id="rId5" Type="http://schemas.openxmlformats.org/officeDocument/2006/relationships/tags" Target="../tags/tag85.xml" /><Relationship Id="rId6" Type="http://schemas.openxmlformats.org/officeDocument/2006/relationships/tags" Target="../tags/tag86.xml" /><Relationship Id="rId7" Type="http://schemas.openxmlformats.org/officeDocument/2006/relationships/tags" Target="../tags/tag87.xml" /><Relationship Id="rId8" Type="http://schemas.openxmlformats.org/officeDocument/2006/relationships/tags" Target="../tags/tag88.xml" /><Relationship Id="rId9" Type="http://schemas.openxmlformats.org/officeDocument/2006/relationships/tags" Target="../tags/tag89.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6202101214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pic>
        <p:nvPicPr>
          <p:cNvPr id="6" name="图片 5" descr="图片1"/>
          <p:cNvPicPr>
            <a:picLocks noChangeAspect="1"/>
          </p:cNvPicPr>
          <p:nvPr/>
        </p:nvPicPr>
        <p:blipFill>
          <a:blip r:embed="rId8"/>
          <a:stretch>
            <a:fillRect/>
          </a:stretch>
        </p:blipFill>
        <p:spPr>
          <a:xfrm>
            <a:off x="0" y="0"/>
            <a:ext cx="12192000" cy="6858000"/>
          </a:xfrm>
          <a:prstGeom prst="rect">
            <a:avLst/>
          </a:prstGeom>
        </p:spPr>
      </p:pic>
      <p:sp>
        <p:nvSpPr>
          <p:cNvPr id="2" name="title" descr="7b0a2020202022776f7264617274223a20227b5c2269645c223a32353030323136382c5c227469645c223a5c225c227d220a7d0a"/>
          <p:cNvSpPr>
            <a:spLocks noGrp="1"/>
          </p:cNvSpPr>
          <p:nvPr>
            <p:ph type="ctrTitle"/>
          </p:nvPr>
        </p:nvSpPr>
        <p:spPr>
          <a:xfrm>
            <a:off x="973455" y="1200150"/>
            <a:ext cx="6626860" cy="2733040"/>
          </a:xfrm>
          <a:noFill/>
        </p:spPr>
        <p:txBody>
          <a:bodyPr anchor="ctr" anchorCtr="0"/>
          <a:lstStyle/>
          <a:p>
            <a:pPr lvl="0"/>
            <a:r>
              <a:rPr lang="zh-CN" altLang="zh-CN">
                <a:solidFill>
                  <a:schemeClr val="bg1"/>
                </a:solidFill>
              </a:rPr>
              <a:t>安全用电关爱生命</a:t>
            </a:r>
            <a:endParaRPr lang="zh-CN" altLang="en-US">
              <a:solidFill>
                <a:schemeClr val="bg1"/>
              </a:solidFill>
            </a:endParaRPr>
          </a:p>
        </p:txBody>
      </p:sp>
      <p:sp>
        <p:nvSpPr>
          <p:cNvPr id="3" name="封面"/>
          <p:cNvSpPr>
            <a:spLocks noGrp="1"/>
          </p:cNvSpPr>
          <p:nvPr>
            <p:ph type="subTitle" idx="1"/>
          </p:nvPr>
        </p:nvSpPr>
        <p:spPr>
          <a:xfrm>
            <a:off x="1198880" y="3560445"/>
            <a:ext cx="473075" cy="203200"/>
          </a:xfrm>
        </p:spPr>
        <p:txBody>
          <a:bodyPr>
            <a:normAutofit fontScale="25000"/>
          </a:bodyPr>
          <a:lstStyle/>
          <a:p>
            <a:r>
              <a:rPr lang="en-US">
                <a:sym typeface="+mn-ea"/>
              </a:rPr>
              <a:t> </a:t>
            </a:r>
            <a:endParaRPr lang="en-US"/>
          </a:p>
        </p:txBody>
      </p:sp>
      <p:sp>
        <p:nvSpPr>
          <p:cNvPr id="4" name="文本框 3"/>
          <p:cNvSpPr txBox="1"/>
          <p:nvPr/>
        </p:nvSpPr>
        <p:spPr>
          <a:xfrm>
            <a:off x="4064000" y="4912995"/>
            <a:ext cx="4064000"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a:solidFill>
                  <a:schemeClr val="bg1"/>
                </a:solidFill>
                <a:sym typeface="+mn-ea"/>
              </a:rPr>
              <a:t>汇报人：</a:t>
            </a:r>
            <a:r>
              <a:rPr lang="en-US" altLang="zh-CN">
                <a:solidFill>
                  <a:schemeClr val="bg1"/>
                </a:solidFill>
                <a:sym typeface="+mn-ea"/>
              </a:rPr>
              <a:t>             </a:t>
            </a:r>
            <a:r>
              <a:rPr lang="zh-CN" altLang="en-US">
                <a:solidFill>
                  <a:schemeClr val="bg1"/>
                </a:solidFill>
              </a:rPr>
              <a:t>时间：</a:t>
            </a:r>
            <a:r>
              <a:rPr lang="en-US" altLang="zh-CN">
                <a:solidFill>
                  <a:schemeClr val="bg1"/>
                </a:solidFill>
              </a:rPr>
              <a:t>2024</a:t>
            </a:r>
            <a:r>
              <a:rPr lang="zh-CN" altLang="en-US">
                <a:solidFill>
                  <a:schemeClr val="bg1"/>
                </a:solidFill>
              </a:rPr>
              <a:t>年</a:t>
            </a:r>
            <a:r>
              <a:rPr lang="en-US" altLang="zh-CN">
                <a:solidFill>
                  <a:schemeClr val="bg1"/>
                </a:solidFill>
              </a:rPr>
              <a:t>X</a:t>
            </a:r>
            <a:r>
              <a:rPr lang="zh-CN" altLang="en-US">
                <a:solidFill>
                  <a:schemeClr val="bg1"/>
                </a:solidFill>
              </a:rPr>
              <a:t>月</a:t>
            </a:r>
            <a:endParaRPr lang="zh-CN" altLang="en-US">
              <a:solidFill>
                <a:schemeClr val="bg1"/>
              </a:solidFill>
            </a:endParaRPr>
          </a:p>
        </p:txBody>
      </p:sp>
      <p:sp>
        <p:nvSpPr>
          <p:cNvPr id="13"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pic>
        <p:nvPicPr>
          <p:cNvPr id="4" name="图片 3" descr="2"/>
          <p:cNvPicPr>
            <a:picLocks noChangeAspect="1"/>
          </p:cNvPicPr>
          <p:nvPr/>
        </p:nvPicPr>
        <p:blipFill>
          <a:blip r:embed="rId7"/>
          <a:stretch>
            <a:fillRect/>
          </a:stretch>
        </p:blipFill>
        <p:spPr>
          <a:xfrm>
            <a:off x="0" y="0"/>
            <a:ext cx="12192000" cy="6858000"/>
          </a:xfrm>
          <a:prstGeom prst="rect">
            <a:avLst/>
          </a:prstGeom>
        </p:spPr>
      </p:pic>
      <p:sp>
        <p:nvSpPr>
          <p:cNvPr id="3" name="目录"/>
          <p:cNvSpPr>
            <a:spLocks noGrp="1"/>
          </p:cNvSpPr>
          <p:nvPr>
            <p:ph type="title" idx="4294967295"/>
          </p:nvPr>
        </p:nvSpPr>
        <p:spPr>
          <a:xfrm>
            <a:off x="970915" y="309245"/>
            <a:ext cx="2991485" cy="2125980"/>
          </a:xfrm>
        </p:spPr>
        <p:txBody>
          <a:bodyPr>
            <a:noAutofit/>
          </a:bodyPr>
          <a:lstStyle/>
          <a:p>
            <a:r>
              <a:rPr lang="zh-CN" altLang="en-US" sz="100">
                <a:solidFill>
                  <a:schemeClr val="bg1"/>
                </a:solidFill>
              </a:rPr>
              <a:t>目</a:t>
            </a:r>
            <a:r>
              <a:rPr lang="en-US" altLang="zh-CN" sz="100">
                <a:solidFill>
                  <a:schemeClr val="bg1"/>
                </a:solidFill>
              </a:rPr>
              <a:t>   </a:t>
            </a:r>
            <a:r>
              <a:rPr lang="zh-CN" altLang="en-US" sz="100">
                <a:solidFill>
                  <a:schemeClr val="bg1"/>
                </a:solidFill>
              </a:rPr>
              <a:t>录</a:t>
            </a:r>
            <a:endParaRPr lang="zh-CN" altLang="en-US" sz="100">
              <a:solidFill>
                <a:schemeClr val="bg1"/>
              </a:solidFill>
            </a:endParaRPr>
          </a:p>
        </p:txBody>
      </p:sp>
      <p:sp>
        <p:nvSpPr>
          <p:cNvPr id="23" name="content"/>
          <p:cNvSpPr txBox="1"/>
          <p:nvPr/>
        </p:nvSpPr>
        <p:spPr>
          <a:xfrm>
            <a:off x="6202680" y="1246505"/>
            <a:ext cx="5426710" cy="4521835"/>
          </a:xfrm>
          <a:prstGeom prst="rect">
            <a:avLst/>
          </a:prstGeom>
          <a:solidFill>
            <a:schemeClr val="bg1">
              <a:alpha val="42000"/>
            </a:schemeClr>
          </a:solid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2400">
                <a:solidFill>
                  <a:schemeClr val="bg1"/>
                </a:solidFill>
                <a:latin typeface="黑体" panose="02010609060101010101" charset="-122"/>
                <a:ea typeface="黑体" panose="02010609060101010101" charset="-122"/>
                <a:cs typeface="MiSans Heavy" panose="00000a00000000000000" charset="-122"/>
                <a:sym typeface="+mn-ea"/>
              </a:rPr>
              <a:t>第1章  安全用电的必要性
第2章  家庭用电安全
第3章  学校用电安全
第4章  社会用电安全
第5章  安全用电意识培养
第6章  总结与展望</a:t>
            </a:r>
            <a:endParaRPr lang="zh-CN" altLang="en-US" sz="2400">
              <a:solidFill>
                <a:schemeClr val="bg1"/>
              </a:solidFill>
              <a:latin typeface="黑体" panose="02010609060101010101" charset="-122"/>
              <a:ea typeface="黑体" panose="02010609060101010101" charset="-122"/>
              <a:cs typeface="MiSans Heavy" panose="00000a00000000000000" charset="-122"/>
              <a:sym typeface="+mn-ea"/>
            </a:endParaRPr>
          </a:p>
        </p:txBody>
      </p:sp>
      <p:cxnSp>
        <p:nvCxnSpPr>
          <p:cNvPr id="6" name="Connector 6"/>
          <p:cNvCxnSpPr/>
          <p:nvPr/>
        </p:nvCxnSpPr>
        <p:spPr>
          <a:xfrm flipH="1">
            <a:off x="3525751" y="309119"/>
            <a:ext cx="15240" cy="623951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pic>
        <p:nvPicPr>
          <p:cNvPr id="5" name="图片 4" descr="3"/>
          <p:cNvPicPr>
            <a:picLocks noChangeAspect="1"/>
          </p:cNvPicPr>
          <p:nvPr/>
        </p:nvPicPr>
        <p:blipFill>
          <a:blip r:embed="rId10"/>
          <a:stretch>
            <a:fillRect/>
          </a:stretch>
        </p:blipFill>
        <p:spPr>
          <a:xfrm>
            <a:off x="0" y="0"/>
            <a:ext cx="12192000" cy="6858000"/>
          </a:xfrm>
          <a:prstGeom prst="rect">
            <a:avLst/>
          </a:prstGeom>
        </p:spPr>
      </p:pic>
      <p:sp>
        <p:nvSpPr>
          <p:cNvPr id="2" name="index"/>
          <p:cNvSpPr>
            <a:spLocks noGrp="1"/>
          </p:cNvSpPr>
          <p:nvPr>
            <p:ph type="body" idx="4294967295"/>
          </p:nvPr>
        </p:nvSpPr>
        <p:spPr>
          <a:xfrm>
            <a:off x="1798955" y="1014095"/>
            <a:ext cx="2029460" cy="968375"/>
          </a:xfrm>
          <a:noFill/>
        </p:spPr>
        <p:txBody>
          <a:bodyPr>
            <a:noAutofit/>
          </a:bodyPr>
          <a:lstStyle/>
          <a:p>
            <a:r>
              <a:rPr lang="zh-CN" altLang="en-US" sz="4000">
                <a:solidFill>
                  <a:schemeClr val="bg1"/>
                </a:solidFill>
              </a:rPr>
              <a:t>01</a:t>
            </a:r>
            <a:endParaRPr lang="zh-CN" altLang="en-US" sz="4000">
              <a:solidFill>
                <a:schemeClr val="bg1"/>
              </a:solidFill>
            </a:endParaRPr>
          </a:p>
        </p:txBody>
      </p:sp>
      <p:sp>
        <p:nvSpPr>
          <p:cNvPr id="3" name="title"/>
          <p:cNvSpPr>
            <a:spLocks noGrp="1"/>
          </p:cNvSpPr>
          <p:nvPr>
            <p:ph type="title" idx="4294967295"/>
          </p:nvPr>
        </p:nvSpPr>
        <p:spPr>
          <a:xfrm>
            <a:off x="1605915" y="2770505"/>
            <a:ext cx="9010015" cy="996315"/>
          </a:xfrm>
          <a:noFill/>
        </p:spPr>
        <p:txBody>
          <a:bodyPr/>
          <a:lstStyle/>
          <a:p>
            <a:pPr algn="ctr"/>
            <a:r>
              <a:rPr sz="4500">
                <a:solidFill>
                  <a:schemeClr val="bg1"/>
                </a:solidFill>
              </a:rPr>
              <a:t>第1章 安全用电的必要性</a:t>
            </a:r>
            <a:endParaRPr sz="4500">
              <a:solidFill>
                <a:schemeClr val="bg1"/>
              </a:solidFill>
            </a:endParaRPr>
          </a:p>
        </p:txBody>
      </p:sp>
      <p:sp>
        <p:nvSpPr>
          <p:cNvPr id="4" name="章节页"/>
          <p:cNvSpPr txBox="1"/>
          <p:nvPr/>
        </p:nvSpPr>
        <p:spPr>
          <a:xfrm>
            <a:off x="1318260" y="567055"/>
            <a:ext cx="1934845"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t> </a:t>
            </a:r>
            <a:endParaRPr lang="en-US" altLang="zh-CN"/>
          </a:p>
        </p:txBody>
      </p:sp>
      <p:sp>
        <p:nvSpPr>
          <p:cNvPr id="19" name="Freeform 4"/>
          <p:cNvSpPr/>
          <p:nvPr/>
        </p:nvSpPr>
        <p:spPr>
          <a:xfrm>
            <a:off x="2659902"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5"/>
          <p:cNvSpPr txBox="1"/>
          <p:nvPr/>
        </p:nvSpPr>
        <p:spPr>
          <a:xfrm>
            <a:off x="723037" y="5602490"/>
            <a:ext cx="3105564" cy="410337"/>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微软雅黑" panose="020b0503020204020204" charset="-122"/>
                <a:ea typeface="微软雅黑"/>
                <a:cs typeface="微软雅黑" panose="020b0503020204020204" charset="-122"/>
              </a:rPr>
              <a:t>Chapter</a:t>
            </a:r>
            <a:endParaRPr lang="en-US" sz="2400">
              <a:solidFill>
                <a:schemeClr val="accent1">
                  <a:alpha val="100000"/>
                </a:schemeClr>
              </a:solidFill>
              <a:latin typeface="微软雅黑" panose="020b0503020204020204" charset="-122"/>
              <a:ea typeface="微软雅黑"/>
              <a:cs typeface="微软雅黑" panose="020b0503020204020204" charset="-122"/>
            </a:endParaRPr>
          </a:p>
        </p:txBody>
      </p:sp>
      <p:sp>
        <p:nvSpPr>
          <p:cNvPr id="22" name="Freeform 7"/>
          <p:cNvSpPr/>
          <p:nvPr/>
        </p:nvSpPr>
        <p:spPr>
          <a:xfrm>
            <a:off x="248834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8"/>
          <p:cNvSpPr/>
          <p:nvPr/>
        </p:nvSpPr>
        <p:spPr>
          <a:xfrm>
            <a:off x="231678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9654" name="五边形 30"/>
          <p:cNvSpPr/>
          <p:nvPr/>
        </p:nvSpPr>
        <p:spPr>
          <a:xfrm>
            <a:off x="1215390" y="2235200"/>
            <a:ext cx="9843135" cy="3670300"/>
          </a:xfrm>
          <a:prstGeom prst="homePlate">
            <a:avLst/>
          </a:prstGeom>
          <a:solidFill>
            <a:schemeClr val="accent1">
              <a:alpha val="38000"/>
            </a:schemeClr>
          </a:solidFill>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latin typeface="+mj-ea"/>
              <a:ea typeface="+mj-ea"/>
              <a:sym typeface="+mn-ea"/>
            </a:endParaRPr>
          </a:p>
        </p:txBody>
      </p:sp>
      <p:sp>
        <p:nvSpPr>
          <p:cNvPr id="3" name="title"/>
          <p:cNvSpPr>
            <a:spLocks noGrp="1"/>
          </p:cNvSpPr>
          <p:nvPr>
            <p:ph type="title" idx="4294967295"/>
          </p:nvPr>
        </p:nvSpPr>
        <p:spPr>
          <a:xfrm>
            <a:off x="1101725" y="1220470"/>
            <a:ext cx="8568690" cy="719455"/>
          </a:xfrm>
        </p:spPr>
        <p:txBody>
          <a:bodyPr vert="horz" lIns="0" tIns="0" rIns="0" bIns="0" rtlCol="0" anchor="b" anchorCtr="0">
            <a:normAutofit/>
          </a:bodyPr>
          <a:lstStyle/>
          <a:p>
            <a:pPr algn="l"/>
            <a:r>
              <a:rPr lang="zh-CN" altLang="en-US">
                <a:solidFill>
                  <a:schemeClr val="bg1"/>
                </a:solidFill>
              </a:rPr>
              <a:t>电力的重要性</a:t>
            </a:r>
            <a:endParaRPr lang="zh-CN" altLang="en-US">
              <a:solidFill>
                <a:schemeClr val="bg1"/>
              </a:solidFill>
            </a:endParaRPr>
          </a:p>
        </p:txBody>
      </p:sp>
      <p:sp>
        <p:nvSpPr>
          <p:cNvPr id="6" name="content"/>
          <p:cNvSpPr/>
          <p:nvPr/>
        </p:nvSpPr>
        <p:spPr>
          <a:xfrm>
            <a:off x="1381125" y="2447290"/>
            <a:ext cx="7713345" cy="3154680"/>
          </a:xfrm>
          <a:prstGeom prst="rect">
            <a:avLst/>
          </a:prstGeom>
          <a:ln>
            <a:noFill/>
            <a:prstDash val="sysDash"/>
          </a:ln>
        </p:spPr>
        <p:txBody>
          <a:bodyPr vert="horz"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fontAlgn="auto">
              <a:lnSpc>
                <a:spcPct val="200000"/>
              </a:lnSpc>
              <a:spcBef>
                <a:spcPct val="0"/>
              </a:spcBef>
              <a:spcAft>
                <a:spcPct val="0"/>
              </a:spcAft>
            </a:pPr>
            <a:r>
              <a:rPr lang="zh-CN" altLang="en-US">
                <a:ln>
                  <a:noFill/>
                  <a:prstDash val="sysDot"/>
                </a:ln>
                <a:solidFill>
                  <a:schemeClr val="bg1"/>
                </a:solidFill>
                <a:latin typeface="+mn-ea"/>
                <a:cs typeface="+mn-ea"/>
              </a:rPr>
              <a:t>电力在现代社会中扮演着重要的角色，人们的生活离不开电力供应。电力的合理利用对社会发展至关重要。</a:t>
            </a:r>
            <a:endParaRPr lang="zh-CN" altLang="en-US">
              <a:ln>
                <a:noFill/>
                <a:prstDash val="sysDot"/>
              </a:ln>
              <a:solidFill>
                <a:schemeClr val="bg1"/>
              </a:solidFill>
              <a:latin typeface="+mn-ea"/>
              <a:cs typeface="+mn-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7" name="矩形 6"/>
          <p:cNvSpPr/>
          <p:nvPr/>
        </p:nvSpPr>
        <p:spPr>
          <a:xfrm>
            <a:off x="8392795" y="1403350"/>
            <a:ext cx="3103245" cy="4782185"/>
          </a:xfrm>
          <a:prstGeom prst="rect">
            <a:avLst/>
          </a:pr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content"/>
          <p:cNvSpPr txBox="1"/>
          <p:nvPr/>
        </p:nvSpPr>
        <p:spPr>
          <a:xfrm>
            <a:off x="6262370" y="1499870"/>
            <a:ext cx="5547995" cy="4125595"/>
          </a:xfrm>
          <a:prstGeom prst="rect">
            <a:avLst/>
          </a:prstGeom>
          <a:noFill/>
        </p:spPr>
        <p:txBody>
          <a:bodyPr wrap="square" lIns="0" tIns="0" rIns="0" bIns="0" rtlCol="0" anchor="t" anchorCtr="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algn="l" fontAlgn="auto">
              <a:lnSpc>
                <a:spcPct val="200000"/>
              </a:lnSpc>
              <a:buClr>
                <a:srgbClr val="376FFF"/>
              </a:buClr>
              <a:buSzPct val="80000"/>
              <a:buNone/>
            </a:pPr>
            <a:r>
              <a:rPr lang="zh-CN" altLang="en-US" spc="150">
                <a:solidFill>
                  <a:srgbClr val="00B050"/>
                </a:solidFill>
                <a:effectLst>
                  <a:outerShdw blurRad="38100" dist="19050" dir="2700000" algn="tl" rotWithShape="0">
                    <a:schemeClr val="dk1">
                      <a:alpha val="40000"/>
                    </a:schemeClr>
                  </a:outerShdw>
                </a:effectLst>
                <a:sym typeface="+mn-ea"/>
              </a:rPr>
              <a:t>安全用电关乎每个人的生命安全，错误的用电习惯可能导致严重事故。安全用电不仅是一种责任，更是对生命的尊重。</a:t>
            </a:r>
            <a:endParaRPr lang="zh-CN" altLang="en-US" spc="150">
              <a:solidFill>
                <a:srgbClr val="00B050"/>
              </a:solidFill>
              <a:effectLst>
                <a:outerShdw blurRad="38100" dist="19050" dir="2700000" algn="tl" rotWithShape="0">
                  <a:schemeClr val="dk1">
                    <a:alpha val="40000"/>
                  </a:schemeClr>
                </a:outerShdw>
              </a:effectLst>
              <a:sym typeface="+mn-ea"/>
            </a:endParaRPr>
          </a:p>
        </p:txBody>
      </p:sp>
      <p:sp>
        <p:nvSpPr>
          <p:cNvPr id="2" name="header"/>
          <p:cNvSpPr>
            <a:spLocks noGrp="1"/>
          </p:cNvSpPr>
          <p:nvPr>
            <p:ph type="title" idx="4294967295"/>
          </p:nvPr>
        </p:nvSpPr>
        <p:spPr>
          <a:xfrm>
            <a:off x="0" y="360045"/>
            <a:ext cx="10800080" cy="720090"/>
          </a:xfrm>
        </p:spPr>
        <p:txBody>
          <a:bodyPr/>
          <a:lstStyle/>
          <a:p>
            <a:r>
              <a:rPr lang="en-US" altLang="zh-CN"/>
              <a:t> </a:t>
            </a:r>
            <a:endParaRPr lang="en-US" altLang="zh-CN"/>
          </a:p>
        </p:txBody>
      </p:sp>
      <p:sp>
        <p:nvSpPr>
          <p:cNvPr id="3" name="AutoShape 2"/>
          <p:cNvSpPr/>
          <p:nvPr/>
        </p:nvSpPr>
        <p:spPr>
          <a:xfrm>
            <a:off x="1462446" y="159272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10"/>
          <p:cNvSpPr/>
          <p:nvPr/>
        </p:nvSpPr>
        <p:spPr>
          <a:xfrm>
            <a:off x="2975473" y="1053727"/>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233953"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699080"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218968" y="126253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51397" y="440843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15"/>
          <p:cNvSpPr/>
          <p:nvPr/>
        </p:nvSpPr>
        <p:spPr>
          <a:xfrm>
            <a:off x="1450254" y="440451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itle"/>
          <p:cNvSpPr txBox="1"/>
          <p:nvPr/>
        </p:nvSpPr>
        <p:spPr>
          <a:xfrm>
            <a:off x="2147570" y="2473325"/>
            <a:ext cx="2408555" cy="1082040"/>
          </a:xfrm>
          <a:prstGeom prst="rect">
            <a:avLst/>
          </a:prstGeom>
          <a:noFill/>
        </p:spPr>
        <p:txBody>
          <a:bodyPr wrap="square" lIns="0" tIns="0" rIns="0" bIns="36195"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0" algn="ctr">
              <a:buClr>
                <a:srgbClr val="000000"/>
              </a:buClr>
              <a:buSzPct val="70000"/>
              <a:buNone/>
            </a:pPr>
            <a:r>
              <a:rPr lang="zh-CN" altLang="en-US" sz="2200" b="1" spc="300">
                <a:solidFill>
                  <a:schemeClr val="tx1"/>
                </a:solidFill>
                <a:effectLst>
                  <a:outerShdw blurRad="38100" dist="19050" dir="2700000" algn="tl" rotWithShape="0">
                    <a:schemeClr val="dk1">
                      <a:alpha val="40000"/>
                    </a:schemeClr>
                  </a:outerShdw>
                </a:effectLst>
                <a:ea typeface="+mj-ea"/>
                <a:sym typeface="+mn-ea"/>
              </a:rPr>
              <a:t>安全用电的意义</a:t>
            </a:r>
            <a:endParaRPr lang="zh-CN" altLang="en-US" sz="2200" b="1" spc="300">
              <a:solidFill>
                <a:schemeClr val="tx1"/>
              </a:solidFill>
              <a:effectLst>
                <a:outerShdw blurRad="38100" dist="19050" dir="2700000" algn="tl" rotWithShape="0">
                  <a:schemeClr val="dk1">
                    <a:alpha val="40000"/>
                  </a:schemeClr>
                </a:outerShdw>
              </a:effectLst>
              <a:ea typeface="+mj-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7" name="title"/>
          <p:cNvSpPr>
            <a:spLocks noGrp="1"/>
          </p:cNvSpPr>
          <p:nvPr>
            <p:ph type="title" idx="4294967295"/>
          </p:nvPr>
        </p:nvSpPr>
        <p:spPr>
          <a:xfrm>
            <a:off x="666115" y="608330"/>
            <a:ext cx="10968990" cy="705485"/>
          </a:xfrm>
          <a:noFill/>
        </p:spPr>
        <p:txBody>
          <a:bodyPr/>
          <a:lstStyle/>
          <a:p>
            <a:r>
              <a:rPr lang="zh-CN" altLang="en-US">
                <a:solidFill>
                  <a:schemeClr val="bg1"/>
                </a:solidFill>
                <a:latin typeface="+mj-ea"/>
                <a:ea typeface="+mj-ea"/>
              </a:rPr>
              <a:t>电气事故对生命的危害</a:t>
            </a:r>
            <a:endParaRPr>
              <a:solidFill>
                <a:schemeClr val="bg1"/>
              </a:solidFill>
              <a:latin typeface="+mj-ea"/>
              <a:ea typeface="+mj-ea"/>
            </a:endParaRPr>
          </a:p>
        </p:txBody>
      </p:sp>
      <p:sp>
        <p:nvSpPr>
          <p:cNvPr id="2" name="content.1.subtitle"/>
          <p:cNvSpPr/>
          <p:nvPr/>
        </p:nvSpPr>
        <p:spPr>
          <a:xfrm>
            <a:off x="934720" y="2740660"/>
            <a:ext cx="20891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火灾是电气事故中常见的一种灾害</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content.1.title"/>
          <p:cNvSpPr/>
          <p:nvPr/>
        </p:nvSpPr>
        <p:spPr>
          <a:xfrm>
            <a:off x="935355" y="1945005"/>
            <a:ext cx="2088515" cy="66992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zh-CN" altLang="en-US" sz="1600" b="1">
                <a:solidFill>
                  <a:schemeClr val="bg1"/>
                </a:solidFill>
                <a:latin typeface="+mn-ea"/>
                <a:cs typeface="+mn-ea"/>
                <a:sym typeface="+mn-ea"/>
              </a:rPr>
              <a:t>火灾</a:t>
            </a:r>
            <a:endParaRPr lang="en-US" altLang="zh-CN" sz="1600" b="1">
              <a:solidFill>
                <a:schemeClr val="bg1"/>
              </a:solidFill>
              <a:latin typeface="+mn-ea"/>
              <a:cs typeface="+mn-ea"/>
              <a:sym typeface="+mn-ea"/>
            </a:endParaRPr>
          </a:p>
        </p:txBody>
      </p:sp>
      <p:sp>
        <p:nvSpPr>
          <p:cNvPr id="4" name="content.2.subtitle"/>
          <p:cNvSpPr/>
          <p:nvPr/>
        </p:nvSpPr>
        <p:spPr>
          <a:xfrm>
            <a:off x="6380480" y="2740660"/>
            <a:ext cx="2115185"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触电是电气事故中最直接危害生命的事故之一</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9" name="content.2.title"/>
          <p:cNvSpPr/>
          <p:nvPr/>
        </p:nvSpPr>
        <p:spPr>
          <a:xfrm>
            <a:off x="6379845" y="1946910"/>
            <a:ext cx="2116455" cy="66611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触电</a:t>
            </a:r>
            <a:endParaRPr lang="zh-CN" altLang="en-US" sz="1600" b="1">
              <a:solidFill>
                <a:schemeClr val="bg1"/>
              </a:solidFill>
              <a:latin typeface="+mn-ea"/>
              <a:cs typeface="+mn-ea"/>
              <a:sym typeface="+mn-ea"/>
            </a:endParaRPr>
          </a:p>
        </p:txBody>
      </p:sp>
      <p:sp>
        <p:nvSpPr>
          <p:cNvPr id="21" name="content.3.subtitle"/>
          <p:cNvSpPr/>
          <p:nvPr/>
        </p:nvSpPr>
        <p:spPr>
          <a:xfrm>
            <a:off x="3660140" y="2740660"/>
            <a:ext cx="200914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电气设备长期使用可能引发爆炸</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3" name="content.3.title"/>
          <p:cNvSpPr/>
          <p:nvPr/>
        </p:nvSpPr>
        <p:spPr>
          <a:xfrm>
            <a:off x="3660775" y="1946910"/>
            <a:ext cx="2009140" cy="66738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爆炸</a:t>
            </a:r>
            <a:endParaRPr lang="zh-CN" altLang="en-US" sz="1600" b="1">
              <a:solidFill>
                <a:schemeClr val="bg1"/>
              </a:solidFill>
              <a:latin typeface="+mn-ea"/>
              <a:cs typeface="+mn-ea"/>
              <a:sym typeface="+mn-ea"/>
            </a:endParaRPr>
          </a:p>
        </p:txBody>
      </p:sp>
      <p:sp>
        <p:nvSpPr>
          <p:cNvPr id="24" name="content.4.subtitle"/>
          <p:cNvSpPr/>
          <p:nvPr/>
        </p:nvSpPr>
        <p:spPr>
          <a:xfrm>
            <a:off x="9179560" y="2740660"/>
            <a:ext cx="21653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5" name="content.4.title"/>
          <p:cNvSpPr/>
          <p:nvPr/>
        </p:nvSpPr>
        <p:spPr>
          <a:xfrm>
            <a:off x="9179560" y="1945005"/>
            <a:ext cx="2165985" cy="66865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cxnSp>
        <p:nvCxnSpPr>
          <p:cNvPr id="7" name="Connector 7"/>
          <p:cNvCxnSpPr/>
          <p:nvPr/>
        </p:nvCxnSpPr>
        <p:spPr>
          <a:xfrm flipV="1">
            <a:off x="1358345" y="2598657"/>
            <a:ext cx="1724025" cy="14605"/>
          </a:xfrm>
          <a:prstGeom prst="line">
            <a:avLst/>
          </a:prstGeom>
          <a:ln w="9525">
            <a:solidFill>
              <a:srgbClr val="FFFFFF">
                <a:alpha val="100000"/>
              </a:srgbClr>
            </a:solidFill>
            <a:prstDash val="solid"/>
            <a:headEnd type="oval"/>
            <a:tailEnd type="none"/>
          </a:ln>
        </p:spPr>
      </p:cxnSp>
      <p:cxnSp>
        <p:nvCxnSpPr>
          <p:cNvPr id="5" name="Connector 7"/>
          <p:cNvCxnSpPr/>
          <p:nvPr/>
        </p:nvCxnSpPr>
        <p:spPr>
          <a:xfrm flipV="1">
            <a:off x="3949145" y="2584052"/>
            <a:ext cx="1724025" cy="14605"/>
          </a:xfrm>
          <a:prstGeom prst="line">
            <a:avLst/>
          </a:prstGeom>
          <a:ln w="9525">
            <a:solidFill>
              <a:srgbClr val="FFFFFF">
                <a:alpha val="100000"/>
              </a:srgbClr>
            </a:solidFill>
            <a:prstDash val="solid"/>
            <a:headEnd type="oval"/>
            <a:tailEnd type="none"/>
          </a:ln>
        </p:spPr>
      </p:cxnSp>
      <p:cxnSp>
        <p:nvCxnSpPr>
          <p:cNvPr id="8" name="Connector 7"/>
          <p:cNvCxnSpPr/>
          <p:nvPr/>
        </p:nvCxnSpPr>
        <p:spPr>
          <a:xfrm flipV="1">
            <a:off x="6771720" y="2555477"/>
            <a:ext cx="1724025" cy="14605"/>
          </a:xfrm>
          <a:prstGeom prst="line">
            <a:avLst/>
          </a:prstGeom>
          <a:ln w="9525">
            <a:solidFill>
              <a:srgbClr val="FFFFFF">
                <a:alpha val="100000"/>
              </a:srgbClr>
            </a:solidFill>
            <a:prstDash val="solid"/>
            <a:headEnd type="oval"/>
            <a:tailEnd type="none"/>
          </a:ln>
        </p:spPr>
      </p:cxnSp>
      <p:cxnSp>
        <p:nvCxnSpPr>
          <p:cNvPr id="10" name="Connector 7"/>
          <p:cNvCxnSpPr/>
          <p:nvPr/>
        </p:nvCxnSpPr>
        <p:spPr>
          <a:xfrm flipV="1">
            <a:off x="9399985" y="2570717"/>
            <a:ext cx="1724025" cy="14605"/>
          </a:xfrm>
          <a:prstGeom prst="line">
            <a:avLst/>
          </a:prstGeom>
          <a:ln w="9525">
            <a:solidFill>
              <a:srgbClr val="FFFFFF">
                <a:alpha val="100000"/>
              </a:srgbClr>
            </a:solidFill>
            <a:prstDash val="solid"/>
            <a:headEnd type="oval"/>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9654" name="五边形 30"/>
          <p:cNvSpPr/>
          <p:nvPr/>
        </p:nvSpPr>
        <p:spPr>
          <a:xfrm>
            <a:off x="1215390" y="2235200"/>
            <a:ext cx="9843135" cy="3670300"/>
          </a:xfrm>
          <a:prstGeom prst="homePlate">
            <a:avLst/>
          </a:prstGeom>
          <a:solidFill>
            <a:schemeClr val="accent1">
              <a:alpha val="38000"/>
            </a:schemeClr>
          </a:solidFill>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latin typeface="+mj-ea"/>
              <a:ea typeface="+mj-ea"/>
              <a:sym typeface="+mn-ea"/>
            </a:endParaRPr>
          </a:p>
        </p:txBody>
      </p:sp>
      <p:sp>
        <p:nvSpPr>
          <p:cNvPr id="3" name="title"/>
          <p:cNvSpPr>
            <a:spLocks noGrp="1"/>
          </p:cNvSpPr>
          <p:nvPr>
            <p:ph type="title" idx="4294967295"/>
          </p:nvPr>
        </p:nvSpPr>
        <p:spPr>
          <a:xfrm>
            <a:off x="1101725" y="1220470"/>
            <a:ext cx="8568690" cy="719455"/>
          </a:xfrm>
        </p:spPr>
        <p:txBody>
          <a:bodyPr vert="horz" lIns="0" tIns="0" rIns="0" bIns="0" rtlCol="0" anchor="b" anchorCtr="0">
            <a:normAutofit/>
          </a:bodyPr>
          <a:lstStyle/>
          <a:p>
            <a:pPr algn="l"/>
            <a:r>
              <a:rPr lang="zh-CN" altLang="en-US">
                <a:solidFill>
                  <a:schemeClr val="bg1"/>
                </a:solidFill>
              </a:rPr>
              <a:t>安全用电教育的必要性</a:t>
            </a:r>
            <a:endParaRPr lang="zh-CN" altLang="en-US">
              <a:solidFill>
                <a:schemeClr val="bg1"/>
              </a:solidFill>
            </a:endParaRPr>
          </a:p>
        </p:txBody>
      </p:sp>
      <p:sp>
        <p:nvSpPr>
          <p:cNvPr id="6" name="content"/>
          <p:cNvSpPr/>
          <p:nvPr/>
        </p:nvSpPr>
        <p:spPr>
          <a:xfrm>
            <a:off x="1381125" y="2447290"/>
            <a:ext cx="7713345" cy="3154680"/>
          </a:xfrm>
          <a:prstGeom prst="rect">
            <a:avLst/>
          </a:prstGeom>
          <a:ln>
            <a:noFill/>
            <a:prstDash val="sysDash"/>
          </a:ln>
        </p:spPr>
        <p:txBody>
          <a:bodyPr vert="horz"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fontAlgn="auto">
              <a:lnSpc>
                <a:spcPct val="200000"/>
              </a:lnSpc>
              <a:spcBef>
                <a:spcPct val="0"/>
              </a:spcBef>
              <a:spcAft>
                <a:spcPct val="0"/>
              </a:spcAft>
            </a:pPr>
            <a:r>
              <a:rPr lang="zh-CN" altLang="en-US">
                <a:ln>
                  <a:noFill/>
                  <a:prstDash val="sysDot"/>
                </a:ln>
                <a:solidFill>
                  <a:schemeClr val="bg1"/>
                </a:solidFill>
                <a:latin typeface="+mn-ea"/>
                <a:cs typeface="+mn-ea"/>
              </a:rPr>
              <a:t>安全用电的知识需要通过教育来普及，家庭、学校、社会都需要进行相关的安全用电宣传。只有提高公众对安全用电的认识，才能有效降低事故发生率。</a:t>
            </a:r>
            <a:endParaRPr lang="zh-CN" altLang="en-US">
              <a:ln>
                <a:noFill/>
                <a:prstDash val="sysDot"/>
              </a:ln>
              <a:solidFill>
                <a:schemeClr val="bg1"/>
              </a:solidFill>
              <a:latin typeface="+mn-ea"/>
              <a:cs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8984" name="矩形 17"/>
          <p:cNvSpPr/>
          <p:nvPr/>
        </p:nvSpPr>
        <p:spPr>
          <a:xfrm>
            <a:off x="923925" y="4374515"/>
            <a:ext cx="503555" cy="1034415"/>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1048978" name="矩形 5"/>
          <p:cNvSpPr/>
          <p:nvPr/>
        </p:nvSpPr>
        <p:spPr>
          <a:xfrm>
            <a:off x="923925" y="2845435"/>
            <a:ext cx="506730" cy="1034415"/>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1048972" name="矩形 13"/>
          <p:cNvSpPr/>
          <p:nvPr/>
        </p:nvSpPr>
        <p:spPr>
          <a:xfrm>
            <a:off x="923925" y="1316355"/>
            <a:ext cx="506730" cy="1034415"/>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3" name="title"/>
          <p:cNvSpPr>
            <a:spLocks noGrp="1"/>
          </p:cNvSpPr>
          <p:nvPr>
            <p:ph type="title" idx="4294967295"/>
          </p:nvPr>
        </p:nvSpPr>
        <p:spPr>
          <a:xfrm>
            <a:off x="552450" y="360045"/>
            <a:ext cx="7593965" cy="720090"/>
          </a:xfrm>
          <a:noFill/>
        </p:spPr>
        <p:txBody>
          <a:bodyPr lIns="0" tIns="0" rIns="0" bIns="0" anchor="b"/>
          <a:lstStyle/>
          <a:p>
            <a:r>
              <a:rPr lang="en-US" altLang="zh-CN">
                <a:solidFill>
                  <a:schemeClr val="accent3"/>
                </a:solidFill>
              </a:rPr>
              <a:t>安全用电的重要性</a:t>
            </a:r>
            <a:endParaRPr lang="en-US" altLang="zh-CN">
              <a:solidFill>
                <a:schemeClr val="accent3"/>
              </a:solidFill>
            </a:endParaRPr>
          </a:p>
        </p:txBody>
      </p:sp>
      <p:sp>
        <p:nvSpPr>
          <p:cNvPr id="11" name="content.1.subtitle"/>
          <p:cNvSpPr/>
          <p:nvPr/>
        </p:nvSpPr>
        <p:spPr>
          <a:xfrm>
            <a:off x="1501775" y="178435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ct val="0"/>
              </a:spcBef>
              <a:spcAft>
                <a:spcPct val="0"/>
              </a:spcAft>
            </a:pPr>
            <a:r>
              <a:rPr lang="zh-CN" altLang="en-US" sz="1600">
                <a:solidFill>
                  <a:schemeClr val="accent3"/>
                </a:solidFill>
                <a:sym typeface="+mn-ea"/>
              </a:rPr>
              <a:t>电力是现代社会的基础设施之一</a:t>
            </a:r>
            <a:endParaRPr lang="en-US" altLang="zh-CN" sz="1600">
              <a:solidFill>
                <a:schemeClr val="accent3"/>
              </a:solidFill>
              <a:latin typeface="+mn-ea"/>
              <a:cs typeface="+mn-ea"/>
              <a:sym typeface="+mn-ea"/>
            </a:endParaRPr>
          </a:p>
        </p:txBody>
      </p:sp>
      <p:sp>
        <p:nvSpPr>
          <p:cNvPr id="13" name="content.1.title"/>
          <p:cNvSpPr/>
          <p:nvPr/>
        </p:nvSpPr>
        <p:spPr>
          <a:xfrm>
            <a:off x="1500505" y="1316355"/>
            <a:ext cx="5524500" cy="356870"/>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生活离不开电力供应</a:t>
            </a:r>
            <a:endParaRPr lang="en-US" altLang="zh-CN" sz="2000" b="1">
              <a:solidFill>
                <a:schemeClr val="accent3"/>
              </a:solidFill>
              <a:latin typeface="+mn-ea"/>
              <a:cs typeface="+mn-ea"/>
            </a:endParaRPr>
          </a:p>
        </p:txBody>
      </p:sp>
      <p:sp>
        <p:nvSpPr>
          <p:cNvPr id="14" name="椭圆 13"/>
          <p:cNvSpPr/>
          <p:nvPr/>
        </p:nvSpPr>
        <p:spPr>
          <a:xfrm>
            <a:off x="926465" y="1581150"/>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01</a:t>
            </a:r>
            <a:endParaRPr lang="en-US" altLang="zh-CN" sz="1600" b="1">
              <a:solidFill>
                <a:schemeClr val="accent3"/>
              </a:solidFill>
              <a:latin typeface="+mn-ea"/>
              <a:cs typeface="+mn-ea"/>
            </a:endParaRPr>
          </a:p>
        </p:txBody>
      </p:sp>
      <p:sp>
        <p:nvSpPr>
          <p:cNvPr id="15" name="椭圆 14"/>
          <p:cNvSpPr/>
          <p:nvPr/>
        </p:nvSpPr>
        <p:spPr>
          <a:xfrm>
            <a:off x="929005" y="4639310"/>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03</a:t>
            </a:r>
            <a:endParaRPr lang="en-US" altLang="zh-CN" sz="1600" b="1">
              <a:solidFill>
                <a:schemeClr val="accent3"/>
              </a:solidFill>
              <a:latin typeface="+mn-ea"/>
              <a:cs typeface="+mn-ea"/>
            </a:endParaRPr>
          </a:p>
        </p:txBody>
      </p:sp>
      <p:sp>
        <p:nvSpPr>
          <p:cNvPr id="16" name="content.3.subtitle"/>
          <p:cNvSpPr/>
          <p:nvPr/>
        </p:nvSpPr>
        <p:spPr>
          <a:xfrm>
            <a:off x="1503045" y="498094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ClrTx/>
              <a:buSzTx/>
              <a:buFontTx/>
            </a:pPr>
            <a:r>
              <a:rPr lang="zh-CN" altLang="en-US" sz="1600">
                <a:solidFill>
                  <a:schemeClr val="accent3"/>
                </a:solidFill>
              </a:rPr>
              <a:t>正确用电习惯关乎每个人的安全</a:t>
            </a:r>
            <a:endParaRPr lang="zh-CN" altLang="en-US" sz="1600">
              <a:solidFill>
                <a:schemeClr val="accent3"/>
              </a:solidFill>
            </a:endParaRPr>
          </a:p>
        </p:txBody>
      </p:sp>
      <p:sp>
        <p:nvSpPr>
          <p:cNvPr id="17" name="content.3.title"/>
          <p:cNvSpPr/>
          <p:nvPr/>
        </p:nvSpPr>
        <p:spPr>
          <a:xfrm>
            <a:off x="1504315" y="4408170"/>
            <a:ext cx="5524500" cy="461010"/>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安全用电是责任也是生命的尊重</a:t>
            </a:r>
            <a:endParaRPr lang="en-US" altLang="zh-CN" sz="2000" b="1">
              <a:solidFill>
                <a:schemeClr val="accent3"/>
              </a:solidFill>
              <a:latin typeface="+mn-ea"/>
              <a:cs typeface="+mn-ea"/>
            </a:endParaRPr>
          </a:p>
        </p:txBody>
      </p:sp>
      <p:sp>
        <p:nvSpPr>
          <p:cNvPr id="19" name="椭圆 18"/>
          <p:cNvSpPr/>
          <p:nvPr/>
        </p:nvSpPr>
        <p:spPr>
          <a:xfrm>
            <a:off x="926465" y="3176905"/>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02</a:t>
            </a:r>
            <a:endParaRPr lang="en-US" altLang="zh-CN" sz="1600" b="1">
              <a:solidFill>
                <a:schemeClr val="accent3"/>
              </a:solidFill>
              <a:latin typeface="+mn-ea"/>
              <a:cs typeface="+mn-ea"/>
            </a:endParaRPr>
          </a:p>
        </p:txBody>
      </p:sp>
      <p:sp>
        <p:nvSpPr>
          <p:cNvPr id="20" name="content.2.subtitle"/>
          <p:cNvSpPr/>
          <p:nvPr/>
        </p:nvSpPr>
        <p:spPr>
          <a:xfrm>
            <a:off x="1501775" y="335534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ClrTx/>
              <a:buSzTx/>
              <a:buFontTx/>
            </a:pPr>
            <a:r>
              <a:rPr lang="zh-CN" altLang="en-US" sz="1600">
                <a:solidFill>
                  <a:schemeClr val="accent3"/>
                </a:solidFill>
              </a:rPr>
              <a:t>电力的高效利用有助于社会经济的发展</a:t>
            </a:r>
            <a:endParaRPr lang="zh-CN" altLang="en-US" sz="1600">
              <a:solidFill>
                <a:schemeClr val="accent3"/>
              </a:solidFill>
            </a:endParaRPr>
          </a:p>
        </p:txBody>
      </p:sp>
      <p:sp>
        <p:nvSpPr>
          <p:cNvPr id="21" name="content.2.title"/>
          <p:cNvSpPr/>
          <p:nvPr/>
        </p:nvSpPr>
        <p:spPr>
          <a:xfrm>
            <a:off x="1501775" y="2817495"/>
            <a:ext cx="5524500" cy="426085"/>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合理利用电力对社会发展至关重要</a:t>
            </a:r>
            <a:endParaRPr lang="en-US" altLang="zh-CN" sz="2000" b="1">
              <a:solidFill>
                <a:schemeClr val="accent3"/>
              </a:solidFill>
              <a:latin typeface="+mn-ea"/>
              <a:cs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pic>
        <p:nvPicPr>
          <p:cNvPr id="5" name="图片 4" descr="3"/>
          <p:cNvPicPr>
            <a:picLocks noChangeAspect="1"/>
          </p:cNvPicPr>
          <p:nvPr/>
        </p:nvPicPr>
        <p:blipFill>
          <a:blip r:embed="rId10"/>
          <a:stretch>
            <a:fillRect/>
          </a:stretch>
        </p:blipFill>
        <p:spPr>
          <a:xfrm>
            <a:off x="0" y="0"/>
            <a:ext cx="12192000" cy="6858000"/>
          </a:xfrm>
          <a:prstGeom prst="rect">
            <a:avLst/>
          </a:prstGeom>
        </p:spPr>
      </p:pic>
      <p:sp>
        <p:nvSpPr>
          <p:cNvPr id="2" name="index"/>
          <p:cNvSpPr>
            <a:spLocks noGrp="1"/>
          </p:cNvSpPr>
          <p:nvPr>
            <p:ph type="body" idx="4294967295"/>
          </p:nvPr>
        </p:nvSpPr>
        <p:spPr>
          <a:xfrm>
            <a:off x="1798955" y="1014095"/>
            <a:ext cx="2029460" cy="968375"/>
          </a:xfrm>
          <a:noFill/>
        </p:spPr>
        <p:txBody>
          <a:bodyPr>
            <a:noAutofit/>
          </a:bodyPr>
          <a:lstStyle/>
          <a:p>
            <a:r>
              <a:rPr lang="zh-CN" altLang="en-US" sz="4000">
                <a:solidFill>
                  <a:schemeClr val="bg1"/>
                </a:solidFill>
              </a:rPr>
              <a:t>02</a:t>
            </a:r>
            <a:endParaRPr lang="zh-CN" altLang="en-US" sz="4000">
              <a:solidFill>
                <a:schemeClr val="bg1"/>
              </a:solidFill>
            </a:endParaRPr>
          </a:p>
        </p:txBody>
      </p:sp>
      <p:sp>
        <p:nvSpPr>
          <p:cNvPr id="3" name="title"/>
          <p:cNvSpPr>
            <a:spLocks noGrp="1"/>
          </p:cNvSpPr>
          <p:nvPr>
            <p:ph type="title" idx="4294967295"/>
          </p:nvPr>
        </p:nvSpPr>
        <p:spPr>
          <a:xfrm>
            <a:off x="1605915" y="2770505"/>
            <a:ext cx="9010015" cy="996315"/>
          </a:xfrm>
          <a:noFill/>
        </p:spPr>
        <p:txBody>
          <a:bodyPr/>
          <a:lstStyle/>
          <a:p>
            <a:pPr algn="ctr"/>
            <a:r>
              <a:rPr sz="4500">
                <a:solidFill>
                  <a:schemeClr val="bg1"/>
                </a:solidFill>
              </a:rPr>
              <a:t>第2章 家庭用电安全</a:t>
            </a:r>
            <a:endParaRPr sz="4500">
              <a:solidFill>
                <a:schemeClr val="bg1"/>
              </a:solidFill>
            </a:endParaRPr>
          </a:p>
        </p:txBody>
      </p:sp>
      <p:sp>
        <p:nvSpPr>
          <p:cNvPr id="4" name="章节页"/>
          <p:cNvSpPr txBox="1"/>
          <p:nvPr/>
        </p:nvSpPr>
        <p:spPr>
          <a:xfrm>
            <a:off x="1318260" y="567055"/>
            <a:ext cx="1934845"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t> </a:t>
            </a:r>
            <a:endParaRPr lang="en-US" altLang="zh-CN"/>
          </a:p>
        </p:txBody>
      </p:sp>
      <p:sp>
        <p:nvSpPr>
          <p:cNvPr id="19" name="Freeform 4"/>
          <p:cNvSpPr/>
          <p:nvPr/>
        </p:nvSpPr>
        <p:spPr>
          <a:xfrm>
            <a:off x="2659902"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5"/>
          <p:cNvSpPr txBox="1"/>
          <p:nvPr/>
        </p:nvSpPr>
        <p:spPr>
          <a:xfrm>
            <a:off x="723037" y="5602490"/>
            <a:ext cx="3105564" cy="410337"/>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微软雅黑" panose="020b0503020204020204" charset="-122"/>
                <a:ea typeface="微软雅黑"/>
                <a:cs typeface="微软雅黑" panose="020b0503020204020204" charset="-122"/>
              </a:rPr>
              <a:t>Chapter</a:t>
            </a:r>
            <a:endParaRPr lang="en-US" sz="2400">
              <a:solidFill>
                <a:schemeClr val="accent1">
                  <a:alpha val="100000"/>
                </a:schemeClr>
              </a:solidFill>
              <a:latin typeface="微软雅黑" panose="020b0503020204020204" charset="-122"/>
              <a:ea typeface="微软雅黑"/>
              <a:cs typeface="微软雅黑" panose="020b0503020204020204" charset="-122"/>
            </a:endParaRPr>
          </a:p>
        </p:txBody>
      </p:sp>
      <p:sp>
        <p:nvSpPr>
          <p:cNvPr id="22" name="Freeform 7"/>
          <p:cNvSpPr/>
          <p:nvPr/>
        </p:nvSpPr>
        <p:spPr>
          <a:xfrm>
            <a:off x="248834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8"/>
          <p:cNvSpPr/>
          <p:nvPr/>
        </p:nvSpPr>
        <p:spPr>
          <a:xfrm>
            <a:off x="231678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7" name="矩形 6"/>
          <p:cNvSpPr/>
          <p:nvPr/>
        </p:nvSpPr>
        <p:spPr>
          <a:xfrm>
            <a:off x="8392795" y="1403350"/>
            <a:ext cx="3103245" cy="4782185"/>
          </a:xfrm>
          <a:prstGeom prst="rect">
            <a:avLst/>
          </a:pr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content"/>
          <p:cNvSpPr txBox="1"/>
          <p:nvPr/>
        </p:nvSpPr>
        <p:spPr>
          <a:xfrm>
            <a:off x="6262370" y="1499870"/>
            <a:ext cx="5547995" cy="4125595"/>
          </a:xfrm>
          <a:prstGeom prst="rect">
            <a:avLst/>
          </a:prstGeom>
          <a:noFill/>
        </p:spPr>
        <p:txBody>
          <a:bodyPr wrap="square" lIns="0" tIns="0" rIns="0" bIns="0" rtlCol="0" anchor="t" anchorCtr="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algn="l" fontAlgn="auto">
              <a:lnSpc>
                <a:spcPct val="200000"/>
              </a:lnSpc>
              <a:buClr>
                <a:srgbClr val="376FFF"/>
              </a:buClr>
              <a:buSzPct val="80000"/>
              <a:buNone/>
            </a:pPr>
            <a:r>
              <a:rPr lang="zh-CN" altLang="en-US" spc="150">
                <a:solidFill>
                  <a:srgbClr val="00B050"/>
                </a:solidFill>
                <a:effectLst>
                  <a:outerShdw blurRad="38100" dist="19050" dir="2700000" algn="tl" rotWithShape="0">
                    <a:schemeClr val="dk1">
                      <a:alpha val="40000"/>
                    </a:schemeClr>
                  </a:outerShdw>
                </a:effectLst>
                <a:sym typeface="+mn-ea"/>
              </a:rPr>
              <a:t>家庭用电中存在很多潜在的安全隐患，如插座过载、线路老化、电器故障等。这些常见问题可能引发火灾或其他危险情况，因此每个家庭成员都应该了解如何避免这些隐患并做好安全防护措施。</a:t>
            </a:r>
            <a:endParaRPr lang="zh-CN" altLang="en-US" spc="150">
              <a:solidFill>
                <a:srgbClr val="00B050"/>
              </a:solidFill>
              <a:effectLst>
                <a:outerShdw blurRad="38100" dist="19050" dir="2700000" algn="tl" rotWithShape="0">
                  <a:schemeClr val="dk1">
                    <a:alpha val="40000"/>
                  </a:schemeClr>
                </a:outerShdw>
              </a:effectLst>
              <a:sym typeface="+mn-ea"/>
            </a:endParaRPr>
          </a:p>
        </p:txBody>
      </p:sp>
      <p:sp>
        <p:nvSpPr>
          <p:cNvPr id="2" name="header"/>
          <p:cNvSpPr>
            <a:spLocks noGrp="1"/>
          </p:cNvSpPr>
          <p:nvPr>
            <p:ph type="title" idx="4294967295"/>
          </p:nvPr>
        </p:nvSpPr>
        <p:spPr>
          <a:xfrm>
            <a:off x="0" y="360045"/>
            <a:ext cx="10800080" cy="720090"/>
          </a:xfrm>
        </p:spPr>
        <p:txBody>
          <a:bodyPr/>
          <a:lstStyle/>
          <a:p>
            <a:r>
              <a:rPr lang="en-US" altLang="zh-CN"/>
              <a:t> </a:t>
            </a:r>
            <a:endParaRPr lang="en-US" altLang="zh-CN"/>
          </a:p>
        </p:txBody>
      </p:sp>
      <p:sp>
        <p:nvSpPr>
          <p:cNvPr id="3" name="AutoShape 2"/>
          <p:cNvSpPr/>
          <p:nvPr/>
        </p:nvSpPr>
        <p:spPr>
          <a:xfrm>
            <a:off x="1462446" y="159272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10"/>
          <p:cNvSpPr/>
          <p:nvPr/>
        </p:nvSpPr>
        <p:spPr>
          <a:xfrm>
            <a:off x="2975473" y="1053727"/>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233953"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699080"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218968" y="126253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51397" y="440843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15"/>
          <p:cNvSpPr/>
          <p:nvPr/>
        </p:nvSpPr>
        <p:spPr>
          <a:xfrm>
            <a:off x="1450254" y="440451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itle"/>
          <p:cNvSpPr txBox="1"/>
          <p:nvPr/>
        </p:nvSpPr>
        <p:spPr>
          <a:xfrm>
            <a:off x="2147570" y="2473325"/>
            <a:ext cx="2408555" cy="1082040"/>
          </a:xfrm>
          <a:prstGeom prst="rect">
            <a:avLst/>
          </a:prstGeom>
          <a:noFill/>
        </p:spPr>
        <p:txBody>
          <a:bodyPr wrap="square" lIns="0" tIns="0" rIns="0" bIns="36195"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0" algn="ctr">
              <a:buClr>
                <a:srgbClr val="000000"/>
              </a:buClr>
              <a:buSzPct val="70000"/>
              <a:buNone/>
            </a:pPr>
            <a:r>
              <a:rPr lang="zh-CN" altLang="en-US" sz="2200" b="1" spc="300">
                <a:solidFill>
                  <a:schemeClr val="tx1"/>
                </a:solidFill>
                <a:effectLst>
                  <a:outerShdw blurRad="38100" dist="19050" dir="2700000" algn="tl" rotWithShape="0">
                    <a:schemeClr val="dk1">
                      <a:alpha val="40000"/>
                    </a:schemeClr>
                  </a:outerShdw>
                </a:effectLst>
                <a:ea typeface="+mj-ea"/>
                <a:sym typeface="+mn-ea"/>
              </a:rPr>
              <a:t>家庭用电常见隐患</a:t>
            </a:r>
            <a:endParaRPr lang="zh-CN" altLang="en-US" sz="2200" b="1" spc="300">
              <a:solidFill>
                <a:schemeClr val="tx1"/>
              </a:solidFill>
              <a:effectLst>
                <a:outerShdw blurRad="38100" dist="19050" dir="2700000" algn="tl" rotWithShape="0">
                  <a:schemeClr val="dk1">
                    <a:alpha val="40000"/>
                  </a:schemeClr>
                </a:outerShdw>
              </a:effectLst>
              <a:ea typeface="+mj-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7" name="title"/>
          <p:cNvSpPr>
            <a:spLocks noGrp="1"/>
          </p:cNvSpPr>
          <p:nvPr>
            <p:ph type="title" idx="4294967295"/>
          </p:nvPr>
        </p:nvSpPr>
        <p:spPr>
          <a:xfrm>
            <a:off x="666115" y="608330"/>
            <a:ext cx="10968990" cy="705485"/>
          </a:xfrm>
          <a:noFill/>
        </p:spPr>
        <p:txBody>
          <a:bodyPr/>
          <a:lstStyle/>
          <a:p>
            <a:r>
              <a:rPr lang="zh-CN" altLang="en-US">
                <a:solidFill>
                  <a:schemeClr val="bg1"/>
                </a:solidFill>
                <a:latin typeface="+mj-ea"/>
                <a:ea typeface="+mj-ea"/>
              </a:rPr>
              <a:t>家庭用电安全管理</a:t>
            </a:r>
            <a:endParaRPr>
              <a:solidFill>
                <a:schemeClr val="bg1"/>
              </a:solidFill>
              <a:latin typeface="+mj-ea"/>
              <a:ea typeface="+mj-ea"/>
            </a:endParaRPr>
          </a:p>
        </p:txBody>
      </p:sp>
      <p:sp>
        <p:nvSpPr>
          <p:cNvPr id="2" name="content.1.subtitle"/>
          <p:cNvSpPr/>
          <p:nvPr/>
        </p:nvSpPr>
        <p:spPr>
          <a:xfrm>
            <a:off x="934720" y="2740660"/>
            <a:ext cx="20891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确保家庭电气安全</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content.1.title"/>
          <p:cNvSpPr/>
          <p:nvPr/>
        </p:nvSpPr>
        <p:spPr>
          <a:xfrm>
            <a:off x="935355" y="1945005"/>
            <a:ext cx="2088515" cy="66992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zh-CN" altLang="en-US" sz="1600" b="1">
                <a:solidFill>
                  <a:schemeClr val="bg1"/>
                </a:solidFill>
                <a:latin typeface="+mn-ea"/>
                <a:cs typeface="+mn-ea"/>
                <a:sym typeface="+mn-ea"/>
              </a:rPr>
              <a:t>建立健全管理制度</a:t>
            </a:r>
            <a:endParaRPr lang="en-US" altLang="zh-CN" sz="1600" b="1">
              <a:solidFill>
                <a:schemeClr val="bg1"/>
              </a:solidFill>
              <a:latin typeface="+mn-ea"/>
              <a:cs typeface="+mn-ea"/>
              <a:sym typeface="+mn-ea"/>
            </a:endParaRPr>
          </a:p>
        </p:txBody>
      </p:sp>
      <p:sp>
        <p:nvSpPr>
          <p:cNvPr id="4" name="content.2.subtitle"/>
          <p:cNvSpPr/>
          <p:nvPr/>
        </p:nvSpPr>
        <p:spPr>
          <a:xfrm>
            <a:off x="6380480" y="2740660"/>
            <a:ext cx="2115185"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家庭成员必备技能</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9" name="content.2.title"/>
          <p:cNvSpPr/>
          <p:nvPr/>
        </p:nvSpPr>
        <p:spPr>
          <a:xfrm>
            <a:off x="6379845" y="1946910"/>
            <a:ext cx="2116455" cy="66611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安全用电知识</a:t>
            </a:r>
            <a:endParaRPr lang="zh-CN" altLang="en-US" sz="1600" b="1">
              <a:solidFill>
                <a:schemeClr val="bg1"/>
              </a:solidFill>
              <a:latin typeface="+mn-ea"/>
              <a:cs typeface="+mn-ea"/>
              <a:sym typeface="+mn-ea"/>
            </a:endParaRPr>
          </a:p>
        </p:txBody>
      </p:sp>
      <p:sp>
        <p:nvSpPr>
          <p:cNvPr id="21" name="content.3.subtitle"/>
          <p:cNvSpPr/>
          <p:nvPr/>
        </p:nvSpPr>
        <p:spPr>
          <a:xfrm>
            <a:off x="3660140" y="2740660"/>
            <a:ext cx="200914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保障安全用电</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3" name="content.3.title"/>
          <p:cNvSpPr/>
          <p:nvPr/>
        </p:nvSpPr>
        <p:spPr>
          <a:xfrm>
            <a:off x="3660775" y="1946910"/>
            <a:ext cx="2009140" cy="66738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定期检查电器设备</a:t>
            </a:r>
            <a:endParaRPr lang="zh-CN" altLang="en-US" sz="1600" b="1">
              <a:solidFill>
                <a:schemeClr val="bg1"/>
              </a:solidFill>
              <a:latin typeface="+mn-ea"/>
              <a:cs typeface="+mn-ea"/>
              <a:sym typeface="+mn-ea"/>
            </a:endParaRPr>
          </a:p>
        </p:txBody>
      </p:sp>
      <p:sp>
        <p:nvSpPr>
          <p:cNvPr id="24" name="content.4.subtitle"/>
          <p:cNvSpPr/>
          <p:nvPr/>
        </p:nvSpPr>
        <p:spPr>
          <a:xfrm>
            <a:off x="9179560" y="2740660"/>
            <a:ext cx="21653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5" name="content.4.title"/>
          <p:cNvSpPr/>
          <p:nvPr/>
        </p:nvSpPr>
        <p:spPr>
          <a:xfrm>
            <a:off x="9179560" y="1945005"/>
            <a:ext cx="2165985" cy="66865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cxnSp>
        <p:nvCxnSpPr>
          <p:cNvPr id="7" name="Connector 7"/>
          <p:cNvCxnSpPr/>
          <p:nvPr/>
        </p:nvCxnSpPr>
        <p:spPr>
          <a:xfrm flipV="1">
            <a:off x="1358345" y="2598657"/>
            <a:ext cx="1724025" cy="14605"/>
          </a:xfrm>
          <a:prstGeom prst="line">
            <a:avLst/>
          </a:prstGeom>
          <a:ln w="9525">
            <a:solidFill>
              <a:srgbClr val="FFFFFF">
                <a:alpha val="100000"/>
              </a:srgbClr>
            </a:solidFill>
            <a:prstDash val="solid"/>
            <a:headEnd type="oval"/>
            <a:tailEnd type="none"/>
          </a:ln>
        </p:spPr>
      </p:cxnSp>
      <p:cxnSp>
        <p:nvCxnSpPr>
          <p:cNvPr id="5" name="Connector 7"/>
          <p:cNvCxnSpPr/>
          <p:nvPr/>
        </p:nvCxnSpPr>
        <p:spPr>
          <a:xfrm flipV="1">
            <a:off x="3949145" y="2584052"/>
            <a:ext cx="1724025" cy="14605"/>
          </a:xfrm>
          <a:prstGeom prst="line">
            <a:avLst/>
          </a:prstGeom>
          <a:ln w="9525">
            <a:solidFill>
              <a:srgbClr val="FFFFFF">
                <a:alpha val="100000"/>
              </a:srgbClr>
            </a:solidFill>
            <a:prstDash val="solid"/>
            <a:headEnd type="oval"/>
            <a:tailEnd type="none"/>
          </a:ln>
        </p:spPr>
      </p:cxnSp>
      <p:cxnSp>
        <p:nvCxnSpPr>
          <p:cNvPr id="8" name="Connector 7"/>
          <p:cNvCxnSpPr/>
          <p:nvPr/>
        </p:nvCxnSpPr>
        <p:spPr>
          <a:xfrm flipV="1">
            <a:off x="6771720" y="2555477"/>
            <a:ext cx="1724025" cy="14605"/>
          </a:xfrm>
          <a:prstGeom prst="line">
            <a:avLst/>
          </a:prstGeom>
          <a:ln w="9525">
            <a:solidFill>
              <a:srgbClr val="FFFFFF">
                <a:alpha val="100000"/>
              </a:srgbClr>
            </a:solidFill>
            <a:prstDash val="solid"/>
            <a:headEnd type="oval"/>
            <a:tailEnd type="none"/>
          </a:ln>
        </p:spPr>
      </p:cxnSp>
      <p:cxnSp>
        <p:nvCxnSpPr>
          <p:cNvPr id="10" name="Connector 7"/>
          <p:cNvCxnSpPr/>
          <p:nvPr/>
        </p:nvCxnSpPr>
        <p:spPr>
          <a:xfrm flipV="1">
            <a:off x="9399985" y="2570717"/>
            <a:ext cx="1724025" cy="14605"/>
          </a:xfrm>
          <a:prstGeom prst="line">
            <a:avLst/>
          </a:prstGeom>
          <a:ln w="9525">
            <a:solidFill>
              <a:srgbClr val="FFFFFF">
                <a:alpha val="100000"/>
              </a:srgbClr>
            </a:solidFill>
            <a:prstDash val="solid"/>
            <a:headEnd type="oval"/>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9660" name="燕尾形 38"/>
          <p:cNvSpPr/>
          <p:nvPr/>
        </p:nvSpPr>
        <p:spPr>
          <a:xfrm>
            <a:off x="8980805" y="1613535"/>
            <a:ext cx="2536825" cy="853440"/>
          </a:xfrm>
          <a:prstGeom prst="chevron">
            <a:avLst/>
          </a:prstGeom>
          <a:solidFill>
            <a:schemeClr val="accent6">
              <a:alpha val="50000"/>
            </a:schemeClr>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8" name="燕尾形 37"/>
          <p:cNvSpPr/>
          <p:nvPr/>
        </p:nvSpPr>
        <p:spPr>
          <a:xfrm>
            <a:off x="5962650" y="1614805"/>
            <a:ext cx="2879090" cy="852170"/>
          </a:xfrm>
          <a:prstGeom prst="chevron">
            <a:avLst/>
          </a:prstGeom>
          <a:solidFill>
            <a:schemeClr val="accent4">
              <a:alpha val="50000"/>
            </a:schemeClr>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6" name="燕尾形 36"/>
          <p:cNvSpPr/>
          <p:nvPr/>
        </p:nvSpPr>
        <p:spPr>
          <a:xfrm>
            <a:off x="2866390" y="1614170"/>
            <a:ext cx="2689860" cy="853440"/>
          </a:xfrm>
          <a:prstGeom prst="chevron">
            <a:avLst/>
          </a:prstGeom>
          <a:solidFill>
            <a:schemeClr val="accent2">
              <a:alpha val="50000"/>
            </a:schemeClr>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4" name="五边形 30"/>
          <p:cNvSpPr/>
          <p:nvPr/>
        </p:nvSpPr>
        <p:spPr>
          <a:xfrm>
            <a:off x="355600" y="1615440"/>
            <a:ext cx="2510790" cy="852170"/>
          </a:xfrm>
          <a:prstGeom prst="homePlate">
            <a:avLst/>
          </a:prstGeom>
          <a:solidFill>
            <a:schemeClr val="accent1">
              <a:alpha val="38000"/>
            </a:schemeClr>
          </a:solidFill>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29" name="矩形 28"/>
          <p:cNvSpPr/>
          <p:nvPr/>
        </p:nvSpPr>
        <p:spPr>
          <a:xfrm>
            <a:off x="3149600" y="1821815"/>
            <a:ext cx="252984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31" name="content.2.title"/>
          <p:cNvSpPr txBox="1"/>
          <p:nvPr/>
        </p:nvSpPr>
        <p:spPr>
          <a:xfrm>
            <a:off x="3365500" y="1918335"/>
            <a:ext cx="2192655"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家庭成员基本常识</a:t>
            </a:r>
            <a:endParaRPr lang="en-US" altLang="zh-CN" sz="1600" b="1">
              <a:solidFill>
                <a:schemeClr val="bg1"/>
              </a:solidFill>
              <a:latin typeface="+mn-ea"/>
              <a:cs typeface="+mn-ea"/>
              <a:sym typeface="+mn-ea"/>
            </a:endParaRPr>
          </a:p>
        </p:txBody>
      </p:sp>
      <p:sp>
        <p:nvSpPr>
          <p:cNvPr id="32" name="content.2.content"/>
          <p:cNvSpPr txBox="1"/>
          <p:nvPr/>
        </p:nvSpPr>
        <p:spPr>
          <a:xfrm>
            <a:off x="3336925" y="2511425"/>
            <a:ext cx="2067560"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了解电路的基本常识
火灾逃生方法</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4" name="矩形 33"/>
          <p:cNvSpPr/>
          <p:nvPr/>
        </p:nvSpPr>
        <p:spPr>
          <a:xfrm>
            <a:off x="6129020" y="1821815"/>
            <a:ext cx="252857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36" name="content.3.title"/>
          <p:cNvSpPr txBox="1"/>
          <p:nvPr/>
        </p:nvSpPr>
        <p:spPr>
          <a:xfrm>
            <a:off x="6381115" y="1918335"/>
            <a:ext cx="231902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灭火器的使用方法</a:t>
            </a:r>
            <a:endParaRPr lang="en-US" altLang="zh-CN" sz="1600" b="1">
              <a:solidFill>
                <a:schemeClr val="bg1"/>
              </a:solidFill>
              <a:latin typeface="+mn-ea"/>
              <a:cs typeface="+mn-ea"/>
              <a:sym typeface="+mn-ea"/>
            </a:endParaRPr>
          </a:p>
        </p:txBody>
      </p:sp>
      <p:sp>
        <p:nvSpPr>
          <p:cNvPr id="37" name="content.3.content"/>
          <p:cNvSpPr txBox="1"/>
          <p:nvPr/>
        </p:nvSpPr>
        <p:spPr>
          <a:xfrm>
            <a:off x="6344920" y="2511425"/>
            <a:ext cx="209613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了解不同种类的灭火器
正确逃生方式</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9" name="矩形 38"/>
          <p:cNvSpPr/>
          <p:nvPr/>
        </p:nvSpPr>
        <p:spPr>
          <a:xfrm>
            <a:off x="9148445" y="1821815"/>
            <a:ext cx="252857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41" name="content.4.title"/>
          <p:cNvSpPr txBox="1"/>
          <p:nvPr/>
        </p:nvSpPr>
        <p:spPr>
          <a:xfrm>
            <a:off x="9378315" y="1918335"/>
            <a:ext cx="211074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安全用电保障</a:t>
            </a:r>
            <a:endParaRPr lang="en-US" altLang="zh-CN" sz="1600" b="1">
              <a:solidFill>
                <a:schemeClr val="bg1"/>
              </a:solidFill>
              <a:latin typeface="+mn-ea"/>
              <a:cs typeface="+mn-ea"/>
              <a:sym typeface="+mn-ea"/>
            </a:endParaRPr>
          </a:p>
        </p:txBody>
      </p:sp>
      <p:sp>
        <p:nvSpPr>
          <p:cNvPr id="42" name="content.4.content"/>
          <p:cNvSpPr txBox="1"/>
          <p:nvPr/>
        </p:nvSpPr>
        <p:spPr>
          <a:xfrm>
            <a:off x="9407525" y="2511425"/>
            <a:ext cx="207708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家庭安全用电的重要性
防范措施</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title"/>
          <p:cNvSpPr>
            <a:spLocks noGrp="1"/>
          </p:cNvSpPr>
          <p:nvPr>
            <p:ph type="title" idx="4294967295"/>
          </p:nvPr>
        </p:nvSpPr>
        <p:spPr>
          <a:xfrm>
            <a:off x="247650" y="360045"/>
            <a:ext cx="8281670" cy="720090"/>
          </a:xfrm>
          <a:noFill/>
        </p:spPr>
        <p:txBody>
          <a:bodyPr/>
          <a:lstStyle/>
          <a:p>
            <a:r>
              <a:rPr lang="zh-CN" altLang="en-US">
                <a:solidFill>
                  <a:schemeClr val="bg1"/>
                </a:solidFill>
              </a:rPr>
              <a:t>家庭用电安全常识</a:t>
            </a:r>
            <a:endParaRPr>
              <a:solidFill>
                <a:schemeClr val="bg1"/>
              </a:solidFill>
            </a:endParaRPr>
          </a:p>
        </p:txBody>
      </p:sp>
      <p:sp>
        <p:nvSpPr>
          <p:cNvPr id="2" name="content.1.title"/>
          <p:cNvSpPr txBox="1"/>
          <p:nvPr/>
        </p:nvSpPr>
        <p:spPr>
          <a:xfrm>
            <a:off x="499110" y="1918335"/>
            <a:ext cx="230378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安全用电知识</a:t>
            </a:r>
            <a:endParaRPr lang="en-US" altLang="zh-CN" sz="1600" b="1">
              <a:solidFill>
                <a:schemeClr val="bg1"/>
              </a:solidFill>
              <a:latin typeface="+mn-ea"/>
              <a:cs typeface="+mn-ea"/>
              <a:sym typeface="+mn-ea"/>
            </a:endParaRPr>
          </a:p>
        </p:txBody>
      </p:sp>
      <p:sp>
        <p:nvSpPr>
          <p:cNvPr id="4" name="content.1.content"/>
          <p:cNvSpPr txBox="1"/>
          <p:nvPr/>
        </p:nvSpPr>
        <p:spPr>
          <a:xfrm>
            <a:off x="462915" y="2511425"/>
            <a:ext cx="208343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50000"/>
              </a:lnSpc>
              <a:spcBef>
                <a:spcPct val="0"/>
              </a:spcBef>
              <a:spcAft>
                <a:spcPct val="0"/>
              </a:spcAft>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插座的正确使用
电器的定期检查</a:t>
            </a:r>
            <a:endParaRPr lang="en-US" altLang="zh-CN" sz="1600">
              <a:solidFill>
                <a:schemeClr val="bg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8984" name="矩形 17"/>
          <p:cNvSpPr/>
          <p:nvPr/>
        </p:nvSpPr>
        <p:spPr>
          <a:xfrm>
            <a:off x="923925" y="4374515"/>
            <a:ext cx="503555" cy="1034415"/>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1048978" name="矩形 5"/>
          <p:cNvSpPr/>
          <p:nvPr/>
        </p:nvSpPr>
        <p:spPr>
          <a:xfrm>
            <a:off x="923925" y="2845435"/>
            <a:ext cx="506730" cy="1034415"/>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1048972" name="矩形 13"/>
          <p:cNvSpPr/>
          <p:nvPr/>
        </p:nvSpPr>
        <p:spPr>
          <a:xfrm>
            <a:off x="923925" y="1316355"/>
            <a:ext cx="506730" cy="1034415"/>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accent3"/>
              </a:solidFill>
            </a:endParaRPr>
          </a:p>
        </p:txBody>
      </p:sp>
      <p:sp>
        <p:nvSpPr>
          <p:cNvPr id="3" name="title"/>
          <p:cNvSpPr>
            <a:spLocks noGrp="1"/>
          </p:cNvSpPr>
          <p:nvPr>
            <p:ph type="title" idx="4294967295"/>
          </p:nvPr>
        </p:nvSpPr>
        <p:spPr>
          <a:xfrm>
            <a:off x="552450" y="360045"/>
            <a:ext cx="7593965" cy="720090"/>
          </a:xfrm>
          <a:noFill/>
        </p:spPr>
        <p:txBody>
          <a:bodyPr lIns="0" tIns="0" rIns="0" bIns="0" anchor="b"/>
          <a:lstStyle/>
          <a:p>
            <a:r>
              <a:rPr lang="en-US" altLang="zh-CN">
                <a:solidFill>
                  <a:schemeClr val="accent3"/>
                </a:solidFill>
              </a:rPr>
              <a:t>家庭用电安全常识</a:t>
            </a:r>
            <a:endParaRPr lang="en-US" altLang="zh-CN">
              <a:solidFill>
                <a:schemeClr val="accent3"/>
              </a:solidFill>
            </a:endParaRPr>
          </a:p>
        </p:txBody>
      </p:sp>
      <p:sp>
        <p:nvSpPr>
          <p:cNvPr id="11" name="content.1.subtitle"/>
          <p:cNvSpPr/>
          <p:nvPr/>
        </p:nvSpPr>
        <p:spPr>
          <a:xfrm>
            <a:off x="1501775" y="178435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ct val="0"/>
              </a:spcBef>
              <a:spcAft>
                <a:spcPct val="0"/>
              </a:spcAft>
            </a:pPr>
            <a:r>
              <a:rPr lang="zh-CN" altLang="en-US" sz="1600">
                <a:solidFill>
                  <a:schemeClr val="accent3"/>
                </a:solidFill>
                <a:sym typeface="+mn-ea"/>
              </a:rPr>
              <a:t>了解不同类型</a:t>
            </a:r>
            <a:endParaRPr lang="en-US" altLang="zh-CN" sz="1600">
              <a:solidFill>
                <a:schemeClr val="accent3"/>
              </a:solidFill>
              <a:latin typeface="+mn-ea"/>
              <a:cs typeface="+mn-ea"/>
              <a:sym typeface="+mn-ea"/>
            </a:endParaRPr>
          </a:p>
        </p:txBody>
      </p:sp>
      <p:sp>
        <p:nvSpPr>
          <p:cNvPr id="13" name="content.1.title"/>
          <p:cNvSpPr/>
          <p:nvPr/>
        </p:nvSpPr>
        <p:spPr>
          <a:xfrm>
            <a:off x="1500505" y="1316355"/>
            <a:ext cx="5524500" cy="356870"/>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灭火器种类</a:t>
            </a:r>
            <a:endParaRPr lang="en-US" altLang="zh-CN" sz="2000" b="1">
              <a:solidFill>
                <a:schemeClr val="accent3"/>
              </a:solidFill>
              <a:latin typeface="+mn-ea"/>
              <a:cs typeface="+mn-ea"/>
            </a:endParaRPr>
          </a:p>
        </p:txBody>
      </p:sp>
      <p:sp>
        <p:nvSpPr>
          <p:cNvPr id="14" name="椭圆 13"/>
          <p:cNvSpPr/>
          <p:nvPr/>
        </p:nvSpPr>
        <p:spPr>
          <a:xfrm>
            <a:off x="926465" y="1581150"/>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01</a:t>
            </a:r>
            <a:endParaRPr lang="en-US" altLang="zh-CN" sz="1600" b="1">
              <a:solidFill>
                <a:schemeClr val="accent3"/>
              </a:solidFill>
              <a:latin typeface="+mn-ea"/>
              <a:cs typeface="+mn-ea"/>
            </a:endParaRPr>
          </a:p>
        </p:txBody>
      </p:sp>
      <p:sp>
        <p:nvSpPr>
          <p:cNvPr id="15" name="椭圆 14"/>
          <p:cNvSpPr/>
          <p:nvPr/>
        </p:nvSpPr>
        <p:spPr>
          <a:xfrm>
            <a:off x="929005" y="4639310"/>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03</a:t>
            </a:r>
            <a:endParaRPr lang="en-US" altLang="zh-CN" sz="1600" b="1">
              <a:solidFill>
                <a:schemeClr val="accent3"/>
              </a:solidFill>
              <a:latin typeface="+mn-ea"/>
              <a:cs typeface="+mn-ea"/>
            </a:endParaRPr>
          </a:p>
        </p:txBody>
      </p:sp>
      <p:sp>
        <p:nvSpPr>
          <p:cNvPr id="16" name="content.3.subtitle"/>
          <p:cNvSpPr/>
          <p:nvPr/>
        </p:nvSpPr>
        <p:spPr>
          <a:xfrm>
            <a:off x="1503045" y="498094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ClrTx/>
              <a:buSzTx/>
              <a:buFontTx/>
            </a:pPr>
            <a:r>
              <a:rPr lang="zh-CN" altLang="en-US" sz="1600">
                <a:solidFill>
                  <a:schemeClr val="accent3"/>
                </a:solidFill>
              </a:rPr>
              <a:t>重要性和措施</a:t>
            </a:r>
            <a:endParaRPr lang="zh-CN" altLang="en-US" sz="1600">
              <a:solidFill>
                <a:schemeClr val="accent3"/>
              </a:solidFill>
            </a:endParaRPr>
          </a:p>
        </p:txBody>
      </p:sp>
      <p:sp>
        <p:nvSpPr>
          <p:cNvPr id="17" name="content.3.title"/>
          <p:cNvSpPr/>
          <p:nvPr/>
        </p:nvSpPr>
        <p:spPr>
          <a:xfrm>
            <a:off x="1504315" y="4408170"/>
            <a:ext cx="5524500" cy="461010"/>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安全用电保障</a:t>
            </a:r>
            <a:endParaRPr lang="en-US" altLang="zh-CN" sz="2000" b="1">
              <a:solidFill>
                <a:schemeClr val="accent3"/>
              </a:solidFill>
              <a:latin typeface="+mn-ea"/>
              <a:cs typeface="+mn-ea"/>
            </a:endParaRPr>
          </a:p>
        </p:txBody>
      </p:sp>
      <p:sp>
        <p:nvSpPr>
          <p:cNvPr id="19" name="椭圆 18"/>
          <p:cNvSpPr/>
          <p:nvPr/>
        </p:nvSpPr>
        <p:spPr>
          <a:xfrm>
            <a:off x="926465" y="3176905"/>
            <a:ext cx="504190" cy="504190"/>
          </a:xfrm>
          <a:prstGeom prst="ellipse">
            <a:avLst/>
          </a:prstGeom>
          <a:solidFill>
            <a:schemeClr val="bg1">
              <a:alpha val="42000"/>
            </a:schemeClr>
          </a:solidFill>
          <a:effectLst>
            <a:outerShdw blurRad="101600" dist="38100" algn="l" rotWithShape="0">
              <a:schemeClr val="accent1">
                <a:alpha val="40000"/>
              </a:schemeClr>
            </a:outerShdw>
          </a:effectLst>
        </p:spPr>
        <p:txBody>
          <a:bodyPr wrap="non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en-US" altLang="zh-CN" sz="1600" b="1">
                <a:solidFill>
                  <a:schemeClr val="accent3"/>
                </a:solidFill>
                <a:latin typeface="+mn-ea"/>
                <a:cs typeface="+mn-ea"/>
              </a:rPr>
              <a:t>02</a:t>
            </a:r>
            <a:endParaRPr lang="en-US" altLang="zh-CN" sz="1600" b="1">
              <a:solidFill>
                <a:schemeClr val="accent3"/>
              </a:solidFill>
              <a:latin typeface="+mn-ea"/>
              <a:cs typeface="+mn-ea"/>
            </a:endParaRPr>
          </a:p>
        </p:txBody>
      </p:sp>
      <p:sp>
        <p:nvSpPr>
          <p:cNvPr id="20" name="content.2.subtitle"/>
          <p:cNvSpPr/>
          <p:nvPr/>
        </p:nvSpPr>
        <p:spPr>
          <a:xfrm>
            <a:off x="1501775" y="3355340"/>
            <a:ext cx="5523230" cy="660400"/>
          </a:xfrm>
          <a:prstGeom prst="rect">
            <a:avLst/>
          </a:prstGeom>
          <a:solidFill>
            <a:schemeClr val="bg1">
              <a:alpha val="42000"/>
            </a:schemeClr>
          </a:solid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ClrTx/>
              <a:buSzTx/>
              <a:buFontTx/>
            </a:pPr>
            <a:r>
              <a:rPr lang="zh-CN" altLang="en-US" sz="1600">
                <a:solidFill>
                  <a:schemeClr val="accent3"/>
                </a:solidFill>
              </a:rPr>
              <a:t>正确逃生方式</a:t>
            </a:r>
            <a:endParaRPr lang="zh-CN" altLang="en-US" sz="1600">
              <a:solidFill>
                <a:schemeClr val="accent3"/>
              </a:solidFill>
            </a:endParaRPr>
          </a:p>
        </p:txBody>
      </p:sp>
      <p:sp>
        <p:nvSpPr>
          <p:cNvPr id="21" name="content.2.title"/>
          <p:cNvSpPr/>
          <p:nvPr/>
        </p:nvSpPr>
        <p:spPr>
          <a:xfrm>
            <a:off x="1501775" y="2817495"/>
            <a:ext cx="5524500" cy="426085"/>
          </a:xfrm>
          <a:prstGeom prst="rect">
            <a:avLst/>
          </a:prstGeom>
          <a:solidFill>
            <a:schemeClr val="bg1">
              <a:alpha val="42000"/>
            </a:schemeClr>
          </a:solidFill>
        </p:spPr>
        <p:txBody>
          <a:bodyPr wrap="square" lIns="0" tIns="0" rIns="0" bIns="0" rtlCol="0" anchor="b">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r>
              <a:rPr lang="zh-CN" altLang="en-US" sz="2000" b="1">
                <a:solidFill>
                  <a:schemeClr val="accent3"/>
                </a:solidFill>
                <a:latin typeface="+mn-ea"/>
                <a:cs typeface="+mn-ea"/>
              </a:rPr>
              <a:t>火灾逃生</a:t>
            </a:r>
            <a:endParaRPr lang="en-US" altLang="zh-CN" sz="2000" b="1">
              <a:solidFill>
                <a:schemeClr val="accent3"/>
              </a:solidFill>
              <a:latin typeface="+mn-ea"/>
              <a:cs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9654" name="五边形 30"/>
          <p:cNvSpPr/>
          <p:nvPr/>
        </p:nvSpPr>
        <p:spPr>
          <a:xfrm>
            <a:off x="1215390" y="2235200"/>
            <a:ext cx="9843135" cy="3670300"/>
          </a:xfrm>
          <a:prstGeom prst="homePlate">
            <a:avLst/>
          </a:prstGeom>
          <a:solidFill>
            <a:schemeClr val="accent1">
              <a:alpha val="38000"/>
            </a:schemeClr>
          </a:solidFill>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latin typeface="+mj-ea"/>
              <a:ea typeface="+mj-ea"/>
              <a:sym typeface="+mn-ea"/>
            </a:endParaRPr>
          </a:p>
        </p:txBody>
      </p:sp>
      <p:sp>
        <p:nvSpPr>
          <p:cNvPr id="3" name="title"/>
          <p:cNvSpPr>
            <a:spLocks noGrp="1"/>
          </p:cNvSpPr>
          <p:nvPr>
            <p:ph type="title" idx="4294967295"/>
          </p:nvPr>
        </p:nvSpPr>
        <p:spPr>
          <a:xfrm>
            <a:off x="1101725" y="1220470"/>
            <a:ext cx="8568690" cy="719455"/>
          </a:xfrm>
        </p:spPr>
        <p:txBody>
          <a:bodyPr vert="horz" lIns="0" tIns="0" rIns="0" bIns="0" rtlCol="0" anchor="b" anchorCtr="0">
            <a:normAutofit/>
          </a:bodyPr>
          <a:lstStyle/>
          <a:p>
            <a:pPr algn="l"/>
            <a:r>
              <a:rPr lang="zh-CN" altLang="en-US">
                <a:solidFill>
                  <a:schemeClr val="bg1"/>
                </a:solidFill>
              </a:rPr>
              <a:t>家庭用电安全常识</a:t>
            </a:r>
            <a:endParaRPr lang="zh-CN" altLang="en-US">
              <a:solidFill>
                <a:schemeClr val="bg1"/>
              </a:solidFill>
            </a:endParaRPr>
          </a:p>
        </p:txBody>
      </p:sp>
      <p:sp>
        <p:nvSpPr>
          <p:cNvPr id="6" name="content"/>
          <p:cNvSpPr/>
          <p:nvPr/>
        </p:nvSpPr>
        <p:spPr>
          <a:xfrm>
            <a:off x="1381125" y="2447290"/>
            <a:ext cx="7713345" cy="3154680"/>
          </a:xfrm>
          <a:prstGeom prst="rect">
            <a:avLst/>
          </a:prstGeom>
          <a:ln>
            <a:noFill/>
            <a:prstDash val="sysDash"/>
          </a:ln>
        </p:spPr>
        <p:txBody>
          <a:bodyPr vert="horz"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fontAlgn="auto">
              <a:lnSpc>
                <a:spcPct val="200000"/>
              </a:lnSpc>
              <a:spcBef>
                <a:spcPct val="0"/>
              </a:spcBef>
              <a:spcAft>
                <a:spcPct val="0"/>
              </a:spcAft>
            </a:pPr>
            <a:r>
              <a:rPr lang="zh-CN" altLang="en-US">
                <a:ln>
                  <a:noFill/>
                  <a:prstDash val="sysDot"/>
                </a:ln>
                <a:solidFill>
                  <a:schemeClr val="bg1"/>
                </a:solidFill>
                <a:latin typeface="+mn-ea"/>
                <a:cs typeface="+mn-ea"/>
              </a:rPr>
              <a:t>家庭成员应该时刻牢记安全用电常识，如插座的正确使用方法、定期检查电器设备等。此外，了解灭火器的种类和使用方法，以及在火灾发生时如何正确逃生，都是保障家庭安全的重要一环。</a:t>
            </a:r>
            <a:endParaRPr lang="zh-CN" altLang="en-US">
              <a:ln>
                <a:noFill/>
                <a:prstDash val="sysDot"/>
              </a:ln>
              <a:solidFill>
                <a:schemeClr val="bg1"/>
              </a:solidFill>
              <a:latin typeface="+mn-ea"/>
              <a:cs typeface="+mn-ea"/>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pic>
        <p:nvPicPr>
          <p:cNvPr id="5" name="图片 4" descr="3"/>
          <p:cNvPicPr>
            <a:picLocks noChangeAspect="1"/>
          </p:cNvPicPr>
          <p:nvPr/>
        </p:nvPicPr>
        <p:blipFill>
          <a:blip r:embed="rId10"/>
          <a:stretch>
            <a:fillRect/>
          </a:stretch>
        </p:blipFill>
        <p:spPr>
          <a:xfrm>
            <a:off x="0" y="0"/>
            <a:ext cx="12192000" cy="6858000"/>
          </a:xfrm>
          <a:prstGeom prst="rect">
            <a:avLst/>
          </a:prstGeom>
        </p:spPr>
      </p:pic>
      <p:sp>
        <p:nvSpPr>
          <p:cNvPr id="2" name="index"/>
          <p:cNvSpPr>
            <a:spLocks noGrp="1"/>
          </p:cNvSpPr>
          <p:nvPr>
            <p:ph type="body" idx="4294967295"/>
          </p:nvPr>
        </p:nvSpPr>
        <p:spPr>
          <a:xfrm>
            <a:off x="1798955" y="1014095"/>
            <a:ext cx="2029460" cy="968375"/>
          </a:xfrm>
          <a:noFill/>
        </p:spPr>
        <p:txBody>
          <a:bodyPr>
            <a:noAutofit/>
          </a:bodyPr>
          <a:lstStyle/>
          <a:p>
            <a:r>
              <a:rPr lang="zh-CN" altLang="en-US" sz="4000">
                <a:solidFill>
                  <a:schemeClr val="bg1"/>
                </a:solidFill>
              </a:rPr>
              <a:t>03</a:t>
            </a:r>
            <a:endParaRPr lang="zh-CN" altLang="en-US" sz="4000">
              <a:solidFill>
                <a:schemeClr val="bg1"/>
              </a:solidFill>
            </a:endParaRPr>
          </a:p>
        </p:txBody>
      </p:sp>
      <p:sp>
        <p:nvSpPr>
          <p:cNvPr id="3" name="title"/>
          <p:cNvSpPr>
            <a:spLocks noGrp="1"/>
          </p:cNvSpPr>
          <p:nvPr>
            <p:ph type="title" idx="4294967295"/>
          </p:nvPr>
        </p:nvSpPr>
        <p:spPr>
          <a:xfrm>
            <a:off x="1605915" y="2770505"/>
            <a:ext cx="9010015" cy="996315"/>
          </a:xfrm>
          <a:noFill/>
        </p:spPr>
        <p:txBody>
          <a:bodyPr/>
          <a:lstStyle/>
          <a:p>
            <a:pPr algn="ctr"/>
            <a:r>
              <a:rPr sz="4500">
                <a:solidFill>
                  <a:schemeClr val="bg1"/>
                </a:solidFill>
              </a:rPr>
              <a:t>第3章 学校用电安全</a:t>
            </a:r>
            <a:endParaRPr sz="4500">
              <a:solidFill>
                <a:schemeClr val="bg1"/>
              </a:solidFill>
            </a:endParaRPr>
          </a:p>
        </p:txBody>
      </p:sp>
      <p:sp>
        <p:nvSpPr>
          <p:cNvPr id="4" name="章节页"/>
          <p:cNvSpPr txBox="1"/>
          <p:nvPr/>
        </p:nvSpPr>
        <p:spPr>
          <a:xfrm>
            <a:off x="1318260" y="567055"/>
            <a:ext cx="1934845"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t> </a:t>
            </a:r>
            <a:endParaRPr lang="en-US" altLang="zh-CN"/>
          </a:p>
        </p:txBody>
      </p:sp>
      <p:sp>
        <p:nvSpPr>
          <p:cNvPr id="19" name="Freeform 4"/>
          <p:cNvSpPr/>
          <p:nvPr/>
        </p:nvSpPr>
        <p:spPr>
          <a:xfrm>
            <a:off x="2659902"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5"/>
          <p:cNvSpPr txBox="1"/>
          <p:nvPr/>
        </p:nvSpPr>
        <p:spPr>
          <a:xfrm>
            <a:off x="723037" y="5602490"/>
            <a:ext cx="3105564" cy="410337"/>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微软雅黑" panose="020b0503020204020204" charset="-122"/>
                <a:ea typeface="微软雅黑"/>
                <a:cs typeface="微软雅黑" panose="020b0503020204020204" charset="-122"/>
              </a:rPr>
              <a:t>Chapter</a:t>
            </a:r>
            <a:endParaRPr lang="en-US" sz="2400">
              <a:solidFill>
                <a:schemeClr val="accent1">
                  <a:alpha val="100000"/>
                </a:schemeClr>
              </a:solidFill>
              <a:latin typeface="微软雅黑" panose="020b0503020204020204" charset="-122"/>
              <a:ea typeface="微软雅黑"/>
              <a:cs typeface="微软雅黑" panose="020b0503020204020204" charset="-122"/>
            </a:endParaRPr>
          </a:p>
        </p:txBody>
      </p:sp>
      <p:sp>
        <p:nvSpPr>
          <p:cNvPr id="22" name="Freeform 7"/>
          <p:cNvSpPr/>
          <p:nvPr/>
        </p:nvSpPr>
        <p:spPr>
          <a:xfrm>
            <a:off x="248834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8"/>
          <p:cNvSpPr/>
          <p:nvPr/>
        </p:nvSpPr>
        <p:spPr>
          <a:xfrm>
            <a:off x="2316783"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7" name="矩形 6"/>
          <p:cNvSpPr/>
          <p:nvPr/>
        </p:nvSpPr>
        <p:spPr>
          <a:xfrm>
            <a:off x="8392795" y="1403350"/>
            <a:ext cx="3103245" cy="4782185"/>
          </a:xfrm>
          <a:prstGeom prst="rect">
            <a:avLst/>
          </a:pr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content"/>
          <p:cNvSpPr txBox="1"/>
          <p:nvPr/>
        </p:nvSpPr>
        <p:spPr>
          <a:xfrm>
            <a:off x="6262370" y="1499870"/>
            <a:ext cx="5547995" cy="4125595"/>
          </a:xfrm>
          <a:prstGeom prst="rect">
            <a:avLst/>
          </a:prstGeom>
          <a:noFill/>
        </p:spPr>
        <p:txBody>
          <a:bodyPr wrap="square" lIns="0" tIns="0" rIns="0" bIns="0" rtlCol="0" anchor="t" anchorCtr="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algn="l" fontAlgn="auto">
              <a:lnSpc>
                <a:spcPct val="200000"/>
              </a:lnSpc>
              <a:buClr>
                <a:srgbClr val="376FFF"/>
              </a:buClr>
              <a:buSzPct val="80000"/>
              <a:buNone/>
            </a:pPr>
            <a:r>
              <a:rPr lang="zh-CN" altLang="en-US" spc="150">
                <a:solidFill>
                  <a:srgbClr val="00B050"/>
                </a:solidFill>
                <a:effectLst>
                  <a:outerShdw blurRad="38100" dist="19050" dir="2700000" algn="tl" rotWithShape="0">
                    <a:schemeClr val="dk1">
                      <a:alpha val="40000"/>
                    </a:schemeClr>
                  </a:outerShdw>
                </a:effectLst>
                <a:sym typeface="+mn-ea"/>
              </a:rPr>
              <a:t>学校的电力管理责任非常重要。学校应该建立健全的用电安全管理制度，教职员工需要定期接受电气安全培训。</a:t>
            </a:r>
            <a:endParaRPr lang="zh-CN" altLang="en-US" spc="150">
              <a:solidFill>
                <a:srgbClr val="00B050"/>
              </a:solidFill>
              <a:effectLst>
                <a:outerShdw blurRad="38100" dist="19050" dir="2700000" algn="tl" rotWithShape="0">
                  <a:schemeClr val="dk1">
                    <a:alpha val="40000"/>
                  </a:schemeClr>
                </a:outerShdw>
              </a:effectLst>
              <a:sym typeface="+mn-ea"/>
            </a:endParaRPr>
          </a:p>
        </p:txBody>
      </p:sp>
      <p:sp>
        <p:nvSpPr>
          <p:cNvPr id="2" name="header"/>
          <p:cNvSpPr>
            <a:spLocks noGrp="1"/>
          </p:cNvSpPr>
          <p:nvPr>
            <p:ph type="title" idx="4294967295"/>
          </p:nvPr>
        </p:nvSpPr>
        <p:spPr>
          <a:xfrm>
            <a:off x="0" y="360045"/>
            <a:ext cx="10800080" cy="720090"/>
          </a:xfrm>
        </p:spPr>
        <p:txBody>
          <a:bodyPr/>
          <a:lstStyle/>
          <a:p>
            <a:r>
              <a:rPr lang="en-US" altLang="zh-CN"/>
              <a:t> </a:t>
            </a:r>
            <a:endParaRPr lang="en-US" altLang="zh-CN"/>
          </a:p>
        </p:txBody>
      </p:sp>
      <p:sp>
        <p:nvSpPr>
          <p:cNvPr id="3" name="AutoShape 2"/>
          <p:cNvSpPr/>
          <p:nvPr/>
        </p:nvSpPr>
        <p:spPr>
          <a:xfrm>
            <a:off x="1462446" y="159272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10"/>
          <p:cNvSpPr/>
          <p:nvPr/>
        </p:nvSpPr>
        <p:spPr>
          <a:xfrm>
            <a:off x="2975473" y="1053727"/>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233953"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699080"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218968" y="126253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51397" y="440843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15"/>
          <p:cNvSpPr/>
          <p:nvPr/>
        </p:nvSpPr>
        <p:spPr>
          <a:xfrm>
            <a:off x="1450254" y="440451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itle"/>
          <p:cNvSpPr txBox="1"/>
          <p:nvPr/>
        </p:nvSpPr>
        <p:spPr>
          <a:xfrm>
            <a:off x="2147570" y="2473325"/>
            <a:ext cx="2408555" cy="1082040"/>
          </a:xfrm>
          <a:prstGeom prst="rect">
            <a:avLst/>
          </a:prstGeom>
          <a:noFill/>
        </p:spPr>
        <p:txBody>
          <a:bodyPr wrap="square" lIns="0" tIns="0" rIns="0" bIns="36195"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0" algn="ctr">
              <a:buClr>
                <a:srgbClr val="000000"/>
              </a:buClr>
              <a:buSzPct val="70000"/>
              <a:buNone/>
            </a:pPr>
            <a:r>
              <a:rPr lang="zh-CN" altLang="en-US" sz="2200" b="1" spc="300">
                <a:solidFill>
                  <a:schemeClr val="tx1"/>
                </a:solidFill>
                <a:effectLst>
                  <a:outerShdw blurRad="38100" dist="19050" dir="2700000" algn="tl" rotWithShape="0">
                    <a:schemeClr val="dk1">
                      <a:alpha val="40000"/>
                    </a:schemeClr>
                  </a:outerShdw>
                </a:effectLst>
                <a:ea typeface="+mj-ea"/>
                <a:sym typeface="+mn-ea"/>
              </a:rPr>
              <a:t>学校用电管理责任</a:t>
            </a:r>
            <a:endParaRPr lang="zh-CN" altLang="en-US" sz="2200" b="1" spc="300">
              <a:solidFill>
                <a:schemeClr val="tx1"/>
              </a:solidFill>
              <a:effectLst>
                <a:outerShdw blurRad="38100" dist="19050" dir="2700000" algn="tl" rotWithShape="0">
                  <a:schemeClr val="dk1">
                    <a:alpha val="40000"/>
                  </a:schemeClr>
                </a:outerShdw>
              </a:effectLst>
              <a:ea typeface="+mj-ea"/>
              <a:sym typeface="+mn-ea"/>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7" name="title"/>
          <p:cNvSpPr>
            <a:spLocks noGrp="1"/>
          </p:cNvSpPr>
          <p:nvPr>
            <p:ph type="title" idx="4294967295"/>
          </p:nvPr>
        </p:nvSpPr>
        <p:spPr>
          <a:xfrm>
            <a:off x="666115" y="608330"/>
            <a:ext cx="10968990" cy="705485"/>
          </a:xfrm>
          <a:noFill/>
        </p:spPr>
        <p:txBody>
          <a:bodyPr/>
          <a:lstStyle/>
          <a:p>
            <a:r>
              <a:rPr lang="zh-CN" altLang="en-US">
                <a:solidFill>
                  <a:schemeClr val="bg1"/>
                </a:solidFill>
                <a:latin typeface="+mj-ea"/>
                <a:ea typeface="+mj-ea"/>
              </a:rPr>
              <a:t>学校用电设备检查</a:t>
            </a:r>
            <a:endParaRPr>
              <a:solidFill>
                <a:schemeClr val="bg1"/>
              </a:solidFill>
              <a:latin typeface="+mj-ea"/>
              <a:ea typeface="+mj-ea"/>
            </a:endParaRPr>
          </a:p>
        </p:txBody>
      </p:sp>
      <p:sp>
        <p:nvSpPr>
          <p:cNvPr id="2" name="content.1.subtitle"/>
          <p:cNvSpPr/>
          <p:nvPr/>
        </p:nvSpPr>
        <p:spPr>
          <a:xfrm>
            <a:off x="934720" y="2740660"/>
            <a:ext cx="20891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学校用电设备应该定期检查维护</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content.1.title"/>
          <p:cNvSpPr/>
          <p:nvPr/>
        </p:nvSpPr>
        <p:spPr>
          <a:xfrm>
            <a:off x="935355" y="1945005"/>
            <a:ext cx="2088515" cy="66992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zh-CN" altLang="en-US" sz="1600" b="1">
                <a:solidFill>
                  <a:schemeClr val="bg1"/>
                </a:solidFill>
                <a:latin typeface="+mn-ea"/>
                <a:cs typeface="+mn-ea"/>
                <a:sym typeface="+mn-ea"/>
              </a:rPr>
              <a:t>定期检查维护</a:t>
            </a:r>
            <a:endParaRPr lang="en-US" altLang="zh-CN" sz="1600" b="1">
              <a:solidFill>
                <a:schemeClr val="bg1"/>
              </a:solidFill>
              <a:latin typeface="+mn-ea"/>
              <a:cs typeface="+mn-ea"/>
              <a:sym typeface="+mn-ea"/>
            </a:endParaRPr>
          </a:p>
        </p:txBody>
      </p:sp>
      <p:sp>
        <p:nvSpPr>
          <p:cNvPr id="4" name="content.2.subtitle"/>
          <p:cNvSpPr/>
          <p:nvPr/>
        </p:nvSpPr>
        <p:spPr>
          <a:xfrm>
            <a:off x="6380480" y="2740660"/>
            <a:ext cx="2115185"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电气设备的安全性能是学校用电安全的基础</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9" name="content.2.title"/>
          <p:cNvSpPr/>
          <p:nvPr/>
        </p:nvSpPr>
        <p:spPr>
          <a:xfrm>
            <a:off x="6379845" y="1946910"/>
            <a:ext cx="2116455" cy="66611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安全性能</a:t>
            </a:r>
            <a:endParaRPr lang="zh-CN" altLang="en-US" sz="1600" b="1">
              <a:solidFill>
                <a:schemeClr val="bg1"/>
              </a:solidFill>
              <a:latin typeface="+mn-ea"/>
              <a:cs typeface="+mn-ea"/>
              <a:sym typeface="+mn-ea"/>
            </a:endParaRPr>
          </a:p>
        </p:txBody>
      </p:sp>
      <p:sp>
        <p:nvSpPr>
          <p:cNvPr id="21" name="content.3.subtitle"/>
          <p:cNvSpPr/>
          <p:nvPr/>
        </p:nvSpPr>
        <p:spPr>
          <a:xfrm>
            <a:off x="3660140" y="2740660"/>
            <a:ext cx="200914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学校应该建立定期检测的机制</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3" name="content.3.title"/>
          <p:cNvSpPr/>
          <p:nvPr/>
        </p:nvSpPr>
        <p:spPr>
          <a:xfrm>
            <a:off x="3660775" y="1946910"/>
            <a:ext cx="2009140" cy="66738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定期检测机制</a:t>
            </a:r>
            <a:endParaRPr lang="zh-CN" altLang="en-US" sz="1600" b="1">
              <a:solidFill>
                <a:schemeClr val="bg1"/>
              </a:solidFill>
              <a:latin typeface="+mn-ea"/>
              <a:cs typeface="+mn-ea"/>
              <a:sym typeface="+mn-ea"/>
            </a:endParaRPr>
          </a:p>
        </p:txBody>
      </p:sp>
      <p:sp>
        <p:nvSpPr>
          <p:cNvPr id="24" name="content.4.subtitle"/>
          <p:cNvSpPr/>
          <p:nvPr/>
        </p:nvSpPr>
        <p:spPr>
          <a:xfrm>
            <a:off x="9179560" y="2740660"/>
            <a:ext cx="21653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5" name="content.4.title"/>
          <p:cNvSpPr/>
          <p:nvPr/>
        </p:nvSpPr>
        <p:spPr>
          <a:xfrm>
            <a:off x="9179560" y="1945005"/>
            <a:ext cx="2165985" cy="66865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cxnSp>
        <p:nvCxnSpPr>
          <p:cNvPr id="7" name="Connector 7"/>
          <p:cNvCxnSpPr/>
          <p:nvPr/>
        </p:nvCxnSpPr>
        <p:spPr>
          <a:xfrm flipV="1">
            <a:off x="1358345" y="2598657"/>
            <a:ext cx="1724025" cy="14605"/>
          </a:xfrm>
          <a:prstGeom prst="line">
            <a:avLst/>
          </a:prstGeom>
          <a:ln w="9525">
            <a:solidFill>
              <a:srgbClr val="FFFFFF">
                <a:alpha val="100000"/>
              </a:srgbClr>
            </a:solidFill>
            <a:prstDash val="solid"/>
            <a:headEnd type="oval"/>
            <a:tailEnd type="none"/>
          </a:ln>
        </p:spPr>
      </p:cxnSp>
      <p:cxnSp>
        <p:nvCxnSpPr>
          <p:cNvPr id="5" name="Connector 7"/>
          <p:cNvCxnSpPr/>
          <p:nvPr/>
        </p:nvCxnSpPr>
        <p:spPr>
          <a:xfrm flipV="1">
            <a:off x="3949145" y="2584052"/>
            <a:ext cx="1724025" cy="14605"/>
          </a:xfrm>
          <a:prstGeom prst="line">
            <a:avLst/>
          </a:prstGeom>
          <a:ln w="9525">
            <a:solidFill>
              <a:srgbClr val="FFFFFF">
                <a:alpha val="100000"/>
              </a:srgbClr>
            </a:solidFill>
            <a:prstDash val="solid"/>
            <a:headEnd type="oval"/>
            <a:tailEnd type="none"/>
          </a:ln>
        </p:spPr>
      </p:cxnSp>
      <p:cxnSp>
        <p:nvCxnSpPr>
          <p:cNvPr id="8" name="Connector 7"/>
          <p:cNvCxnSpPr/>
          <p:nvPr/>
        </p:nvCxnSpPr>
        <p:spPr>
          <a:xfrm flipV="1">
            <a:off x="6771720" y="2555477"/>
            <a:ext cx="1724025" cy="14605"/>
          </a:xfrm>
          <a:prstGeom prst="line">
            <a:avLst/>
          </a:prstGeom>
          <a:ln w="9525">
            <a:solidFill>
              <a:srgbClr val="FFFFFF">
                <a:alpha val="100000"/>
              </a:srgbClr>
            </a:solidFill>
            <a:prstDash val="solid"/>
            <a:headEnd type="oval"/>
            <a:tailEnd type="none"/>
          </a:ln>
        </p:spPr>
      </p:cxnSp>
      <p:cxnSp>
        <p:nvCxnSpPr>
          <p:cNvPr id="10" name="Connector 7"/>
          <p:cNvCxnSpPr/>
          <p:nvPr/>
        </p:nvCxnSpPr>
        <p:spPr>
          <a:xfrm flipV="1">
            <a:off x="9399985" y="2570717"/>
            <a:ext cx="1724025" cy="14605"/>
          </a:xfrm>
          <a:prstGeom prst="line">
            <a:avLst/>
          </a:prstGeom>
          <a:ln w="9525">
            <a:solidFill>
              <a:srgbClr val="FFFFFF">
                <a:alpha val="100000"/>
              </a:srgbClr>
            </a:solidFill>
            <a:prstDash val="solid"/>
            <a:headEnd type="oval"/>
            <a:tailEnd type="none"/>
          </a:ln>
        </p:spPr>
      </p:cxn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7" name="title"/>
          <p:cNvSpPr>
            <a:spLocks noGrp="1"/>
          </p:cNvSpPr>
          <p:nvPr>
            <p:ph type="title" idx="4294967295"/>
          </p:nvPr>
        </p:nvSpPr>
        <p:spPr>
          <a:xfrm>
            <a:off x="666115" y="608330"/>
            <a:ext cx="10968990" cy="705485"/>
          </a:xfrm>
          <a:noFill/>
        </p:spPr>
        <p:txBody>
          <a:bodyPr/>
          <a:lstStyle/>
          <a:p>
            <a:r>
              <a:rPr lang="zh-CN" altLang="en-US">
                <a:solidFill>
                  <a:schemeClr val="bg1"/>
                </a:solidFill>
                <a:latin typeface="+mj-ea"/>
                <a:ea typeface="+mj-ea"/>
              </a:rPr>
              <a:t>学校用电事故处理</a:t>
            </a:r>
            <a:endParaRPr>
              <a:solidFill>
                <a:schemeClr val="bg1"/>
              </a:solidFill>
              <a:latin typeface="+mj-ea"/>
              <a:ea typeface="+mj-ea"/>
            </a:endParaRPr>
          </a:p>
        </p:txBody>
      </p:sp>
      <p:sp>
        <p:nvSpPr>
          <p:cNvPr id="2" name="content.1.subtitle"/>
          <p:cNvSpPr/>
          <p:nvPr/>
        </p:nvSpPr>
        <p:spPr>
          <a:xfrm>
            <a:off x="934720" y="2740660"/>
            <a:ext cx="20891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学校应该建立应急处理机制</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content.1.title"/>
          <p:cNvSpPr/>
          <p:nvPr/>
        </p:nvSpPr>
        <p:spPr>
          <a:xfrm>
            <a:off x="935355" y="1945005"/>
            <a:ext cx="2088515" cy="66992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zh-CN" altLang="en-US" sz="1600" b="1">
                <a:solidFill>
                  <a:schemeClr val="bg1"/>
                </a:solidFill>
                <a:latin typeface="+mn-ea"/>
                <a:cs typeface="+mn-ea"/>
                <a:sym typeface="+mn-ea"/>
              </a:rPr>
              <a:t>应急处理机制</a:t>
            </a:r>
            <a:endParaRPr lang="en-US" altLang="zh-CN" sz="1600" b="1">
              <a:solidFill>
                <a:schemeClr val="bg1"/>
              </a:solidFill>
              <a:latin typeface="+mn-ea"/>
              <a:cs typeface="+mn-ea"/>
              <a:sym typeface="+mn-ea"/>
            </a:endParaRPr>
          </a:p>
        </p:txBody>
      </p:sp>
      <p:sp>
        <p:nvSpPr>
          <p:cNvPr id="4" name="content.2.subtitle"/>
          <p:cNvSpPr/>
          <p:nvPr/>
        </p:nvSpPr>
        <p:spPr>
          <a:xfrm>
            <a:off x="6380480" y="2740660"/>
            <a:ext cx="2115185"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学校员工需要掌握基本的火灾逃生知识</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9" name="content.2.title"/>
          <p:cNvSpPr/>
          <p:nvPr/>
        </p:nvSpPr>
        <p:spPr>
          <a:xfrm>
            <a:off x="6379845" y="1946910"/>
            <a:ext cx="2116455" cy="66611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火灾逃生知识</a:t>
            </a:r>
            <a:endParaRPr lang="zh-CN" altLang="en-US" sz="1600" b="1">
              <a:solidFill>
                <a:schemeClr val="bg1"/>
              </a:solidFill>
              <a:latin typeface="+mn-ea"/>
              <a:cs typeface="+mn-ea"/>
              <a:sym typeface="+mn-ea"/>
            </a:endParaRPr>
          </a:p>
        </p:txBody>
      </p:sp>
      <p:sp>
        <p:nvSpPr>
          <p:cNvPr id="21" name="content.3.subtitle"/>
          <p:cNvSpPr/>
          <p:nvPr/>
        </p:nvSpPr>
        <p:spPr>
          <a:xfrm>
            <a:off x="3660140" y="2740660"/>
            <a:ext cx="200914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3" name="content.3.title"/>
          <p:cNvSpPr/>
          <p:nvPr/>
        </p:nvSpPr>
        <p:spPr>
          <a:xfrm>
            <a:off x="3660775" y="1946910"/>
            <a:ext cx="2009140" cy="66738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sp>
        <p:nvSpPr>
          <p:cNvPr id="24" name="content.4.subtitle"/>
          <p:cNvSpPr/>
          <p:nvPr/>
        </p:nvSpPr>
        <p:spPr>
          <a:xfrm>
            <a:off x="9179560" y="2740660"/>
            <a:ext cx="21653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5" name="content.4.title"/>
          <p:cNvSpPr/>
          <p:nvPr/>
        </p:nvSpPr>
        <p:spPr>
          <a:xfrm>
            <a:off x="9179560" y="1945005"/>
            <a:ext cx="2165985" cy="66865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cxnSp>
        <p:nvCxnSpPr>
          <p:cNvPr id="7" name="Connector 7"/>
          <p:cNvCxnSpPr/>
          <p:nvPr/>
        </p:nvCxnSpPr>
        <p:spPr>
          <a:xfrm flipV="1">
            <a:off x="1358345" y="2598657"/>
            <a:ext cx="1724025" cy="14605"/>
          </a:xfrm>
          <a:prstGeom prst="line">
            <a:avLst/>
          </a:prstGeom>
          <a:ln w="9525">
            <a:solidFill>
              <a:srgbClr val="FFFFFF">
                <a:alpha val="100000"/>
              </a:srgbClr>
            </a:solidFill>
            <a:prstDash val="solid"/>
            <a:headEnd type="oval"/>
            <a:tailEnd type="none"/>
          </a:ln>
        </p:spPr>
      </p:cxnSp>
      <p:cxnSp>
        <p:nvCxnSpPr>
          <p:cNvPr id="5" name="Connector 7"/>
          <p:cNvCxnSpPr/>
          <p:nvPr/>
        </p:nvCxnSpPr>
        <p:spPr>
          <a:xfrm flipV="1">
            <a:off x="3949145" y="2584052"/>
            <a:ext cx="1724025" cy="14605"/>
          </a:xfrm>
          <a:prstGeom prst="line">
            <a:avLst/>
          </a:prstGeom>
          <a:ln w="9525">
            <a:solidFill>
              <a:srgbClr val="FFFFFF">
                <a:alpha val="100000"/>
              </a:srgbClr>
            </a:solidFill>
            <a:prstDash val="solid"/>
            <a:headEnd type="oval"/>
            <a:tailEnd type="none"/>
          </a:ln>
        </p:spPr>
      </p:cxnSp>
      <p:cxnSp>
        <p:nvCxnSpPr>
          <p:cNvPr id="8" name="Connector 7"/>
          <p:cNvCxnSpPr/>
          <p:nvPr/>
        </p:nvCxnSpPr>
        <p:spPr>
          <a:xfrm flipV="1">
            <a:off x="6771720" y="2555477"/>
            <a:ext cx="1724025" cy="14605"/>
          </a:xfrm>
          <a:prstGeom prst="line">
            <a:avLst/>
          </a:prstGeom>
          <a:ln w="9525">
            <a:solidFill>
              <a:srgbClr val="FFFFFF">
                <a:alpha val="100000"/>
              </a:srgbClr>
            </a:solidFill>
            <a:prstDash val="solid"/>
            <a:headEnd type="oval"/>
            <a:tailEnd type="none"/>
          </a:ln>
        </p:spPr>
      </p:cxnSp>
      <p:cxnSp>
        <p:nvCxnSpPr>
          <p:cNvPr id="10" name="Connector 7"/>
          <p:cNvCxnSpPr/>
          <p:nvPr/>
        </p:nvCxnSpPr>
        <p:spPr>
          <a:xfrm flipV="1">
            <a:off x="9399985" y="2570717"/>
            <a:ext cx="1724025" cy="14605"/>
          </a:xfrm>
          <a:prstGeom prst="line">
            <a:avLst/>
          </a:prstGeom>
          <a:ln w="9525">
            <a:solidFill>
              <a:srgbClr val="FFFFFF">
                <a:alpha val="100000"/>
              </a:srgbClr>
            </a:solidFill>
            <a:prstDash val="solid"/>
            <a:headEnd type="oval"/>
            <a:tailEnd type="none"/>
          </a:ln>
        </p:spPr>
      </p:cxn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7" name="矩形 6"/>
          <p:cNvSpPr/>
          <p:nvPr/>
        </p:nvSpPr>
        <p:spPr>
          <a:xfrm>
            <a:off x="8392795" y="1403350"/>
            <a:ext cx="3103245" cy="4782185"/>
          </a:xfrm>
          <a:prstGeom prst="rect">
            <a:avLst/>
          </a:pr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content"/>
          <p:cNvSpPr txBox="1"/>
          <p:nvPr/>
        </p:nvSpPr>
        <p:spPr>
          <a:xfrm>
            <a:off x="6262370" y="1499870"/>
            <a:ext cx="5547995" cy="4125595"/>
          </a:xfrm>
          <a:prstGeom prst="rect">
            <a:avLst/>
          </a:prstGeom>
          <a:noFill/>
        </p:spPr>
        <p:txBody>
          <a:bodyPr wrap="square" lIns="0" tIns="0" rIns="0" bIns="0" rtlCol="0" anchor="t" anchorCtr="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0" algn="l" fontAlgn="auto">
              <a:lnSpc>
                <a:spcPct val="200000"/>
              </a:lnSpc>
              <a:buClr>
                <a:srgbClr val="376FFF"/>
              </a:buClr>
              <a:buSzPct val="80000"/>
              <a:buNone/>
            </a:pPr>
            <a:r>
              <a:rPr lang="zh-CN" altLang="en-US" spc="150">
                <a:solidFill>
                  <a:srgbClr val="00B050"/>
                </a:solidFill>
                <a:effectLst>
                  <a:outerShdw blurRad="38100" dist="19050" dir="2700000" algn="tl" rotWithShape="0">
                    <a:schemeClr val="dk1">
                      <a:alpha val="40000"/>
                    </a:schemeClr>
                  </a:outerShdw>
                </a:effectLst>
                <a:sym typeface="+mn-ea"/>
              </a:rPr>
              <a:t>学校应该将安全用电知识纳入教学内容，学生需要了解如何安全使用电器。学校应该组织安全用电知识竞赛等活动，提高学生的安全意识。</a:t>
            </a:r>
            <a:endParaRPr lang="zh-CN" altLang="en-US" spc="150">
              <a:solidFill>
                <a:srgbClr val="00B050"/>
              </a:solidFill>
              <a:effectLst>
                <a:outerShdw blurRad="38100" dist="19050" dir="2700000" algn="tl" rotWithShape="0">
                  <a:schemeClr val="dk1">
                    <a:alpha val="40000"/>
                  </a:schemeClr>
                </a:outerShdw>
              </a:effectLst>
              <a:sym typeface="+mn-ea"/>
            </a:endParaRPr>
          </a:p>
        </p:txBody>
      </p:sp>
      <p:sp>
        <p:nvSpPr>
          <p:cNvPr id="2" name="header"/>
          <p:cNvSpPr>
            <a:spLocks noGrp="1"/>
          </p:cNvSpPr>
          <p:nvPr>
            <p:ph type="title" idx="4294967295"/>
          </p:nvPr>
        </p:nvSpPr>
        <p:spPr>
          <a:xfrm>
            <a:off x="0" y="360045"/>
            <a:ext cx="10800080" cy="720090"/>
          </a:xfrm>
        </p:spPr>
        <p:txBody>
          <a:bodyPr/>
          <a:lstStyle/>
          <a:p>
            <a:r>
              <a:rPr lang="en-US" altLang="zh-CN"/>
              <a:t> </a:t>
            </a:r>
            <a:endParaRPr lang="en-US" altLang="zh-CN"/>
          </a:p>
        </p:txBody>
      </p:sp>
      <p:sp>
        <p:nvSpPr>
          <p:cNvPr id="3" name="AutoShape 2"/>
          <p:cNvSpPr/>
          <p:nvPr/>
        </p:nvSpPr>
        <p:spPr>
          <a:xfrm>
            <a:off x="1462446" y="159272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10"/>
          <p:cNvSpPr/>
          <p:nvPr/>
        </p:nvSpPr>
        <p:spPr>
          <a:xfrm>
            <a:off x="2975473" y="1053727"/>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233953"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699080" y="4189181"/>
            <a:ext cx="913476" cy="913476"/>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218968" y="126253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51397" y="440843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15"/>
          <p:cNvSpPr/>
          <p:nvPr/>
        </p:nvSpPr>
        <p:spPr>
          <a:xfrm>
            <a:off x="1450254" y="440451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itle"/>
          <p:cNvSpPr txBox="1"/>
          <p:nvPr/>
        </p:nvSpPr>
        <p:spPr>
          <a:xfrm>
            <a:off x="2147570" y="2473325"/>
            <a:ext cx="2408555" cy="1082040"/>
          </a:xfrm>
          <a:prstGeom prst="rect">
            <a:avLst/>
          </a:prstGeom>
          <a:noFill/>
        </p:spPr>
        <p:txBody>
          <a:bodyPr wrap="square" lIns="0" tIns="0" rIns="0" bIns="36195"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0" algn="ctr">
              <a:buClr>
                <a:srgbClr val="000000"/>
              </a:buClr>
              <a:buSzPct val="70000"/>
              <a:buNone/>
            </a:pPr>
            <a:r>
              <a:rPr lang="zh-CN" altLang="en-US" sz="2200" b="1" spc="300">
                <a:solidFill>
                  <a:schemeClr val="tx1"/>
                </a:solidFill>
                <a:effectLst>
                  <a:outerShdw blurRad="38100" dist="19050" dir="2700000" algn="tl" rotWithShape="0">
                    <a:schemeClr val="dk1">
                      <a:alpha val="40000"/>
                    </a:schemeClr>
                  </a:outerShdw>
                </a:effectLst>
                <a:ea typeface="+mj-ea"/>
                <a:sym typeface="+mn-ea"/>
              </a:rPr>
              <a:t>学校用电安全教育</a:t>
            </a:r>
            <a:endParaRPr lang="zh-CN" altLang="en-US" sz="2200" b="1" spc="300">
              <a:solidFill>
                <a:schemeClr val="tx1"/>
              </a:solidFill>
              <a:effectLst>
                <a:outerShdw blurRad="38100" dist="19050" dir="2700000" algn="tl" rotWithShape="0">
                  <a:schemeClr val="dk1">
                    <a:alpha val="40000"/>
                  </a:schemeClr>
                </a:outerShdw>
              </a:effectLst>
              <a:ea typeface="+mj-ea"/>
              <a:sym typeface="+mn-ea"/>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7" name="title"/>
          <p:cNvSpPr>
            <a:spLocks noGrp="1"/>
          </p:cNvSpPr>
          <p:nvPr>
            <p:ph type="title" idx="4294967295"/>
          </p:nvPr>
        </p:nvSpPr>
        <p:spPr>
          <a:xfrm>
            <a:off x="666115" y="608330"/>
            <a:ext cx="10968990" cy="705485"/>
          </a:xfrm>
          <a:noFill/>
        </p:spPr>
        <p:txBody>
          <a:bodyPr/>
          <a:lstStyle/>
          <a:p>
            <a:r>
              <a:rPr lang="zh-CN" altLang="en-US">
                <a:solidFill>
                  <a:schemeClr val="bg1"/>
                </a:solidFill>
                <a:latin typeface="+mj-ea"/>
                <a:ea typeface="+mj-ea"/>
              </a:rPr>
              <a:t>安全用电知识竞赛</a:t>
            </a:r>
            <a:endParaRPr>
              <a:solidFill>
                <a:schemeClr val="bg1"/>
              </a:solidFill>
              <a:latin typeface="+mj-ea"/>
              <a:ea typeface="+mj-ea"/>
            </a:endParaRPr>
          </a:p>
        </p:txBody>
      </p:sp>
      <p:sp>
        <p:nvSpPr>
          <p:cNvPr id="2" name="content.1.subtitle"/>
          <p:cNvSpPr/>
          <p:nvPr/>
        </p:nvSpPr>
        <p:spPr>
          <a:xfrm>
            <a:off x="934720" y="2740660"/>
            <a:ext cx="20891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学生可以组队参加竞赛活动</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content.1.title"/>
          <p:cNvSpPr/>
          <p:nvPr/>
        </p:nvSpPr>
        <p:spPr>
          <a:xfrm>
            <a:off x="935355" y="1945005"/>
            <a:ext cx="2088515" cy="66992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spcAft>
                <a:spcPct val="0"/>
              </a:spcAft>
            </a:pPr>
            <a:r>
              <a:rPr lang="zh-CN" altLang="en-US" sz="1600" b="1">
                <a:solidFill>
                  <a:schemeClr val="bg1"/>
                </a:solidFill>
                <a:latin typeface="+mn-ea"/>
                <a:cs typeface="+mn-ea"/>
                <a:sym typeface="+mn-ea"/>
              </a:rPr>
              <a:t>参与方式</a:t>
            </a:r>
            <a:endParaRPr lang="en-US" altLang="zh-CN" sz="1600" b="1">
              <a:solidFill>
                <a:schemeClr val="bg1"/>
              </a:solidFill>
              <a:latin typeface="+mn-ea"/>
              <a:cs typeface="+mn-ea"/>
              <a:sym typeface="+mn-ea"/>
            </a:endParaRPr>
          </a:p>
        </p:txBody>
      </p:sp>
      <p:sp>
        <p:nvSpPr>
          <p:cNvPr id="4" name="content.2.subtitle"/>
          <p:cNvSpPr/>
          <p:nvPr/>
        </p:nvSpPr>
        <p:spPr>
          <a:xfrm>
            <a:off x="6380480" y="2740660"/>
            <a:ext cx="2115185"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获胜队伍将获得奖品和荣誉</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9" name="content.2.title"/>
          <p:cNvSpPr/>
          <p:nvPr/>
        </p:nvSpPr>
        <p:spPr>
          <a:xfrm>
            <a:off x="6379845" y="1946910"/>
            <a:ext cx="2116455" cy="66611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奖励措施</a:t>
            </a:r>
            <a:endParaRPr lang="zh-CN" altLang="en-US" sz="1600" b="1">
              <a:solidFill>
                <a:schemeClr val="bg1"/>
              </a:solidFill>
              <a:latin typeface="+mn-ea"/>
              <a:cs typeface="+mn-ea"/>
              <a:sym typeface="+mn-ea"/>
            </a:endParaRPr>
          </a:p>
        </p:txBody>
      </p:sp>
      <p:sp>
        <p:nvSpPr>
          <p:cNvPr id="21" name="content.3.subtitle"/>
          <p:cNvSpPr/>
          <p:nvPr/>
        </p:nvSpPr>
        <p:spPr>
          <a:xfrm>
            <a:off x="3660140" y="2740660"/>
            <a:ext cx="200914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竞赛活动提高了学生对安全用电的关注</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3" name="content.3.title"/>
          <p:cNvSpPr/>
          <p:nvPr/>
        </p:nvSpPr>
        <p:spPr>
          <a:xfrm>
            <a:off x="3660775" y="1946910"/>
            <a:ext cx="2009140" cy="66738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宣传效果</a:t>
            </a:r>
            <a:endParaRPr lang="zh-CN" altLang="en-US" sz="1600" b="1">
              <a:solidFill>
                <a:schemeClr val="bg1"/>
              </a:solidFill>
              <a:latin typeface="+mn-ea"/>
              <a:cs typeface="+mn-ea"/>
              <a:sym typeface="+mn-ea"/>
            </a:endParaRPr>
          </a:p>
        </p:txBody>
      </p:sp>
      <p:sp>
        <p:nvSpPr>
          <p:cNvPr id="24" name="content.4.subtitle"/>
          <p:cNvSpPr/>
          <p:nvPr/>
        </p:nvSpPr>
        <p:spPr>
          <a:xfrm>
            <a:off x="9179560" y="2740660"/>
            <a:ext cx="2165350" cy="235521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buClrTx/>
              <a:buSzTx/>
              <a:buFontTx/>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 </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5" name="content.4.title"/>
          <p:cNvSpPr/>
          <p:nvPr/>
        </p:nvSpPr>
        <p:spPr>
          <a:xfrm>
            <a:off x="9179560" y="1945005"/>
            <a:ext cx="2165985" cy="668655"/>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zh-CN" altLang="en-US" sz="1600" b="1">
                <a:solidFill>
                  <a:schemeClr val="bg1"/>
                </a:solidFill>
                <a:latin typeface="+mn-ea"/>
                <a:cs typeface="+mn-ea"/>
                <a:sym typeface="+mn-ea"/>
              </a:rPr>
              <a:t> </a:t>
            </a:r>
            <a:endParaRPr lang="zh-CN" altLang="en-US" sz="1600" b="1">
              <a:solidFill>
                <a:schemeClr val="bg1"/>
              </a:solidFill>
              <a:latin typeface="+mn-ea"/>
              <a:cs typeface="+mn-ea"/>
              <a:sym typeface="+mn-ea"/>
            </a:endParaRPr>
          </a:p>
        </p:txBody>
      </p:sp>
      <p:cxnSp>
        <p:nvCxnSpPr>
          <p:cNvPr id="7" name="Connector 7"/>
          <p:cNvCxnSpPr/>
          <p:nvPr/>
        </p:nvCxnSpPr>
        <p:spPr>
          <a:xfrm flipV="1">
            <a:off x="1358345" y="2598657"/>
            <a:ext cx="1724025" cy="14605"/>
          </a:xfrm>
          <a:prstGeom prst="line">
            <a:avLst/>
          </a:prstGeom>
          <a:ln w="9525">
            <a:solidFill>
              <a:srgbClr val="FFFFFF">
                <a:alpha val="100000"/>
              </a:srgbClr>
            </a:solidFill>
            <a:prstDash val="solid"/>
            <a:headEnd type="oval"/>
            <a:tailEnd type="none"/>
          </a:ln>
        </p:spPr>
      </p:cxnSp>
      <p:cxnSp>
        <p:nvCxnSpPr>
          <p:cNvPr id="5" name="Connector 7"/>
          <p:cNvCxnSpPr/>
          <p:nvPr/>
        </p:nvCxnSpPr>
        <p:spPr>
          <a:xfrm flipV="1">
            <a:off x="3949145" y="2584052"/>
            <a:ext cx="1724025" cy="14605"/>
          </a:xfrm>
          <a:prstGeom prst="line">
            <a:avLst/>
          </a:prstGeom>
          <a:ln w="9525">
            <a:solidFill>
              <a:srgbClr val="FFFFFF">
                <a:alpha val="100000"/>
              </a:srgbClr>
            </a:solidFill>
            <a:prstDash val="solid"/>
            <a:headEnd type="oval"/>
            <a:tailEnd type="none"/>
          </a:ln>
        </p:spPr>
      </p:cxnSp>
      <p:cxnSp>
        <p:nvCxnSpPr>
          <p:cNvPr id="8" name="Connector 7"/>
          <p:cNvCxnSpPr/>
          <p:nvPr/>
        </p:nvCxnSpPr>
        <p:spPr>
          <a:xfrm flipV="1">
            <a:off x="6771720" y="2555477"/>
            <a:ext cx="1724025" cy="14605"/>
          </a:xfrm>
          <a:prstGeom prst="line">
            <a:avLst/>
          </a:prstGeom>
          <a:ln w="9525">
            <a:solidFill>
              <a:srgbClr val="FFFFFF">
                <a:alpha val="100000"/>
              </a:srgbClr>
            </a:solidFill>
            <a:prstDash val="solid"/>
            <a:headEnd type="oval"/>
            <a:tailEnd type="none"/>
          </a:ln>
        </p:spPr>
      </p:cxnSp>
      <p:cxnSp>
        <p:nvCxnSpPr>
          <p:cNvPr id="10" name="Connector 7"/>
          <p:cNvCxnSpPr/>
          <p:nvPr/>
        </p:nvCxnSpPr>
        <p:spPr>
          <a:xfrm flipV="1">
            <a:off x="9399985" y="2570717"/>
            <a:ext cx="1724025" cy="14605"/>
          </a:xfrm>
          <a:prstGeom prst="line">
            <a:avLst/>
          </a:prstGeom>
          <a:ln w="9525">
            <a:solidFill>
              <a:srgbClr val="FFFFFF">
                <a:alpha val="100000"/>
              </a:srgbClr>
            </a:solidFill>
            <a:prstDash val="solid"/>
            <a:headEnd type="oval"/>
            <a:tailEnd type="none"/>
          </a:ln>
        </p:spPr>
      </p:cxn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sp>
        <p:nvSpPr>
          <p:cNvPr id="1049660" name="燕尾形 38"/>
          <p:cNvSpPr/>
          <p:nvPr/>
        </p:nvSpPr>
        <p:spPr>
          <a:xfrm>
            <a:off x="8980805" y="1613535"/>
            <a:ext cx="2536825" cy="853440"/>
          </a:xfrm>
          <a:prstGeom prst="chevron">
            <a:avLst/>
          </a:prstGeom>
          <a:solidFill>
            <a:schemeClr val="accent6">
              <a:alpha val="50000"/>
            </a:schemeClr>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8" name="燕尾形 37"/>
          <p:cNvSpPr/>
          <p:nvPr/>
        </p:nvSpPr>
        <p:spPr>
          <a:xfrm>
            <a:off x="5962650" y="1614805"/>
            <a:ext cx="2879090" cy="852170"/>
          </a:xfrm>
          <a:prstGeom prst="chevron">
            <a:avLst/>
          </a:prstGeom>
          <a:solidFill>
            <a:schemeClr val="accent4">
              <a:alpha val="50000"/>
            </a:schemeClr>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6" name="燕尾形 36"/>
          <p:cNvSpPr/>
          <p:nvPr/>
        </p:nvSpPr>
        <p:spPr>
          <a:xfrm>
            <a:off x="2866390" y="1614170"/>
            <a:ext cx="2689860" cy="853440"/>
          </a:xfrm>
          <a:prstGeom prst="chevron">
            <a:avLst/>
          </a:prstGeom>
          <a:solidFill>
            <a:schemeClr val="accent2">
              <a:alpha val="50000"/>
            </a:schemeClr>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1049654" name="五边形 30"/>
          <p:cNvSpPr/>
          <p:nvPr/>
        </p:nvSpPr>
        <p:spPr>
          <a:xfrm>
            <a:off x="355600" y="1615440"/>
            <a:ext cx="2510790" cy="852170"/>
          </a:xfrm>
          <a:prstGeom prst="homePlate">
            <a:avLst/>
          </a:prstGeom>
          <a:solidFill>
            <a:schemeClr val="accent1">
              <a:alpha val="38000"/>
            </a:schemeClr>
          </a:solidFill>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sz="2000" b="1">
              <a:solidFill>
                <a:schemeClr val="bg1"/>
              </a:solidFill>
              <a:latin typeface="+mj-ea"/>
              <a:ea typeface="+mj-ea"/>
              <a:sym typeface="+mn-ea"/>
            </a:endParaRPr>
          </a:p>
        </p:txBody>
      </p:sp>
      <p:sp>
        <p:nvSpPr>
          <p:cNvPr id="29" name="矩形 28"/>
          <p:cNvSpPr/>
          <p:nvPr/>
        </p:nvSpPr>
        <p:spPr>
          <a:xfrm>
            <a:off x="3149600" y="1821815"/>
            <a:ext cx="252984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31" name="content.2.title"/>
          <p:cNvSpPr txBox="1"/>
          <p:nvPr/>
        </p:nvSpPr>
        <p:spPr>
          <a:xfrm>
            <a:off x="3365500" y="1918335"/>
            <a:ext cx="2192655"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安全意识提升</a:t>
            </a:r>
            <a:endParaRPr lang="en-US" altLang="zh-CN" sz="1600" b="1">
              <a:solidFill>
                <a:schemeClr val="bg1"/>
              </a:solidFill>
              <a:latin typeface="+mn-ea"/>
              <a:cs typeface="+mn-ea"/>
              <a:sym typeface="+mn-ea"/>
            </a:endParaRPr>
          </a:p>
        </p:txBody>
      </p:sp>
      <p:sp>
        <p:nvSpPr>
          <p:cNvPr id="32" name="content.2.content"/>
          <p:cNvSpPr txBox="1"/>
          <p:nvPr/>
        </p:nvSpPr>
        <p:spPr>
          <a:xfrm>
            <a:off x="3336925" y="2511425"/>
            <a:ext cx="2067560"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学生对电器使用安全的态度
通过教育活动提高学生的安全意识</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4" name="矩形 33"/>
          <p:cNvSpPr/>
          <p:nvPr/>
        </p:nvSpPr>
        <p:spPr>
          <a:xfrm>
            <a:off x="6129020" y="1821815"/>
            <a:ext cx="252857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36" name="content.3.title"/>
          <p:cNvSpPr txBox="1"/>
          <p:nvPr/>
        </p:nvSpPr>
        <p:spPr>
          <a:xfrm>
            <a:off x="6381115" y="1918335"/>
            <a:ext cx="231902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师生互动</a:t>
            </a:r>
            <a:endParaRPr lang="en-US" altLang="zh-CN" sz="1600" b="1">
              <a:solidFill>
                <a:schemeClr val="bg1"/>
              </a:solidFill>
              <a:latin typeface="+mn-ea"/>
              <a:cs typeface="+mn-ea"/>
              <a:sym typeface="+mn-ea"/>
            </a:endParaRPr>
          </a:p>
        </p:txBody>
      </p:sp>
      <p:sp>
        <p:nvSpPr>
          <p:cNvPr id="37" name="content.3.content"/>
          <p:cNvSpPr txBox="1"/>
          <p:nvPr/>
        </p:nvSpPr>
        <p:spPr>
          <a:xfrm>
            <a:off x="6344920" y="2511425"/>
            <a:ext cx="209613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师生之间在安全用电教育中的交流
促进学校整体安全氛围的建立</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9" name="矩形 38"/>
          <p:cNvSpPr/>
          <p:nvPr/>
        </p:nvSpPr>
        <p:spPr>
          <a:xfrm>
            <a:off x="9148445" y="1821815"/>
            <a:ext cx="2528570" cy="4017645"/>
          </a:xfrm>
          <a:prstGeom prst="rect">
            <a:avLst/>
          </a:prstGeom>
          <a:noFill/>
          <a:ln>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ndParaRPr>
          </a:p>
        </p:txBody>
      </p:sp>
      <p:sp>
        <p:nvSpPr>
          <p:cNvPr id="41" name="content.4.title"/>
          <p:cNvSpPr txBox="1"/>
          <p:nvPr/>
        </p:nvSpPr>
        <p:spPr>
          <a:xfrm>
            <a:off x="9378315" y="1918335"/>
            <a:ext cx="211074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学生行为表现</a:t>
            </a:r>
            <a:endParaRPr lang="en-US" altLang="zh-CN" sz="1600" b="1">
              <a:solidFill>
                <a:schemeClr val="bg1"/>
              </a:solidFill>
              <a:latin typeface="+mn-ea"/>
              <a:cs typeface="+mn-ea"/>
              <a:sym typeface="+mn-ea"/>
            </a:endParaRPr>
          </a:p>
        </p:txBody>
      </p:sp>
      <p:sp>
        <p:nvSpPr>
          <p:cNvPr id="42" name="content.4.content"/>
          <p:cNvSpPr txBox="1"/>
          <p:nvPr/>
        </p:nvSpPr>
        <p:spPr>
          <a:xfrm>
            <a:off x="9407525" y="2511425"/>
            <a:ext cx="207708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buClrTx/>
              <a:buSzTx/>
              <a:buFontTx/>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学生安全用电行为的改变情况
评估学生对安全用电的实际操作</a:t>
            </a:r>
            <a:endParaRPr lang="zh-CN" altLang="en-US" sz="160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 name="title"/>
          <p:cNvSpPr>
            <a:spLocks noGrp="1"/>
          </p:cNvSpPr>
          <p:nvPr>
            <p:ph type="title" idx="4294967295"/>
          </p:nvPr>
        </p:nvSpPr>
        <p:spPr>
          <a:xfrm>
            <a:off x="247650" y="360045"/>
            <a:ext cx="8281670" cy="720090"/>
          </a:xfrm>
          <a:noFill/>
        </p:spPr>
        <p:txBody>
          <a:bodyPr/>
          <a:lstStyle/>
          <a:p>
            <a:r>
              <a:rPr lang="zh-CN" altLang="en-US">
                <a:solidFill>
                  <a:schemeClr val="bg1"/>
                </a:solidFill>
              </a:rPr>
              <a:t>安全用电教育效果</a:t>
            </a:r>
            <a:endParaRPr>
              <a:solidFill>
                <a:schemeClr val="bg1"/>
              </a:solidFill>
            </a:endParaRPr>
          </a:p>
        </p:txBody>
      </p:sp>
      <p:sp>
        <p:nvSpPr>
          <p:cNvPr id="2" name="content.1.title"/>
          <p:cNvSpPr txBox="1"/>
          <p:nvPr/>
        </p:nvSpPr>
        <p:spPr>
          <a:xfrm>
            <a:off x="499110" y="1918335"/>
            <a:ext cx="2303780" cy="4851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ct val="0"/>
              </a:spcBef>
              <a:spcAft>
                <a:spcPct val="0"/>
              </a:spcAft>
            </a:pPr>
            <a:r>
              <a:rPr lang="zh-CN" altLang="en-US" sz="1600" b="1">
                <a:solidFill>
                  <a:schemeClr val="bg1"/>
                </a:solidFill>
                <a:latin typeface="+mn-ea"/>
                <a:cs typeface="+mn-ea"/>
                <a:sym typeface="+mn-ea"/>
              </a:rPr>
              <a:t>学生知识水平</a:t>
            </a:r>
            <a:endParaRPr lang="en-US" altLang="zh-CN" sz="1600" b="1">
              <a:solidFill>
                <a:schemeClr val="bg1"/>
              </a:solidFill>
              <a:latin typeface="+mn-ea"/>
              <a:cs typeface="+mn-ea"/>
              <a:sym typeface="+mn-ea"/>
            </a:endParaRPr>
          </a:p>
        </p:txBody>
      </p:sp>
      <p:sp>
        <p:nvSpPr>
          <p:cNvPr id="4" name="content.1.content"/>
          <p:cNvSpPr txBox="1"/>
          <p:nvPr/>
        </p:nvSpPr>
        <p:spPr>
          <a:xfrm>
            <a:off x="462915" y="2511425"/>
            <a:ext cx="2083435" cy="291973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50000"/>
              </a:lnSpc>
              <a:spcBef>
                <a:spcPct val="0"/>
              </a:spcBef>
              <a:spcAft>
                <a:spcPct val="0"/>
              </a:spcAft>
              <a:buNone/>
            </a:pPr>
            <a:r>
              <a:rPr lang="zh-CN" altLang="en-US" sz="1600">
                <a:solidFill>
                  <a:schemeClr val="bg1"/>
                </a:solidFill>
                <a:latin typeface="黑体" panose="02010609060101010101" charset="-122"/>
                <a:ea typeface="黑体" panose="02010609060101010101" charset="-122"/>
                <a:cs typeface="黑体" panose="02010609060101010101" charset="-122"/>
                <a:sym typeface="+mn-ea"/>
              </a:rPr>
              <a:t>学生对安全用电知识的掌握情况
检测学生是否了解安全用电的必要性</a:t>
            </a:r>
            <a:endParaRPr lang="en-US" altLang="zh-CN" sz="1600">
              <a:solidFill>
                <a:schemeClr val="bg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https://d.book118.com/806202101214010100</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0_4*a*1"/>
  <p:tag name="KSO_WM_TEMPLATE_CATEGORY" val="custom"/>
  <p:tag name="KSO_WM_TEMPLATE_INDEX" val="20230230"/>
  <p:tag name="KSO_WM_UNIT_LAYERLEVEL" val="1"/>
  <p:tag name="KSO_WM_TAG_VERSION" val="3.0"/>
  <p:tag name="KSO_WM_BEAUTIFY_FLAG" val="#wm#"/>
  <p:tag name="KSO_WM_DIAGRAM_GROUP_CODE" val="l1-1"/>
  <p:tag name="KSO_WM_UNIT_PRESET_TEXT" val="目录"/>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0"/>
  <p:tag name="KSO_WM_UNIT_LAYERLEVEL" val="1_1_1"/>
  <p:tag name="KSO_WM_TAG_VERSION" val="3.0"/>
  <p:tag name="KSO_WM_BEAUTIFY_FLAG" val="#wm#"/>
  <p:tag name="KSO_WM_UNIT_TEXT_FILL_FORE_SCHEMECOLOR_INDEX_BRIGHTNESS" val="-0.25"/>
  <p:tag name="KSO_WM_UNIT_TEXT_FILL_FORE_SCHEMECOLOR_INDEX" val="14"/>
  <p:tag name="KSO_WM_UNIT_TEXT_FILL_TYPE" val="1"/>
  <p:tag name="KSO_WM_DIAGRAM_GROUP_CODE" val="l1-1"/>
  <p:tag name="KSO_WM_UNIT_TYPE" val="l_h_a"/>
  <p:tag name="KSO_WM_UNIT_ID" val="custom20230230_4*l_h_a*1_1_1"/>
  <p:tag name="KSO_WM_DIAGRAM_VERSION" val="3"/>
  <p:tag name="KSO_WM_UNIT_PRESET_TEXT" val="添加目录标题"/>
  <p:tag name="KSO_WM_DIAGRAM_MAX_ITEMCNT" val="8"/>
  <p:tag name="KSO_WM_DIAGRAM_MIN_ITEMCNT" val="2"/>
  <p:tag name="KSO_WM_DIAGRAM_VIRTUALLY_FRAME" val="{&quot;height&quot;:450.75,&quot;left&quot;:62.9,&quot;top&quot;:98.15,&quot;width&quot;:1061.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SLIDE_ID" val="custom20230230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230"/>
  <p:tag name="KSO_WM_SLIDE_LAYOUT" val="a_b_l"/>
  <p:tag name="KSO_WM_SLIDE_LAYOUT_CNT" val="1_1_1"/>
  <p:tag name="KSO_WM_SLIDE_TYPE" val="contents"/>
  <p:tag name="KSO_WM_SLIDE_SUBTYPE" val="diag"/>
  <p:tag name="KSO_WM_DIAGRAM_GROUP_CODE" val="l1-1"/>
  <p:tag name="KSO_WM_SLIDE_DIAGTYPE" val="l"/>
</p:tagLst>
</file>

<file path=ppt/tags/tag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0_9*e*1"/>
  <p:tag name="KSO_WM_TEMPLATE_CATEGORY" val="custom"/>
  <p:tag name="KSO_WM_TEMPLATE_INDEX" val="20230230"/>
  <p:tag name="KSO_WM_UNIT_LAYERLEVEL" val="1"/>
  <p:tag name="KSO_WM_TAG_VERSION" val="3.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Part On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0_9*a*1"/>
  <p:tag name="KSO_WM_TEMPLATE_CATEGORY" val="custom"/>
  <p:tag name="KSO_WM_TEMPLATE_INDEX" val="20230230"/>
  <p:tag name="KSO_WM_UNIT_LAYERLEVEL" val="1"/>
  <p:tag name="KSO_WM_TAG_VERSION" val="3.0"/>
  <p:tag name="KSO_WM_BEAUTIFY_FLAG" val="#wm#"/>
  <p:tag name="KSO_WM_UNIT_CONTENT_GROUP_TYPE" val="contentchip"/>
  <p:tag name="KSO_WM_UNIT_PRESET_TEXT" val="添加章节标题"/>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SLIDE_ID" val="custom20230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0"/>
  <p:tag name="KSO_WM_SLIDE_LAYOUT" val="a_e"/>
  <p:tag name="KSO_WM_SLIDE_LAYOUT_CNT" val="1_1"/>
  <p:tag name="KSO_WM_SLIDE_TYPE" val="sectionTitle"/>
  <p:tag name="KSO_WM_SLIDE_SUBTYPE" val="pureTxt"/>
  <p:tag name="KSO_WM_SLIDE_CONTENT_AREA" val="{&quot;left&quot;:&quot;26.85&quot;,&quot;top&quot;:&quot;79.65&quot;,&quot;width&quot;:&quot;618.65&quot;,&quot;height&quot;:&quot;320.9&quot;}"/>
</p:tagLst>
</file>

<file path=ppt/tags/tag79.xml><?xml version="1.0" encoding="utf-8"?>
<p:tagLst xmlns:p="http://schemas.openxmlformats.org/presentationml/2006/main">
  <p:tag name="AS_NET" val="4.0.30319.34011"/>
  <p:tag name="AS_OS" val="Microsoft Windows NT 6.2.9200.0"/>
  <p:tag name="AS_RELEASE_DATE" val="2023.02.14"/>
  <p:tag name="AS_TITLE" val="Aspose.Slides for .NET 4.0"/>
  <p:tag name="AS_VERSION" val="23.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FILL_FORE_SCHEMECOLOR_INDEX_BRIGHTNESS" val="0"/>
  <p:tag name="KSO_WM_UNIT_SHADOW_SCHEMECOLOR_INDEX_BRIGHTNESS" val="-0.25"/>
  <p:tag name="KSO_WM_UNIT_SHADOW_SCHEMECOLOR_INDEX" val="9"/>
  <p:tag name="KSO_WM_UNIT_TEXT_FILL_FORE_SCHEMECOLOR_INDEX_BRIGHTNESS" val="0"/>
  <p:tag name="KSO_WM_UNIT_TEXT_FILL_TYPE" val="1"/>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266_3*l_h_i*1_2_1"/>
  <p:tag name="KSO_WM_TEMPLATE_CATEGORY" val="diagram"/>
  <p:tag name="KSO_WM_TEMPLATE_INDEX" val="20231266"/>
  <p:tag name="KSO_WM_UNIT_LAYERLEVEL" val="1_1_1"/>
  <p:tag name="KSO_WM_TAG_VERSION" val="3.0"/>
  <p:tag name="KSO_WM_DIAGRAM_MAX_ITEMCNT" val="5"/>
  <p:tag name="KSO_WM_DIAGRAM_MIN_ITEMCNT" val="2"/>
  <p:tag name="KSO_WM_DIAGRAM_VIRTUALLY_FRAME" val="{&quot;height&quot;:319.0000061035156,&quot;left&quot;:36.45,&quot;top&quot;:143.45,&quot;width&quot;:912}"/>
  <p:tag name="KSO_WM_DIAGRAM_COLOR_MATCH_VALUE" val="{&quot;shape&quot;:{&quot;fill&quot;:{&quot;solid&quot;:{&quot;brightness&quot;:0,&quot;colorType&quot;:2,&quot;rgb&quot;:&quot;#ffffff&quot;,&quot;transparency&quot;:0},&quot;type&quot;:1},&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66_3*l_h_a*1_2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Lst>
</file>

<file path=ppt/tags/tag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6_3*l_h_f*1_2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正文，文字是您思想的提炼，请尽量言简意赅地叙述"/>
</p:tagLst>
</file>

<file path=ppt/tags/tag88.xml><?xml version="1.0" encoding="utf-8"?>
<p:tagLst xmlns:p="http://schemas.openxmlformats.org/presentationml/2006/main">
  <p:tag name="KSO_WM_UNIT_FILL_FORE_SCHEMECOLOR_INDEX_BRIGHTNESS" val="0"/>
  <p:tag name="KSO_WM_UNIT_SHADOW_SCHEMECOLOR_INDEX_BRIGHTNESS" val="-0.25"/>
  <p:tag name="KSO_WM_UNIT_SHADOW_SCHEMECOLOR_INDEX" val="9"/>
  <p:tag name="KSO_WM_UNIT_TEXT_FILL_FORE_SCHEMECOLOR_INDEX_BRIGHTNESS" val="0"/>
  <p:tag name="KSO_WM_UNIT_TEXT_FILL_TYPE" val="1"/>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66_3*l_h_i*1_3_1"/>
  <p:tag name="KSO_WM_TEMPLATE_CATEGORY" val="diagram"/>
  <p:tag name="KSO_WM_TEMPLATE_INDEX" val="20231266"/>
  <p:tag name="KSO_WM_UNIT_LAYERLEVEL" val="1_1_1"/>
  <p:tag name="KSO_WM_TAG_VERSION" val="3.0"/>
  <p:tag name="KSO_WM_DIAGRAM_MAX_ITEMCNT" val="5"/>
  <p:tag name="KSO_WM_DIAGRAM_MIN_ITEMCNT" val="2"/>
  <p:tag name="KSO_WM_DIAGRAM_VIRTUALLY_FRAME" val="{&quot;height&quot;:319.0000061035156,&quot;left&quot;:36.45,&quot;top&quot;:143.45,&quot;width&quot;:912}"/>
  <p:tag name="KSO_WM_DIAGRAM_COLOR_MATCH_VALUE" val="{&quot;shape&quot;:{&quot;fill&quot;:{&quot;solid&quot;:{&quot;brightness&quot;:0,&quot;colorType&quot;:2,&quot;rgb&quot;:&quot;#ffffff&quot;,&quot;transparency&quot;:0},&quot;type&quot;:1},&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66_3*l_h_a*1_3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Lst>
</file>

<file path=ppt/tags/tag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6_3*l_h_f*1_3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正文，文字是您思想的提炼，请尽量言简意赅地叙述"/>
</p:tagLst>
</file>

<file path=ppt/tags/tag91.xml><?xml version="1.0" encoding="utf-8"?>
<p:tagLst xmlns:p="http://schemas.openxmlformats.org/presentationml/2006/main">
  <p:tag name="KSO_WM_UNIT_FILL_FORE_SCHEMECOLOR_INDEX_BRIGHTNESS" val="0"/>
  <p:tag name="KSO_WM_UNIT_SHADOW_SCHEMECOLOR_INDEX_BRIGHTNESS" val="-0.25"/>
  <p:tag name="KSO_WM_UNIT_SHADOW_SCHEMECOLOR_INDEX" val="9"/>
  <p:tag name="KSO_WM_UNIT_TEXT_FILL_FORE_SCHEMECOLOR_INDEX_BRIGHTNESS" val="0"/>
  <p:tag name="KSO_WM_UNIT_TEXT_FILL_TYPE" val="1"/>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266_3*l_h_i*1_4_1"/>
  <p:tag name="KSO_WM_TEMPLATE_CATEGORY" val="diagram"/>
  <p:tag name="KSO_WM_TEMPLATE_INDEX" val="20231266"/>
  <p:tag name="KSO_WM_UNIT_LAYERLEVEL" val="1_1_1"/>
  <p:tag name="KSO_WM_TAG_VERSION" val="3.0"/>
  <p:tag name="KSO_WM_DIAGRAM_MAX_ITEMCNT" val="5"/>
  <p:tag name="KSO_WM_DIAGRAM_MIN_ITEMCNT" val="2"/>
  <p:tag name="KSO_WM_DIAGRAM_VIRTUALLY_FRAME" val="{&quot;height&quot;:319.0000061035156,&quot;left&quot;:36.45,&quot;top&quot;:143.45,&quot;width&quot;:912}"/>
  <p:tag name="KSO_WM_DIAGRAM_COLOR_MATCH_VALUE" val="{&quot;shape&quot;:{&quot;fill&quot;:{&quot;solid&quot;:{&quot;brightness&quot;:0,&quot;colorType&quot;:2,&quot;rgb&quot;:&quot;#ffffff&quot;,&quot;transparency&quot;:0},&quot;type&quot;:1},&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66_3*l_h_a*1_4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6_3*l_h_f*1_4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正文，文字是您思想的提炼，请尽量言简意赅地叙述"/>
</p:tagLst>
</file>

<file path=ppt/tags/tag9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1266_3*a*1"/>
  <p:tag name="KSO_WM_TEMPLATE_CATEGORY" val="diagram"/>
  <p:tag name="KSO_WM_TEMPLATE_INDEX" val="20231266"/>
  <p:tag name="KSO_WM_UNIT_LAYERLEVEL" val="1"/>
  <p:tag name="KSO_WM_TAG_VERSION" val="3.0"/>
  <p:tag name="KSO_WM_BEAUTIFY_FLAG" val="#wm#"/>
  <p:tag name="KSO_WM_UNIT_PRESET_TEXT" val="单击此处添加标题"/>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66_3*l_h_a*1_1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Lst>
</file>

<file path=ppt/tags/tag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6_3*l_h_f*1_1_1"/>
  <p:tag name="KSO_WM_TEMPLATE_CATEGORY" val="diagram"/>
  <p:tag name="KSO_WM_TEMPLATE_INDEX" val="20231266"/>
  <p:tag name="KSO_WM_UNIT_LAYERLEVEL" val="1_1_1"/>
  <p:tag name="KSO_WM_TAG_VERSION" val="3.0"/>
  <p:tag name="KSO_WM_BEAUTIFY_FLAG" val="#wm#"/>
  <p:tag name="KSO_WM_UNIT_TEXT_FILL_FORE_SCHEMECOLOR_INDEX_BRIGHTNESS" val="0.15"/>
  <p:tag name="KSO_WM_DIAGRAM_VERSION" val="3"/>
  <p:tag name="KSO_WM_DIAGRAM_COLOR_TEXT_CAN_REMOVE" val="n"/>
  <p:tag name="KSO_WM_DIAGRAM_GROUP_CODE" val="l1-1"/>
  <p:tag name="KSO_WM_DIAGRAM_MAX_ITEMCNT" val="5"/>
  <p:tag name="KSO_WM_DIAGRAM_MIN_ITEMCNT" val="2"/>
  <p:tag name="KSO_WM_DIAGRAM_VIRTUALLY_FRAME" val="{&quot;height&quot;:319.0000061035156,&quot;left&quot;:36.45,&quot;top&quot;:143.45,&quot;width&quot;: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正文，文字是您思想的提炼，请尽量言简意赅地叙述"/>
</p:tagLst>
</file>

<file path=ppt/tags/tag97.xml><?xml version="1.0" encoding="utf-8"?>
<p:tagLst xmlns:p="http://schemas.openxmlformats.org/presentationml/2006/main">
  <p:tag name="KSO_WM_BEAUTIFY_FLAG" val="#wm#"/>
  <p:tag name="KSO_WM_TEMPLATE_CATEGORY" val="diagram"/>
  <p:tag name="KSO_WM_TEMPLATE_INDEX" val="20231266"/>
  <p:tag name="KSO_WM_SPECIAL_SOURCE" val="bdnull"/>
  <p:tag name="KSO_WM_SLIDE_ID" val="diagram20231266_3"/>
  <p:tag name="KSO_WM_TEMPLATE_SUBCATEGORY" val="0"/>
  <p:tag name="KSO_WM_TEMPLATE_MASTER_TYPE" val="0"/>
  <p:tag name="KSO_WM_TEMPLATE_COLOR_TYPE" val="0"/>
  <p:tag name="KSO_WM_SLIDE_TYPE" val="text"/>
  <p:tag name="KSO_WM_SLIDE_SUBTYPE" val="diag"/>
  <p:tag name="KSO_WM_SLIDE_ITEM_CNT" val="4"/>
  <p:tag name="KSO_WM_SLIDE_INDEX" val="3"/>
  <p:tag name="KSO_WM_SLIDE_SIZE" val="845.83*270.15"/>
  <p:tag name="KSO_WM_SLIDE_POSITION" val="57.42*189.65"/>
  <p:tag name="KSO_WM_DIAGRAM_GROUP_CODE" val="l1-1"/>
  <p:tag name="KSO_WM_SLIDE_DIAGTYPE" val="l"/>
  <p:tag name="KSO_WM_TAG_VERSION" val="3.0"/>
  <p:tag name="KSO_WM_SLIDE_LAYOUT" val="a_l"/>
  <p:tag name="KSO_WM_SLIDE_LAYOUT_CNT" val="1_1"/>
</p:tagLst>
</file>

<file path=ppt/tags/tag98.xml><?xml version="1.0" encoding="utf-8"?>
<p:tagLst xmlns:p="http://schemas.openxmlformats.org/presentationml/2006/main">
  <p:tag name="KSO_WM_DIAGRAM_VIRTUALLY_FRAME" val="{&quot;height&quot;:343.36858267716536,&quot;left&quot;:50.08133858267716,&quot;top&quot;:129.85,&quot;width&quot;:870.4812598425196}"/>
</p:tagLst>
</file>

<file path=ppt/tags/tag99.xml><?xml version="1.0" encoding="utf-8"?>
<p:tagLst xmlns:p="http://schemas.openxmlformats.org/presentationml/2006/main">
  <p:tag name="KSO_WM_DIAGRAM_VIRTUALLY_FRAME" val="{&quot;height&quot;:343.36858267716536,&quot;left&quot;:50.08133858267716,&quot;top&quot;:129.85,&quot;width&quot;:870.4812598425196}"/>
</p:tagLst>
</file>

<file path=ppt/tags/tag100.xml><?xml version="1.0" encoding="utf-8"?>
<p:tagLst xmlns:p="http://schemas.openxmlformats.org/presentationml/2006/main">
  <p:tag name="KSO_WM_DIAGRAM_VIRTUALLY_FRAME" val="{&quot;height&quot;:343.36858267716536,&quot;left&quot;:50.08133858267716,&quot;top&quot;:129.85,&quot;width&quot;:870.4812598425196}"/>
</p:tagLst>
</file>

<file path=ppt/tags/tag101.xml><?xml version="1.0" encoding="utf-8"?>
<p:tagLst xmlns:p="http://schemas.openxmlformats.org/presentationml/2006/main">
  <p:tag name="KSO_WM_DIAGRAM_VIRTUALLY_FRAME" val="{&quot;height&quot;:343.36858267716536,&quot;left&quot;:50.08133858267716,&quot;top&quot;:129.85,&quot;width&quot;:870.4812598425196}"/>
</p:tagLst>
</file>

<file path=ppt/tags/tag102.xml><?xml version="1.0" encoding="utf-8"?>
<p:tagLst xmlns:p="http://schemas.openxmlformats.org/presentationml/2006/main">
  <p:tag name="KSO_WM_DIAGRAM_VIRTUALLY_FRAME" val="{&quot;height&quot;:343.36858267716536,&quot;left&quot;:50.08133858267716,&quot;top&quot;:129.85,&quot;width&quot;:870.4812598425196}"/>
</p:tagLst>
</file>

<file path=ppt/tags/tag103.xml><?xml version="1.0" encoding="utf-8"?>
<p:tagLst xmlns:p="http://schemas.openxmlformats.org/presentationml/2006/main">
  <p:tag name="KSO_WM_DIAGRAM_VIRTUALLY_FRAME" val="{&quot;height&quot;:343.36858267716536,&quot;left&quot;:50.08133858267716,&quot;top&quot;:129.85,&quot;width&quot;:870.4812598425196}"/>
</p:tagLst>
</file>

<file path=ppt/tags/tag104.xml><?xml version="1.0" encoding="utf-8"?>
<p:tagLst xmlns:p="http://schemas.openxmlformats.org/presentationml/2006/main">
  <p:tag name="KSO_WM_DIAGRAM_VIRTUALLY_FRAME" val="{&quot;height&quot;:343.36858267716536,&quot;left&quot;:50.08133858267716,&quot;top&quot;:129.85,&quot;width&quot;:870.4812598425196}"/>
</p:tagLst>
</file>

<file path=ppt/tags/tag105.xml><?xml version="1.0" encoding="utf-8"?>
<p:tagLst xmlns:p="http://schemas.openxmlformats.org/presentationml/2006/main">
  <p:tag name="KSO_WM_DIAGRAM_VIRTUALLY_FRAME" val="{&quot;height&quot;:343.36858267716536,&quot;left&quot;:50.08133858267716,&quot;top&quot;:129.85,&quot;width&quot;:870.4812598425196}"/>
</p:tagLst>
</file>

<file path=ppt/tags/tag106.xml><?xml version="1.0" encoding="utf-8"?>
<p:tagLst xmlns:p="http://schemas.openxmlformats.org/presentationml/2006/main">
  <p:tag name="KSO_WM_DIAGRAM_VIRTUALLY_FRAME" val="{&quot;height&quot;:343.36858267716536,&quot;left&quot;:50.08133858267716,&quot;top&quot;:129.85,&quot;width&quot;:870.4812598425196}"/>
  <p:tag name="KSO_WM_BEAUTIFY_FLAG" val=""/>
</p:tagLst>
</file>

<file path=ppt/tags/tag107.xml><?xml version="1.0" encoding="utf-8"?>
<p:tagLst xmlns:p="http://schemas.openxmlformats.org/presentationml/2006/main">
  <p:tag name="KSO_WM_DIAGRAM_VIRTUALLY_FRAME" val="{&quot;height&quot;:343.36858267716536,&quot;left&quot;:50.08133858267716,&quot;top&quot;:129.85,&quot;width&quot;:870.4812598425196}"/>
  <p:tag name="KSO_WM_BEAUTIFY_FLAG" val=""/>
</p:tagLst>
</file>

<file path=ppt/tags/tag108.xml><?xml version="1.0" encoding="utf-8"?>
<p:tagLst xmlns:p="http://schemas.openxmlformats.org/presentationml/2006/main">
  <p:tag name="KSO_WM_DIAGRAM_VIRTUALLY_FRAME" val="{&quot;height&quot;:343.36858267716536,&quot;left&quot;:50.08133858267716,&quot;top&quot;:129.85,&quot;width&quot;:870.4812598425196}"/>
  <p:tag name="KSO_WM_BEAUTIFY_FLAG" val=""/>
</p:tagLst>
</file>

<file path=ppt/tags/tag109.xml><?xml version="1.0" encoding="utf-8"?>
<p:tagLst xmlns:p="http://schemas.openxmlformats.org/presentationml/2006/main">
  <p:tag name="KSO_WM_DIAGRAM_VIRTUALLY_FRAME" val="{&quot;height&quot;:343.36858267716536,&quot;left&quot;:50.08133858267716,&quot;top&quot;:129.85,&quot;width&quot;:870.4812598425196}"/>
  <p:tag name="KSO_WM_BEAUTIFY_FLAG" val=""/>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0.55,&quot;left&quot;:-114.42641732283464,&quot;top&quot;:103.65,&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0.55,&quot;left&quot;:-114.42641732283464,&quot;top&quot;:103.65,&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0.55,&quot;left&quot;:-114.42641732283464,&quot;top&quot;:103.65,&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IRTUALLY_FRAME" val="{&quot;height&quot;:340.55,&quot;left&quot;:-114.42641732283464,&quot;top&quot;:103.65,&quot;width&quot;:855.0528346456692}"/>
</p:tagLst>
</file>

<file path=ppt/tags/tag114.xml><?xml version="1.0" encoding="utf-8"?>
<p:tagLst xmlns:p="http://schemas.openxmlformats.org/presentationml/2006/main">
  <p:tag name="KSO_WM_DIAGRAM_VIRTUALLY_FRAME" val="{&quot;height&quot;:340.55,&quot;left&quot;:-114.42641732283464,&quot;top&quot;:103.65,&quot;width&quot;:855.0528346456692}"/>
</p:tagLst>
</file>

<file path=ppt/tags/tag115.xml><?xml version="1.0" encoding="utf-8"?>
<p:tagLst xmlns:p="http://schemas.openxmlformats.org/presentationml/2006/main">
  <p:tag name="KSO_WM_DIAGRAM_VIRTUALLY_FRAME" val="{&quot;height&quot;:340.55,&quot;left&quot;:-114.42641732283464,&quot;top&quot;:103.65,&quot;width&quot;:855.0528346456692}"/>
</p:tagLst>
</file>

<file path=ppt/tags/tag116.xml><?xml version="1.0" encoding="utf-8"?>
<p:tagLst xmlns:p="http://schemas.openxmlformats.org/presentationml/2006/main">
  <p:tag name="KSO_WM_DIAGRAM_VIRTUALLY_FRAME" val="{&quot;height&quot;:340.55,&quot;left&quot;:-114.42641732283464,&quot;top&quot;:103.65,&quot;width&quot;:855.0528346456692}"/>
</p:tagLst>
</file>

<file path=ppt/tags/tag117.xml><?xml version="1.0" encoding="utf-8"?>
<p:tagLst xmlns:p="http://schemas.openxmlformats.org/presentationml/2006/main">
  <p:tag name="KSO_WM_DIAGRAM_VIRTUALLY_FRAME" val="{&quot;height&quot;:340.55,&quot;left&quot;:-114.42641732283464,&quot;top&quot;:103.65,&quot;width&quot;:855.0528346456692}"/>
</p:tagLst>
</file>

<file path=ppt/tags/tag118.xml><?xml version="1.0" encoding="utf-8"?>
<p:tagLst xmlns:p="http://schemas.openxmlformats.org/presentationml/2006/main">
  <p:tag name="KSO_WM_DIAGRAM_VIRTUALLY_FRAME" val="{&quot;height&quot;:340.55,&quot;left&quot;:-114.42641732283464,&quot;top&quot;:103.65,&quot;width&quot;:855.0528346456692}"/>
</p:tagLst>
</file>

<file path=ppt/tags/tag119.xml><?xml version="1.0" encoding="utf-8"?>
<p:tagLst xmlns:p="http://schemas.openxmlformats.org/presentationml/2006/main">
  <p:tag name="KSO_WM_DIAGRAM_VIRTUALLY_FRAME" val="{&quot;height&quot;:340.55,&quot;left&quot;:-114.42641732283464,&quot;top&quot;:103.65,&quot;width&quot;:855.0528346456692}"/>
</p:tagLst>
</file>

<file path=ppt/tags/tag120.xml><?xml version="1.0" encoding="utf-8"?>
<p:tagLst xmlns:p="http://schemas.openxmlformats.org/presentationml/2006/main">
  <p:tag name="KSO_WM_DIAGRAM_VIRTUALLY_FRAME" val="{&quot;height&quot;:340.55,&quot;left&quot;:-114.42641732283464,&quot;top&quot;:103.65,&quot;width&quot;:855.0528346456692}"/>
</p:tagLst>
</file>

<file path=ppt/tags/tag121.xml><?xml version="1.0" encoding="utf-8"?>
<p:tagLst xmlns:p="http://schemas.openxmlformats.org/presentationml/2006/main">
  <p:tag name="KSO_WM_DIAGRAM_VIRTUALLY_FRAME" val="{&quot;height&quot;:340.55,&quot;left&quot;:-114.42641732283464,&quot;top&quot;:103.65,&quot;width&quot;:855.0528346456692}"/>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119</Paragraphs>
  <Slides>22</Slides>
  <Notes>10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Wingdings</vt:lpstr>
      <vt:lpstr>Calibri Light</vt:lpstr>
      <vt:lpstr>黑体</vt:lpstr>
      <vt:lpstr>MiSans Heavy</vt:lpstr>
      <vt:lpstr>Office Theme</vt:lpstr>
      <vt:lpstr>安全用电关爱生命</vt:lpstr>
      <vt:lpstr>目   录</vt:lpstr>
      <vt:lpstr>第1章 安全用电的必要性</vt:lpstr>
      <vt:lpstr>电力的重要性</vt:lpstr>
      <vt:lpstr> </vt:lpstr>
      <vt:lpstr>电气事故对生命的危害</vt:lpstr>
      <vt:lpstr>安全用电教育的必要性</vt:lpstr>
      <vt:lpstr>安全用电的重要性</vt:lpstr>
      <vt:lpstr>第2章 家庭用电安全</vt:lpstr>
      <vt:lpstr> </vt:lpstr>
      <vt:lpstr>家庭用电安全管理</vt:lpstr>
      <vt:lpstr>家庭用电安全常识</vt:lpstr>
      <vt:lpstr>家庭用电安全常识</vt:lpstr>
      <vt:lpstr>家庭用电安全常识</vt:lpstr>
      <vt:lpstr>第3章 学校用电安全</vt:lpstr>
      <vt:lpstr> </vt:lpstr>
      <vt:lpstr>学校用电设备检查</vt:lpstr>
      <vt:lpstr>学校用电事故处理</vt:lpstr>
      <vt:lpstr> </vt:lpstr>
      <vt:lpstr>安全用电知识竞赛</vt:lpstr>
      <vt:lpstr>安全用电教育效果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2024-09-25T02:05:02.935</cp:lastPrinted>
  <dcterms:created xsi:type="dcterms:W3CDTF">2024-09-24T18:05:02Z</dcterms:created>
  <dcterms:modified xsi:type="dcterms:W3CDTF">2024-09-24T18:05:05Z</dcterms:modified>
</cp:coreProperties>
</file>