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GFGKCN+MS-UIGothic"/>
      <p:regular r:id="rId15"/>
    </p:embeddedFont>
    <p:embeddedFont>
      <p:font typeface="WMVHQS+TNKTGQ+ArialMT"/>
      <p:regular r:id="rId16"/>
    </p:embeddedFont>
    <p:embeddedFont>
      <p:font typeface="CUVUDP+KLLNHS+Arial-BoldMT"/>
      <p:regular r:id="rId17"/>
    </p:embeddedFont>
    <p:embeddedFont>
      <p:font typeface="RQMSCE+ULJHRC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7741D-AA86-4C17-B28C-7D232D220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855EB-93EB-44FF-A92C-28ED99D0C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AFB18-4E08-4442-AAD8-1CD372C0E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533389-34FB-4198-8221-6C88348F2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73B6C5-79FB-42D8-AD07-29D3ED08E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46A27B-F002-49C8-96F5-D7EC4061D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D4961A-234B-40E2-8753-8BDC1A1EF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E6023-4A87-4D72-86AC-C2F840BB7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81F300-4E7E-4B0D-A0BF-19B9CD595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19F70-8C1C-4548-8BB9-DCD4CA765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13E92-6289-4B58-A647-1B3CDB123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21320124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94080" y="1836955"/>
            <a:ext cx="229244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F0DC"/>
                </a:solidFill>
                <a:latin typeface="GFGKCN+MS-UIGothic"/>
                <a:cs typeface="GFGKCN+MS-UIGothic"/>
              </a:rPr>
              <a:t>二上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210300" y="221761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WMVHQS+TNKTGQ+ArialMT"/>
                <a:cs typeface="WMVHQS+TNKTGQ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GFGKCN+MS-UIGothic"/>
                <a:cs typeface="GFGKCN+MS-UIGothic"/>
              </a:rPr>
              <a:t>二上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组词</a:t>
            </a:r>
            <a:r>
              <a:rPr sz="2400">
                <a:solidFill>
                  <a:srgbClr val="FFEACF"/>
                </a:solidFill>
                <a:latin typeface="GFGKCN+MS-UIGothic"/>
                <a:cs typeface="GFGKCN+MS-UIGothic"/>
              </a:rPr>
              <a:t>的定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FFEACF"/>
                </a:solidFill>
                <a:latin typeface="GFGKCN+MS-UIGothic"/>
                <a:cs typeface="GFGKCN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210300" y="276625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WMVHQS+TNKTGQ+ArialMT"/>
                <a:cs typeface="WMVHQS+TNKTGQ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GFGKCN+MS-UIGothic"/>
                <a:cs typeface="GFGKCN+MS-UIGothic"/>
              </a:rPr>
              <a:t>二上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组词</a:t>
            </a:r>
            <a:r>
              <a:rPr sz="2400">
                <a:solidFill>
                  <a:srgbClr val="FFEACF"/>
                </a:solidFill>
                <a:latin typeface="GFGKCN+MS-UIGothic"/>
                <a:cs typeface="GFGKCN+MS-UIGothic"/>
              </a:rPr>
              <a:t>的分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FFEACF"/>
                </a:solidFill>
                <a:latin typeface="GFGKCN+MS-UIGothic"/>
                <a:cs typeface="GFGKCN+MS-UIGothic"/>
              </a:rPr>
              <a:t>与构成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210300" y="331489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WMVHQS+TNKTGQ+ArialMT"/>
                <a:cs typeface="WMVHQS+TNKTGQ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GFGKCN+MS-UIGothic"/>
                <a:cs typeface="GFGKCN+MS-UIGothic"/>
              </a:rPr>
              <a:t>二上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组词</a:t>
            </a:r>
            <a:r>
              <a:rPr sz="2400">
                <a:solidFill>
                  <a:srgbClr val="FFEACF"/>
                </a:solidFill>
                <a:latin typeface="GFGKCN+MS-UIGothic"/>
                <a:cs typeface="GFGKCN+MS-UIGothic"/>
              </a:rPr>
              <a:t>的运用与技巧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210300" y="3863530"/>
            <a:ext cx="5140901" cy="13319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WMVHQS+TNKTGQ+ArialMT"/>
                <a:cs typeface="WMVHQS+TNKTGQ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GFGKCN+MS-UIGothic"/>
                <a:cs typeface="GFGKCN+MS-UIGothic"/>
              </a:rPr>
              <a:t>二上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组词</a:t>
            </a:r>
            <a:r>
              <a:rPr sz="2400">
                <a:solidFill>
                  <a:srgbClr val="FFEACF"/>
                </a:solidFill>
                <a:latin typeface="GFGKCN+MS-UIGothic"/>
                <a:cs typeface="GFGKCN+MS-UIGothic"/>
              </a:rPr>
              <a:t>的常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见错误</a:t>
            </a:r>
            <a:r>
              <a:rPr sz="2400">
                <a:solidFill>
                  <a:srgbClr val="FFEACF"/>
                </a:solidFill>
                <a:latin typeface="GFGKCN+MS-UIGothic"/>
                <a:cs typeface="GFGKCN+MS-UIGothic"/>
              </a:rPr>
              <a:t>与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纠</a:t>
            </a:r>
            <a:r>
              <a:rPr sz="2400">
                <a:solidFill>
                  <a:srgbClr val="FFEACF"/>
                </a:solidFill>
                <a:latin typeface="GFGKCN+MS-UIGothic"/>
                <a:cs typeface="GFGKCN+MS-UIGothic"/>
              </a:rPr>
              <a:t>正方法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WMVHQS+TNKTGQ+ArialMT"/>
                <a:cs typeface="WMVHQS+TNKTGQ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GFGKCN+MS-UIGothic"/>
                <a:cs typeface="GFGKCN+MS-UIGothic"/>
              </a:rPr>
              <a:t>二上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组词</a:t>
            </a:r>
            <a:r>
              <a:rPr sz="2400">
                <a:solidFill>
                  <a:srgbClr val="FFEACF"/>
                </a:solidFill>
                <a:latin typeface="GFGKCN+MS-UIGothic"/>
                <a:cs typeface="GFGKCN+MS-UIGothic"/>
              </a:rPr>
              <a:t>的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实际应</a:t>
            </a:r>
            <a:r>
              <a:rPr sz="2400">
                <a:solidFill>
                  <a:srgbClr val="FFEACF"/>
                </a:solidFill>
                <a:latin typeface="GFGKCN+MS-UIGothic"/>
                <a:cs typeface="GFGKCN+MS-UIGothic"/>
              </a:rPr>
              <a:t>用与案例分析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CUVUDP+KLLNHS+Arial-BoldMT"/>
                <a:cs typeface="CUVUDP+KLLNHS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88970" y="4137893"/>
            <a:ext cx="6677837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GFGKCN+MS-UIGothic"/>
                <a:cs typeface="GFGKCN+MS-UIGothic"/>
              </a:rPr>
              <a:t>二上</a:t>
            </a:r>
            <a:r>
              <a:rPr sz="4550" spc="25">
                <a:solidFill>
                  <a:srgbClr val="FFEACF"/>
                </a:solidFill>
                <a:latin typeface="SimSun"/>
                <a:cs typeface="SimSun"/>
              </a:rPr>
              <a:t>组词</a:t>
            </a:r>
            <a:r>
              <a:rPr sz="4550" spc="25">
                <a:solidFill>
                  <a:srgbClr val="FFEACF"/>
                </a:solidFill>
                <a:latin typeface="GFGKCN+MS-UIGothic"/>
                <a:cs typeface="GFGKCN+MS-UIGothic"/>
              </a:rPr>
              <a:t>的定</a:t>
            </a:r>
            <a:r>
              <a:rPr sz="4550" spc="23">
                <a:solidFill>
                  <a:srgbClr val="FFEACF"/>
                </a:solidFill>
                <a:latin typeface="SimSun"/>
                <a:cs typeface="SimSun"/>
              </a:rPr>
              <a:t>义</a:t>
            </a:r>
            <a:r>
              <a:rPr sz="4550" spc="25">
                <a:solidFill>
                  <a:srgbClr val="FFEACF"/>
                </a:solidFill>
                <a:latin typeface="GFGKCN+MS-UIGothic"/>
                <a:cs typeface="GFGKCN+MS-UIGothic"/>
              </a:rPr>
              <a:t>与特点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GFGKCN+MS-UIGothic"/>
                <a:cs typeface="GFGKCN+MS-UIGothic"/>
              </a:rPr>
              <a:t>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960E"/>
                </a:solidFill>
                <a:latin typeface="GFGKCN+MS-UIGothic"/>
                <a:cs typeface="GFGKCN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GFGKCN+MS-UIGothic"/>
                <a:cs typeface="GFGKCN+MS-UIGothic"/>
              </a:rPr>
              <a:t>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68632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FGKCN+MS-UIGothic"/>
                <a:cs typeface="GFGKCN+MS-UIGothic"/>
              </a:rPr>
              <a:t>二上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组词</a:t>
            </a:r>
            <a:r>
              <a:rPr sz="1500">
                <a:solidFill>
                  <a:srgbClr val="FFFFFF"/>
                </a:solidFill>
                <a:latin typeface="GFGKCN+MS-UIGothic"/>
                <a:cs typeface="GFGKCN+MS-UIGothic"/>
              </a:rPr>
              <a:t>的特点主要包括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语义</a:t>
            </a:r>
            <a:r>
              <a:rPr sz="1500">
                <a:solidFill>
                  <a:srgbClr val="FFFFFF"/>
                </a:solidFill>
                <a:latin typeface="GFGKCN+MS-UIGothic"/>
                <a:cs typeface="GFGKCN+MS-UIGothic"/>
              </a:rPr>
              <a:t>的明确性、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GFGKCN+MS-UIGothic"/>
                <a:cs typeface="GFGKCN+MS-UIGothic"/>
              </a:rPr>
              <a:t>法的正确性和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GFGKCN+MS-UIGothic"/>
                <a:cs typeface="GFGKCN+MS-UIGothic"/>
              </a:rPr>
              <a:t>用的恰当性。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960E"/>
                </a:solidFill>
                <a:latin typeface="GFGKCN+MS-UIGothic"/>
                <a:cs typeface="GFGKCN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65936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64C00"/>
                </a:solidFill>
                <a:latin typeface="GFGKCN+MS-UIGothic"/>
                <a:cs typeface="GFGKCN+MS-UIGothic"/>
              </a:rPr>
              <a:t>二上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组词</a:t>
            </a:r>
            <a:r>
              <a:rPr sz="1500">
                <a:solidFill>
                  <a:srgbClr val="864C00"/>
                </a:solidFill>
                <a:latin typeface="GFGKCN+MS-UIGothic"/>
                <a:cs typeface="GFGKCN+MS-UIGothic"/>
              </a:rPr>
              <a:t>的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语义应该</a:t>
            </a:r>
            <a:r>
              <a:rPr sz="1500">
                <a:solidFill>
                  <a:srgbClr val="864C00"/>
                </a:solidFill>
                <a:latin typeface="GFGKCN+MS-UIGothic"/>
                <a:cs typeface="GFGKCN+MS-UIGothic"/>
              </a:rPr>
              <a:t>明确，能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864C00"/>
                </a:solidFill>
                <a:latin typeface="GFGKCN+MS-UIGothic"/>
                <a:cs typeface="GFGKCN+MS-UIGothic"/>
              </a:rPr>
              <a:t>清晰地表达出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词语</a:t>
            </a:r>
            <a:r>
              <a:rPr sz="1500">
                <a:solidFill>
                  <a:srgbClr val="864C00"/>
                </a:solidFill>
                <a:latin typeface="GFGKCN+MS-UIGothic"/>
                <a:cs typeface="GFGKCN+MS-UIGothic"/>
              </a:rPr>
              <a:t>或短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864C00"/>
                </a:solidFill>
                <a:latin typeface="GFGKCN+MS-UIGothic"/>
                <a:cs typeface="GFGKCN+MS-UIGothic"/>
              </a:rPr>
              <a:t>的含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864C00"/>
                </a:solidFill>
                <a:latin typeface="GFGKCN+MS-UIGothic"/>
                <a:cs typeface="GFGKCN+MS-UIGothic"/>
              </a:rPr>
              <a:t>，避免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864C00"/>
                </a:solidFill>
                <a:latin typeface="GFGKCN+MS-UIGothic"/>
                <a:cs typeface="GFGKCN+MS-UIGothic"/>
              </a:rPr>
              <a:t>生歧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864C00"/>
                </a:solidFill>
                <a:latin typeface="GFGKCN+MS-UIGothic"/>
                <a:cs typeface="GFGKCN+MS-UIGothic"/>
              </a:rPr>
              <a:t>或模糊不清的情况。在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864C00"/>
                </a:solidFill>
                <a:latin typeface="GFGKCN+MS-UIGothic"/>
                <a:cs typeface="GFGKCN+MS-UIGothic"/>
              </a:rPr>
              <a:t>法方面，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864C00"/>
                </a:solidFill>
                <a:latin typeface="GFGKCN+MS-UIGothic"/>
                <a:cs typeface="GFGKCN+MS-UIGothic"/>
              </a:rPr>
              <a:t>二上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组词应该</a:t>
            </a:r>
            <a:r>
              <a:rPr sz="1500">
                <a:solidFill>
                  <a:srgbClr val="864C00"/>
                </a:solidFill>
                <a:latin typeface="GFGKCN+MS-UIGothic"/>
                <a:cs typeface="GFGKCN+MS-UIGothic"/>
              </a:rPr>
              <a:t>符合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864C00"/>
                </a:solidFill>
                <a:latin typeface="GFGKCN+MS-UIGothic"/>
                <a:cs typeface="GFGKCN+MS-UIGothic"/>
              </a:rPr>
              <a:t>言的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864C00"/>
                </a:solidFill>
                <a:latin typeface="GFGKCN+MS-UIGothic"/>
                <a:cs typeface="GFGKCN+MS-UIGothic"/>
              </a:rPr>
              <a:t>法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864C00"/>
                </a:solidFill>
                <a:latin typeface="GFGKCN+MS-UIGothic"/>
                <a:cs typeface="GFGKCN+MS-UIGothic"/>
              </a:rPr>
              <a:t>和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864C00"/>
                </a:solidFill>
                <a:latin typeface="GFGKCN+MS-UIGothic"/>
                <a:cs typeface="GFGKCN+MS-UIGothic"/>
              </a:rPr>
              <a:t>，不能出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现语</a:t>
            </a:r>
            <a:r>
              <a:rPr sz="1500">
                <a:solidFill>
                  <a:srgbClr val="864C00"/>
                </a:solidFill>
                <a:latin typeface="GFGKCN+MS-UIGothic"/>
                <a:cs typeface="GFGKCN+MS-UIGothic"/>
              </a:rPr>
              <a:t>法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错误</a:t>
            </a:r>
            <a:r>
              <a:rPr sz="1500">
                <a:solidFill>
                  <a:srgbClr val="864C00"/>
                </a:solidFill>
                <a:latin typeface="GFGKCN+MS-UIGothic"/>
                <a:cs typeface="GFGKCN+MS-UIGothic"/>
              </a:rPr>
              <a:t>或不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864C00"/>
                </a:solidFill>
                <a:latin typeface="GFGKCN+MS-UIGothic"/>
                <a:cs typeface="GFGKCN+MS-UIGothic"/>
              </a:rPr>
              <a:t>范的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864C00"/>
                </a:solidFill>
                <a:latin typeface="GFGKCN+MS-UIGothic"/>
                <a:cs typeface="GFGKCN+MS-UIGothic"/>
              </a:rPr>
              <a:t>言表达。在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864C00"/>
                </a:solidFill>
                <a:latin typeface="GFGKCN+MS-UIGothic"/>
                <a:cs typeface="GFGKCN+MS-UIGothic"/>
              </a:rPr>
              <a:t>用方面，二上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组词应该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864C00"/>
                </a:solidFill>
                <a:latin typeface="GFGKCN+MS-UIGothic"/>
                <a:cs typeface="GFGKCN+MS-UIGothic"/>
              </a:rPr>
              <a:t>符合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864C00"/>
                </a:solidFill>
                <a:latin typeface="GFGKCN+MS-UIGothic"/>
                <a:cs typeface="GFGKCN+MS-UIGothic"/>
              </a:rPr>
              <a:t>境和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864C00"/>
                </a:solidFill>
                <a:latin typeface="GFGKCN+MS-UIGothic"/>
                <a:cs typeface="GFGKCN+MS-UIGothic"/>
              </a:rPr>
              <a:t>言使用的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864C00"/>
                </a:solidFill>
                <a:latin typeface="GFGKCN+MS-UIGothic"/>
                <a:cs typeface="GFGKCN+MS-UIGothic"/>
              </a:rPr>
              <a:t>范，能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864C00"/>
                </a:solidFill>
                <a:latin typeface="GFGKCN+MS-UIGothic"/>
                <a:cs typeface="GFGKCN+MS-UIGothic"/>
              </a:rPr>
              <a:t>恰当地表达出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说话</a:t>
            </a:r>
            <a:r>
              <a:rPr sz="1500">
                <a:solidFill>
                  <a:srgbClr val="864C00"/>
                </a:solidFill>
                <a:latin typeface="GFGKCN+MS-UIGothic"/>
                <a:cs typeface="GFGKCN+MS-UIGothic"/>
              </a:rPr>
              <a:t>者的意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864C00"/>
                </a:solidFill>
                <a:latin typeface="GFGKCN+MS-UIGothic"/>
                <a:cs typeface="GFGKCN+MS-UIGothic"/>
              </a:rPr>
              <a:t>和情感。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CUVUDP+KLLNHS+Arial-BoldMT"/>
                <a:cs typeface="CUVUDP+KLLNHS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88970" y="4137893"/>
            <a:ext cx="6677837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GFGKCN+MS-UIGothic"/>
                <a:cs typeface="GFGKCN+MS-UIGothic"/>
              </a:rPr>
              <a:t>二上</a:t>
            </a:r>
            <a:r>
              <a:rPr sz="4550" spc="25">
                <a:solidFill>
                  <a:srgbClr val="FFEACF"/>
                </a:solidFill>
                <a:latin typeface="SimSun"/>
                <a:cs typeface="SimSun"/>
              </a:rPr>
              <a:t>组词</a:t>
            </a:r>
            <a:r>
              <a:rPr sz="4550" spc="25">
                <a:solidFill>
                  <a:srgbClr val="FFEACF"/>
                </a:solidFill>
                <a:latin typeface="GFGKCN+MS-UIGothic"/>
                <a:cs typeface="GFGKCN+MS-UIGothic"/>
              </a:rPr>
              <a:t>的分</a:t>
            </a:r>
            <a:r>
              <a:rPr sz="4550" spc="23">
                <a:solidFill>
                  <a:srgbClr val="FFEACF"/>
                </a:solidFill>
                <a:latin typeface="SimSun"/>
                <a:cs typeface="SimSun"/>
              </a:rPr>
              <a:t>类</a:t>
            </a:r>
            <a:r>
              <a:rPr sz="4550" spc="25">
                <a:solidFill>
                  <a:srgbClr val="FFEACF"/>
                </a:solidFill>
                <a:latin typeface="GFGKCN+MS-UIGothic"/>
                <a:cs typeface="GFGKCN+MS-UIGothic"/>
              </a:rPr>
              <a:t>与构成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GFGKCN+MS-UIGothic"/>
                <a:cs typeface="GFGKCN+MS-UIGothic"/>
              </a:rPr>
              <a:t>分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GFGKCN+MS-UIGothic"/>
                <a:cs typeface="GFGKCN+MS-UIGothic"/>
              </a:rPr>
              <a:t>名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1914078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FGKCN+MS-UIGothic"/>
                <a:cs typeface="GFGKCN+MS-UIGothic"/>
              </a:rPr>
              <a:t>如</a:t>
            </a:r>
            <a:r>
              <a:rPr sz="1350">
                <a:solidFill>
                  <a:srgbClr val="FFFFFF"/>
                </a:solidFill>
                <a:latin typeface="RQMSCE+ULJHRC+MicrosoftYaHei"/>
                <a:cs typeface="RQMSCE+ULJHRC+MicrosoftYaHei"/>
              </a:rPr>
              <a:t>“</a:t>
            </a:r>
            <a:r>
              <a:rPr sz="1350">
                <a:solidFill>
                  <a:srgbClr val="FFFFFF"/>
                </a:solidFill>
                <a:latin typeface="GFGKCN+MS-UIGothic"/>
                <a:cs typeface="GFGKCN+MS-UIGothic"/>
              </a:rPr>
              <a:t>苹果</a:t>
            </a:r>
            <a:r>
              <a:rPr sz="1350">
                <a:solidFill>
                  <a:srgbClr val="FFFFFF"/>
                </a:solidFill>
                <a:latin typeface="RQMSCE+ULJHRC+MicrosoftYaHei"/>
                <a:cs typeface="RQMSCE+ULJHRC+MicrosoftYaHei"/>
              </a:rPr>
              <a:t>”</a:t>
            </a:r>
            <a:r>
              <a:rPr sz="1350">
                <a:solidFill>
                  <a:srgbClr val="FFFFFF"/>
                </a:solidFill>
                <a:latin typeface="GFGKCN+MS-UIGothic"/>
                <a:cs typeface="GFGKCN+MS-UIGothic"/>
              </a:rPr>
              <a:t>、</a:t>
            </a:r>
            <a:r>
              <a:rPr sz="1350">
                <a:solidFill>
                  <a:srgbClr val="FFFFFF"/>
                </a:solidFill>
                <a:latin typeface="RQMSCE+ULJHRC+MicrosoftYaHei"/>
                <a:cs typeface="RQMSCE+ULJHRC+MicrosoftYaHei"/>
              </a:rPr>
              <a:t>“</a:t>
            </a:r>
            <a:r>
              <a:rPr sz="1350">
                <a:solidFill>
                  <a:srgbClr val="FFFFFF"/>
                </a:solidFill>
                <a:latin typeface="GFGKCN+MS-UIGothic"/>
                <a:cs typeface="GFGKCN+MS-UIGothic"/>
              </a:rPr>
              <a:t>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350">
                <a:solidFill>
                  <a:srgbClr val="FFFFFF"/>
                </a:solidFill>
                <a:latin typeface="RQMSCE+ULJHRC+MicrosoftYaHei"/>
                <a:cs typeface="RQMSCE+ULJHRC+MicrosoftYaHei"/>
              </a:rPr>
              <a:t>”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动词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1914078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FGKCN+MS-UIGothic"/>
                <a:cs typeface="GFGKCN+MS-UIGothic"/>
              </a:rPr>
              <a:t>如</a:t>
            </a:r>
            <a:r>
              <a:rPr sz="1350">
                <a:solidFill>
                  <a:srgbClr val="FFFFFF"/>
                </a:solidFill>
                <a:latin typeface="RQMSCE+ULJHRC+MicrosoftYaHei"/>
                <a:cs typeface="RQMSCE+ULJHRC+MicrosoftYaHei"/>
              </a:rPr>
              <a:t>“</a:t>
            </a:r>
            <a:r>
              <a:rPr sz="1350">
                <a:solidFill>
                  <a:srgbClr val="FFFFFF"/>
                </a:solidFill>
                <a:latin typeface="GFGKCN+MS-UIGothic"/>
                <a:cs typeface="GFGKCN+MS-UIGothic"/>
              </a:rPr>
              <a:t>跑步</a:t>
            </a:r>
            <a:r>
              <a:rPr sz="1350">
                <a:solidFill>
                  <a:srgbClr val="FFFFFF"/>
                </a:solidFill>
                <a:latin typeface="RQMSCE+ULJHRC+MicrosoftYaHei"/>
                <a:cs typeface="RQMSCE+ULJHRC+MicrosoftYaHei"/>
              </a:rPr>
              <a:t>”</a:t>
            </a:r>
            <a:r>
              <a:rPr sz="1350">
                <a:solidFill>
                  <a:srgbClr val="FFFFFF"/>
                </a:solidFill>
                <a:latin typeface="GFGKCN+MS-UIGothic"/>
                <a:cs typeface="GFGKCN+MS-UIGothic"/>
              </a:rPr>
              <a:t>、</a:t>
            </a:r>
            <a:r>
              <a:rPr sz="1350">
                <a:solidFill>
                  <a:srgbClr val="FFFFFF"/>
                </a:solidFill>
                <a:latin typeface="RQMSCE+ULJHRC+MicrosoftYaHei"/>
                <a:cs typeface="RQMSCE+ULJHRC+MicrosoftYaHei"/>
              </a:rPr>
              <a:t>“</a:t>
            </a:r>
            <a:r>
              <a:rPr sz="1350">
                <a:solidFill>
                  <a:srgbClr val="FFFFFF"/>
                </a:solidFill>
                <a:latin typeface="GFGKCN+MS-UIGothic"/>
                <a:cs typeface="GFGKCN+MS-UIGothic"/>
              </a:rPr>
              <a:t>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跃</a:t>
            </a:r>
            <a:r>
              <a:rPr sz="1350">
                <a:solidFill>
                  <a:srgbClr val="FFFFFF"/>
                </a:solidFill>
                <a:latin typeface="RQMSCE+ULJHRC+MicrosoftYaHei"/>
                <a:cs typeface="RQMSCE+ULJHRC+MicrosoftYaHei"/>
              </a:rPr>
              <a:t>”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GFGKCN+MS-UIGothic"/>
                <a:cs typeface="GFGKCN+MS-UIGothic"/>
              </a:rPr>
              <a:t>分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GFGKCN+MS-UIGothic"/>
                <a:cs typeface="GFGKCN+MS-UIGothic"/>
              </a:rPr>
              <a:t>形容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1025563" cy="2367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GFGKCN+MS-UIGothic"/>
                <a:cs typeface="GFGKCN+MS-UIGothic"/>
              </a:rPr>
              <a:t>副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词</a:t>
            </a:r>
          </a:p>
          <a:p>
            <a:pPr marL="0" marR="0">
              <a:lnSpc>
                <a:spcPts val="2300"/>
              </a:lnSpc>
              <a:spcBef>
                <a:spcPts val="1059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GFGKCN+MS-UIGothic"/>
                <a:cs typeface="GFGKCN+MS-UIGothic"/>
              </a:rPr>
              <a:t>介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GFGKCN+MS-UIGothic"/>
                <a:cs typeface="GFGKCN+MS-UIGothic"/>
              </a:rPr>
              <a:t>分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实词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GFGKCN+MS-UIGothic"/>
                <a:cs typeface="GFGKCN+MS-UIGothic"/>
              </a:rPr>
              <a:t>虚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GFGKCN+MS-UIGothic"/>
                <a:cs typeface="GFGKCN+MS-UIGothic"/>
              </a:rPr>
              <a:t>构成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01695" y="3759572"/>
            <a:ext cx="412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FGKCN+MS-UIGothic"/>
                <a:cs typeface="GFGKC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https://d.book118.com/806213201240010051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GFGKCN+MS-UIGothic</vt:lpstr>
      <vt:lpstr>WMVHQS+TNKTGQ+ArialMT</vt:lpstr>
      <vt:lpstr>Times New Roman</vt:lpstr>
      <vt:lpstr>SimSun</vt:lpstr>
      <vt:lpstr>CUVUDP+KLLNHS+Arial-BoldMT</vt:lpstr>
      <vt:lpstr>RQMSCE+ULJHRC+MicrosoftYaHei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2024-09-18T01:07:27.514</cp:lastPrinted>
  <dcterms:created xsi:type="dcterms:W3CDTF">2024-09-17T17:07:27Z</dcterms:created>
  <dcterms:modified xsi:type="dcterms:W3CDTF">2024-09-17T17:07:28Z</dcterms:modified>
</cp:coreProperties>
</file>