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gif" ContentType="image/gif"/>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7" r:id="rId26"/>
  </p:sldIdLst>
  <p:sldSz cx="9144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 Target="slides/slide1.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gif"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F015703-9C3D-4076-B369-D27929DCCC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FCDB63-600F-4B6D-A91F-4F68242CD0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CD5899-EF07-405B-8232-261A91510E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B18304-E2AE-448D-ABEE-58DCFB77DBB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AF6EF19-B2CB-4B4A-8B01-90D4FBDB26D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57E457C-8028-4956-9360-3E19EC99A04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0F5D4B-4B07-4A43-B751-4BA62A028D6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47C917-AF51-4464-ACCE-3D640A3EF3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D8959D-D73E-424F-89F8-0D1A53D47C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78B2DE-0FA1-41D5-ABBF-01DDFF0890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2DB822-E5A7-43EC-820F-050DAF9162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blipFill>
          <a:blip r:embed="rId2"/>
          <a:stretch>
            <a:fillRect/>
          </a:stretch>
        </a:blipFill>
        <a:effectLst/>
      </p:bgPr>
    </p:bg>
    <p:spTree>
      <p:nvGrpSpPr>
        <p:cNvPr id="1" name=""/>
        <p:cNvGrpSpPr/>
        <p:nvPr/>
      </p:nvGrpSpPr>
      <p:grpSpPr>
        <a:xfrm>
          <a:off x="0" y="0"/>
          <a:ext cx="0" cy="0"/>
        </a:xfrm>
      </p:grpSpPr>
      <p:pic>
        <p:nvPicPr>
          <p:cNvPr id="3100" name="Picture 18" descr="STAR2"/>
          <p:cNvPicPr>
            <a:picLocks noChangeAspect="1" noCrop="1"/>
          </p:cNvPicPr>
          <p:nvPr/>
        </p:nvPicPr>
        <p:blipFill>
          <a:blip r:embed="rId1"/>
          <a:stretch>
            <a:fillRect/>
          </a:stretch>
        </p:blipFill>
        <p:spPr>
          <a:xfrm>
            <a:off x="1295400" y="1817688"/>
            <a:ext cx="239713" cy="239712"/>
          </a:xfrm>
          <a:prstGeom prst="rect">
            <a:avLst/>
          </a:prstGeom>
          <a:noFill/>
          <a:ln>
            <a:noFill/>
            <a:miter lim="800000"/>
          </a:ln>
        </p:spPr>
      </p:pic>
      <p:pic>
        <p:nvPicPr>
          <p:cNvPr id="3104" name="Picture 22" descr="STAR2"/>
          <p:cNvPicPr>
            <a:picLocks noChangeAspect="1" noCrop="1"/>
          </p:cNvPicPr>
          <p:nvPr/>
        </p:nvPicPr>
        <p:blipFill>
          <a:blip r:embed="rId1"/>
          <a:stretch>
            <a:fillRect/>
          </a:stretch>
        </p:blipFill>
        <p:spPr>
          <a:xfrm>
            <a:off x="5257800" y="1741488"/>
            <a:ext cx="239713" cy="239712"/>
          </a:xfrm>
          <a:prstGeom prst="rect">
            <a:avLst/>
          </a:prstGeom>
          <a:noFill/>
          <a:ln>
            <a:noFill/>
            <a:miter lim="800000"/>
          </a:ln>
        </p:spPr>
      </p:pic>
      <p:pic>
        <p:nvPicPr>
          <p:cNvPr id="3106" name="Picture 24" descr="STAR2"/>
          <p:cNvPicPr>
            <a:picLocks noChangeAspect="1" noCrop="1"/>
          </p:cNvPicPr>
          <p:nvPr/>
        </p:nvPicPr>
        <p:blipFill>
          <a:blip r:embed="rId1"/>
          <a:stretch>
            <a:fillRect/>
          </a:stretch>
        </p:blipFill>
        <p:spPr>
          <a:xfrm>
            <a:off x="6858000" y="1817688"/>
            <a:ext cx="239713" cy="239712"/>
          </a:xfrm>
          <a:prstGeom prst="rect">
            <a:avLst/>
          </a:prstGeom>
          <a:noFill/>
          <a:ln>
            <a:noFill/>
            <a:miter lim="800000"/>
          </a:ln>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image" Target="../media/image2.png"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a:blip r:embed="rId4"/>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ransition/>
  <p:timing/>
  <p:hf sldNum="0" hdr="0" dt="0"/>
  <p:txStyles>
    <p:titleStyle>
      <a:lvl1pPr marL="0" indent="0" algn="l" defTabSz="914400" rtl="0" eaLnBrk="1" fontAlgn="base" hangingPunct="1">
        <a:lnSpc>
          <a:spcPct val="100000"/>
        </a:lnSpc>
        <a:spcBef>
          <a:spcPct val="0"/>
        </a:spcBef>
        <a:spcAft>
          <a:spcPct val="0"/>
        </a:spcAft>
        <a:buClrTx/>
        <a:buSzTx/>
        <a:buFontTx/>
        <a:buNone/>
        <a:defRPr kumimoji="0" sz="3600" b="0" i="0" u="none" baseline="0">
          <a:solidFill>
            <a:schemeClr val="tx2"/>
          </a:solidFill>
          <a:effectLst/>
          <a:latin typeface="Arial" pitchFamily="34" charset="0"/>
        </a:defRPr>
      </a:lvl1pPr>
    </p:titleStyle>
    <p:bodyStyle>
      <a:lvl1pPr marL="342900" indent="-342900" algn="l" defTabSz="914400" rtl="0" eaLnBrk="1" fontAlgn="base" hangingPunct="1">
        <a:lnSpc>
          <a:spcPct val="100000"/>
        </a:lnSpc>
        <a:spcBef>
          <a:spcPct val="20000"/>
        </a:spcBef>
        <a:spcAft>
          <a:spcPct val="0"/>
        </a:spcAft>
        <a:buClr>
          <a:schemeClr val="hlink"/>
        </a:buClr>
        <a:buSzTx/>
        <a:buFont typeface="Wingdings" panose="05000000000000000000" pitchFamily="2" charset="2"/>
        <a:buChar char="v"/>
        <a:defRPr kumimoji="0" sz="2800" b="0" i="0" u="none" baseline="0">
          <a:solidFill>
            <a:schemeClr val="accent1"/>
          </a:solidFill>
          <a:effectLst/>
          <a:latin typeface="Verdana" panose="020b0604030504040204" pitchFamily="34" charset="0"/>
        </a:defRPr>
      </a:lvl1pPr>
      <a:lvl2pPr marL="742950" indent="-285750" algn="l" defTabSz="914400" rtl="0" eaLnBrk="1" fontAlgn="base" hangingPunct="1">
        <a:lnSpc>
          <a:spcPct val="100000"/>
        </a:lnSpc>
        <a:spcBef>
          <a:spcPct val="20000"/>
        </a:spcBef>
        <a:spcAft>
          <a:spcPct val="0"/>
        </a:spcAft>
        <a:buClr>
          <a:schemeClr val="accent1"/>
        </a:buClr>
        <a:buSzTx/>
        <a:buFont typeface="Wingdings" panose="05000000000000000000" pitchFamily="2" charset="2"/>
        <a:buChar char="§"/>
        <a:defRPr kumimoji="0" sz="2800" b="0" i="0" u="none" baseline="0">
          <a:solidFill>
            <a:schemeClr val="tx1"/>
          </a:solidFill>
          <a:effectLst/>
          <a:latin typeface="Arial" pitchFamily="34" charset="0"/>
        </a:defRPr>
      </a:lvl2pPr>
      <a:lvl3pPr marL="1143000" indent="-228600" algn="l" defTabSz="914400" rtl="0" eaLnBrk="1" fontAlgn="base" hangingPunct="1">
        <a:lnSpc>
          <a:spcPct val="100000"/>
        </a:lnSpc>
        <a:spcBef>
          <a:spcPct val="20000"/>
        </a:spcBef>
        <a:spcAft>
          <a:spcPct val="0"/>
        </a:spcAft>
        <a:buClr>
          <a:schemeClr val="tx1"/>
        </a:buClr>
        <a:buSzTx/>
        <a:buFontTx/>
        <a:buChar char="•"/>
        <a:defRPr kumimoji="0" sz="2400" b="0" i="0" u="none" baseline="0">
          <a:solidFill>
            <a:schemeClr val="tx1"/>
          </a:solidFill>
          <a:effectLst/>
          <a:latin typeface="Arial" pitchFamily="34" charset="0"/>
        </a:defRPr>
      </a:lvl3pPr>
      <a:lvl4pPr marL="1600200" indent="-228600" algn="l" defTabSz="914400" rtl="0" eaLnBrk="1" fontAlgn="base" hangingPunct="1">
        <a:lnSpc>
          <a:spcPct val="100000"/>
        </a:lnSpc>
        <a:spcBef>
          <a:spcPct val="20000"/>
        </a:spcBef>
        <a:spcAft>
          <a:spcPct val="0"/>
        </a:spcAft>
        <a:buClrTx/>
        <a:buSzTx/>
        <a:buFontTx/>
        <a:buChar char="–"/>
        <a:defRPr kumimoji="0" sz="2000" b="0" i="0" u="none" baseline="0">
          <a:solidFill>
            <a:schemeClr val="tx1"/>
          </a:solidFill>
          <a:effectLst/>
          <a:latin typeface="Arial" pitchFamily="34" charset="0"/>
        </a:defRPr>
      </a:lvl4pPr>
      <a:lvl5pPr marL="2057400" indent="-228600" algn="l" defTabSz="914400" rtl="0" eaLnBrk="1" fontAlgn="base" hangingPunct="1">
        <a:lnSpc>
          <a:spcPct val="100000"/>
        </a:lnSpc>
        <a:spcBef>
          <a:spcPct val="20000"/>
        </a:spcBef>
        <a:spcAft>
          <a:spcPct val="0"/>
        </a:spcAft>
        <a:buClrTx/>
        <a:buSzTx/>
        <a:buFontTx/>
        <a:buChar char="»"/>
        <a:defRPr kumimoji="0" sz="2000" b="0" i="0" u="none" baseline="0">
          <a:solidFill>
            <a:schemeClr val="tx1"/>
          </a:solidFill>
          <a:effectLst/>
          <a:latin typeface="Arial" pitchFamily="34" charset="0"/>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4.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NULL" TargetMode="External" /><Relationship Id="rId3" Type="http://schemas.openxmlformats.org/officeDocument/2006/relationships/image" Target="../media/image7.wmf" /><Relationship Id="rId4" Type="http://schemas.openxmlformats.org/officeDocument/2006/relationships/image" Target="../media/image8.gif" /><Relationship Id="rId5" Type="http://schemas.openxmlformats.org/officeDocument/2006/relationships/image" Target="../media/image9.wmf" /><Relationship Id="rId6"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NULL" TargetMode="External" /><Relationship Id="rId3" Type="http://schemas.openxmlformats.org/officeDocument/2006/relationships/image" Target="../media/image7.wmf" /><Relationship Id="rId4" Type="http://schemas.openxmlformats.org/officeDocument/2006/relationships/image" Target="../media/image8.gif" /><Relationship Id="rId5" Type="http://schemas.openxmlformats.org/officeDocument/2006/relationships/image" Target="../media/image9.wmf" /><Relationship Id="rId6"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NULL" TargetMode="External" /><Relationship Id="rId3" Type="http://schemas.openxmlformats.org/officeDocument/2006/relationships/image" Target="../media/image10.jpeg" /><Relationship Id="rId4"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png" /><Relationship Id="rId3"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png"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6214103201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69735" name="Rectangle 2"/>
          <p:cNvSpPr/>
          <p:nvPr/>
        </p:nvSpPr>
        <p:spPr bwMode="auto">
          <a:xfrm>
            <a:off x="452438" y="1916113"/>
            <a:ext cx="8080375" cy="1066800"/>
          </a:xfrm>
          <a:noFill/>
          <a:ln w="9525" cap="flat" cmpd="sng">
            <a:noFill/>
            <a:prstDash val="solid"/>
            <a:miter lim="800000"/>
          </a:ln>
          <a:effectLst/>
        </p:spPr>
        <p:txBody>
          <a:bodyPr rot="0" wrap="square" lIns="91440" tIns="45720" rIns="91440" bIns="45720" anchor="t" anchorCtr="0">
            <a:no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0" algn="ctr"/>
            <a:r>
              <a:rPr kumimoji="1" lang="zh-CN" altLang="en-US" sz="6000" b="1">
                <a:latin typeface="Times New Roman" panose="02020603050405020304" pitchFamily="18" charset="0"/>
                <a:ea typeface="华文楷体" panose="02010600040101010101" pitchFamily="2" charset="-122"/>
              </a:rPr>
              <a:t>电气化铁路接触网</a:t>
            </a:r>
          </a:p>
        </p:txBody>
      </p:sp>
      <p:sp>
        <p:nvSpPr>
          <p:cNvPr id="69736" name="Text Box 68"/>
          <p:cNvSpPr txBox="1"/>
          <p:nvPr/>
        </p:nvSpPr>
        <p:spPr>
          <a:xfrm>
            <a:off x="900113" y="3213100"/>
            <a:ext cx="6629400" cy="10668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ctr"/>
            <a:endParaRPr lang="zh-CN" altLang="en-US" sz="3200" b="1">
              <a:ea typeface="宋体" panose="02010600030101010101" pitchFamily="2" charset="-122"/>
            </a:endParaRPr>
          </a:p>
          <a:p>
            <a:pPr lvl="0" algn="ctr"/>
            <a:r>
              <a:rPr lang="zh-CN" altLang="en-US" sz="3200" b="1">
                <a:ea typeface="宋体" panose="02010600030101010101" pitchFamily="2" charset="-122"/>
              </a:rPr>
              <a:t>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186370" name="NotDefined 2"/>
          <p:cNvSpPr>
            <a:spLocks noGrp="1"/>
          </p:cNvSpPr>
          <p:nvPr>
            <p:ph type="title" idx="4294967295"/>
          </p:nvPr>
        </p:nvSpPr>
        <p:spPr>
          <a:xfrm>
            <a:off x="1692275" y="1196975"/>
            <a:ext cx="5543550" cy="563563"/>
          </a:xfr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0" lang="en-US" altLang="en-US" sz="3600" b="0" i="0" u="none" baseline="0">
                <a:solidFill>
                  <a:schemeClr val="tx2"/>
                </a:solidFill>
                <a:effectLst/>
                <a:latin typeface="Arial" pitchFamily="34" charset="0"/>
              </a:defRPr>
            </a:lvl1pPr>
          </a:lstStyle>
          <a:p>
            <a:pPr lvl="0"/>
            <a:r>
              <a:rPr lang="zh-CN" altLang="en-US" b="1">
                <a:solidFill>
                  <a:schemeClr val="tx1"/>
                </a:solidFill>
                <a:latin typeface="宋体" panose="02010600030101010101" pitchFamily="2" charset="-122"/>
                <a:ea typeface="宋体" panose="02010600030101010101" pitchFamily="2" charset="-122"/>
              </a:rPr>
              <a:t>第五章  接触网运营管理</a:t>
            </a:r>
          </a:p>
        </p:txBody>
      </p:sp>
      <p:sp>
        <p:nvSpPr>
          <p:cNvPr id="186371" name="Text Box 3"/>
          <p:cNvSpPr txBox="1"/>
          <p:nvPr/>
        </p:nvSpPr>
        <p:spPr>
          <a:xfrm>
            <a:off x="1660525" y="722313"/>
            <a:ext cx="184150" cy="366712"/>
          </a:xfrm>
          <a:prstGeom prst="rect">
            <a:avLst/>
          </a:prstGeom>
          <a:noFill/>
          <a:ln>
            <a:noFill/>
            <a:miter lim="800000"/>
          </a:ln>
        </p:spPr>
        <p:txBody>
          <a:bodyPr wrap="none" anchor="t"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endParaRPr lang="zh-CN" altLang="en-US">
              <a:ea typeface="宋体" panose="02010600030101010101" pitchFamily="2" charset="-122"/>
            </a:endParaRPr>
          </a:p>
        </p:txBody>
      </p:sp>
      <p:sp>
        <p:nvSpPr>
          <p:cNvPr id="186372" name="Rectangle 29"/>
          <p:cNvSpPr/>
          <p:nvPr/>
        </p:nvSpPr>
        <p:spPr>
          <a:xfrm>
            <a:off x="2771775" y="2420938"/>
            <a:ext cx="3384550" cy="574675"/>
          </a:xfrm>
          <a:prstGeom prst="rect">
            <a:avLst/>
          </a:prstGeom>
          <a:gradFill rotWithShape="1">
            <a:gsLst>
              <a:gs pos="0">
                <a:srgbClr val="CCFFFF">
                  <a:gamma/>
                  <a:shade val="46275"/>
                  <a:invGamma/>
                </a:srgbClr>
              </a:gs>
              <a:gs pos="50000">
                <a:srgbClr val="CCFFFF"/>
              </a:gs>
              <a:gs pos="100000">
                <a:srgbClr val="CCFFFF">
                  <a:gamma/>
                  <a:shade val="46275"/>
                  <a:invGamma/>
                </a:srgbClr>
              </a:gs>
            </a:gsLst>
            <a:lin ang="5400000" scaled="1"/>
          </a:gradFill>
          <a:ln>
            <a:noFill/>
            <a:miter lim="800000"/>
          </a:ln>
          <a:effectLst/>
        </p:spPr>
        <p:txBody>
          <a:bodyPr anchor="ctr" anchorCtr="0">
            <a:no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3600" b="0" i="0" u="none" baseline="0">
                <a:solidFill>
                  <a:schemeClr val="tx2"/>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5pPr>
          </a:lstStyle>
          <a:p>
            <a:pPr lvl="0" algn="ctr"/>
            <a:r>
              <a:rPr lang="zh-CN" altLang="en-US" sz="2000" b="1">
                <a:solidFill>
                  <a:schemeClr val="tx1"/>
                </a:solidFill>
                <a:ea typeface="宋体" panose="02010600030101010101" pitchFamily="2" charset="-122"/>
              </a:rPr>
              <a:t>第一节</a:t>
            </a:r>
            <a:r>
              <a:rPr lang="en-US" altLang="zh-CN" sz="2000" b="1">
                <a:solidFill>
                  <a:schemeClr val="tx1"/>
                </a:solidFill>
                <a:ea typeface="宋体" panose="02010600030101010101" pitchFamily="2" charset="-122"/>
              </a:rPr>
              <a:t>    </a:t>
            </a:r>
            <a:r>
              <a:rPr lang="zh-CN" altLang="en-US" sz="2000" b="1">
                <a:solidFill>
                  <a:schemeClr val="tx1"/>
                </a:solidFill>
                <a:ea typeface="宋体" panose="02010600030101010101" pitchFamily="2" charset="-122"/>
              </a:rPr>
              <a:t>接触网运营管理</a:t>
            </a:r>
          </a:p>
        </p:txBody>
      </p:sp>
      <p:sp>
        <p:nvSpPr>
          <p:cNvPr id="186373" name="Rectangle 5"/>
          <p:cNvSpPr/>
          <p:nvPr/>
        </p:nvSpPr>
        <p:spPr>
          <a:xfrm>
            <a:off x="1042988" y="3829050"/>
            <a:ext cx="5721350" cy="1630363"/>
          </a:xfrm>
          <a:prstGeom prst="rect">
            <a:avLst/>
          </a:prstGeom>
          <a:noFill/>
          <a:ln w="12700">
            <a:noFill/>
            <a:miter lim="800000"/>
          </a:ln>
          <a:effectLst/>
        </p:spPr>
        <p:txBody>
          <a:bodyPr wrap="none"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nSpc>
                <a:spcPct val="120000"/>
              </a:lnSpc>
            </a:pPr>
            <a:r>
              <a:rPr kumimoji="1" lang="zh-CN" altLang="en-US" sz="2800" b="1">
                <a:solidFill>
                  <a:srgbClr val="FF0000"/>
                </a:solidFill>
                <a:latin typeface="楷体_GB2312" pitchFamily="49" charset="-122"/>
                <a:ea typeface="楷体_GB2312" pitchFamily="49" charset="-122"/>
              </a:rPr>
              <a:t>学习目标：</a:t>
            </a:r>
            <a:endParaRPr kumimoji="1" lang="zh-CN" altLang="en-US" sz="2800" b="1">
              <a:latin typeface="楷体_GB2312" pitchFamily="49" charset="-122"/>
              <a:ea typeface="楷体_GB2312" pitchFamily="49" charset="-122"/>
            </a:endParaRPr>
          </a:p>
          <a:p>
            <a:pPr lvl="0">
              <a:lnSpc>
                <a:spcPct val="120000"/>
              </a:lnSpc>
            </a:pPr>
            <a:r>
              <a:rPr kumimoji="1" lang="en-US" altLang="zh-CN" sz="2800" b="1">
                <a:latin typeface="楷体_GB2312" pitchFamily="49" charset="-122"/>
                <a:ea typeface="楷体_GB2312" pitchFamily="49" charset="-122"/>
              </a:rPr>
              <a:t>1</a:t>
            </a:r>
            <a:r>
              <a:rPr kumimoji="1" lang="zh-CN" altLang="en-US" sz="2800" b="1">
                <a:latin typeface="楷体_GB2312" pitchFamily="49" charset="-122"/>
                <a:ea typeface="楷体_GB2312" pitchFamily="49" charset="-122"/>
              </a:rPr>
              <a:t>．掌握供电段管理机构；</a:t>
            </a:r>
          </a:p>
          <a:p>
            <a:pPr lvl="0">
              <a:lnSpc>
                <a:spcPct val="120000"/>
              </a:lnSpc>
            </a:pPr>
            <a:r>
              <a:rPr kumimoji="1" lang="en-US" altLang="zh-CN" sz="2800" b="1">
                <a:latin typeface="楷体_GB2312" pitchFamily="49" charset="-122"/>
                <a:ea typeface="楷体_GB2312" pitchFamily="49" charset="-122"/>
              </a:rPr>
              <a:t>2</a:t>
            </a:r>
            <a:r>
              <a:rPr kumimoji="1" lang="zh-CN" altLang="en-US" sz="2800" b="1">
                <a:latin typeface="楷体_GB2312" pitchFamily="49" charset="-122"/>
                <a:ea typeface="楷体_GB2312" pitchFamily="49" charset="-122"/>
              </a:rPr>
              <a:t>．掌握接触网工区应配备的设备。</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dur="500" fill="hold" grpId="0" nodeType="withEffect">
                                  <p:stCondLst>
                                    <p:cond delay="0"/>
                                  </p:stCondLst>
                                  <p:childTnLst>
                                    <p:set>
                                      <p:cBhvr>
                                        <p:cTn id="6" dur="1" fill="hold">
                                          <p:stCondLst>
                                            <p:cond delay="0"/>
                                          </p:stCondLst>
                                        </p:cTn>
                                        <p:tgtEl>
                                          <p:spTgt spid="186370"/>
                                        </p:tgtEl>
                                        <p:attrNameLst>
                                          <p:attrName>style.visibility</p:attrName>
                                        </p:attrNameLst>
                                      </p:cBhvr>
                                      <p:to>
                                        <p:strVal val="visible"/>
                                      </p:to>
                                    </p:set>
                                    <p:animEffect transition="in" filter="wipe(up)">
                                      <p:cBhvr>
                                        <p:cTn id="7" dur="500"/>
                                        <p:tgtEl>
                                          <p:spTgt spid="186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sp>
        <p:nvSpPr>
          <p:cNvPr id="243714" name="Text Box 2"/>
          <p:cNvSpPr txBox="1"/>
          <p:nvPr/>
        </p:nvSpPr>
        <p:spPr>
          <a:xfrm>
            <a:off x="323850" y="1557338"/>
            <a:ext cx="7272338"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一、管理机构及职能</a:t>
            </a:r>
          </a:p>
        </p:txBody>
      </p:sp>
      <p:sp>
        <p:nvSpPr>
          <p:cNvPr id="243715" name="Text Box 3"/>
          <p:cNvSpPr txBox="1"/>
          <p:nvPr/>
        </p:nvSpPr>
        <p:spPr>
          <a:xfrm>
            <a:off x="323850" y="836613"/>
            <a:ext cx="80803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第一节   接触网运营管理</a:t>
            </a:r>
          </a:p>
        </p:txBody>
      </p:sp>
      <p:sp>
        <p:nvSpPr>
          <p:cNvPr id="243716" name="Rectangle 4"/>
          <p:cNvSpPr/>
          <p:nvPr/>
        </p:nvSpPr>
        <p:spPr>
          <a:xfrm>
            <a:off x="755650" y="2276475"/>
            <a:ext cx="3671888" cy="2014538"/>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电气化铁路中接触网设备的管理和检修，由各供电段分别进行管理。供电段实行</a:t>
            </a:r>
            <a:r>
              <a:rPr kumimoji="1" lang="zh-CN" altLang="en-US" b="1">
                <a:solidFill>
                  <a:schemeClr val="hlink"/>
                </a:solidFill>
                <a:latin typeface="Times New Roman" panose="02020603050405020304" pitchFamily="18" charset="0"/>
                <a:ea typeface="楷体_GB2312" pitchFamily="49" charset="-122"/>
              </a:rPr>
              <a:t>段</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领工区</a:t>
            </a:r>
            <a:r>
              <a:rPr kumimoji="1" lang="zh-CN" altLang="en-US" b="1">
                <a:latin typeface="Times New Roman" panose="02020603050405020304" pitchFamily="18" charset="0"/>
                <a:ea typeface="楷体_GB2312" pitchFamily="49" charset="-122"/>
              </a:rPr>
              <a:t>（车间）、</a:t>
            </a:r>
            <a:r>
              <a:rPr kumimoji="1" lang="zh-CN" altLang="en-US" b="1">
                <a:solidFill>
                  <a:schemeClr val="hlink"/>
                </a:solidFill>
                <a:latin typeface="Times New Roman" panose="02020603050405020304" pitchFamily="18" charset="0"/>
                <a:ea typeface="楷体_GB2312" pitchFamily="49" charset="-122"/>
              </a:rPr>
              <a:t>工区</a:t>
            </a:r>
            <a:r>
              <a:rPr kumimoji="1" lang="zh-CN" altLang="en-US" b="1">
                <a:latin typeface="Times New Roman" panose="02020603050405020304" pitchFamily="18" charset="0"/>
                <a:ea typeface="楷体_GB2312" pitchFamily="49" charset="-122"/>
              </a:rPr>
              <a:t>（班组）三级管理。</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接触网工区分区段直接负责日常的维修、检修及事故发生后的抢修恢复工作。</a:t>
            </a:r>
          </a:p>
        </p:txBody>
      </p:sp>
      <p:pic>
        <p:nvPicPr>
          <p:cNvPr id="243717" name="Picture 5"/>
          <p:cNvPicPr/>
          <p:nvPr/>
        </p:nvPicPr>
        <p:blipFill>
          <a:blip r:embed="rId2"/>
          <a:stretch>
            <a:fillRect/>
          </a:stretch>
        </p:blipFill>
        <p:spPr>
          <a:xfrm>
            <a:off x="5292725" y="1700213"/>
            <a:ext cx="3168650" cy="4752975"/>
          </a:xfrm>
          <a:prstGeom prst="rect">
            <a:avLst/>
          </a:prstGeom>
          <a:noFill/>
          <a:ln>
            <a:noFill/>
            <a:miter lim="800000"/>
          </a:ln>
          <a:effectLst/>
        </p:spPr>
      </p:pic>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pic>
        <p:nvPicPr>
          <p:cNvPr id="244738" name="Picture 2"/>
          <p:cNvPicPr/>
          <p:nvPr/>
        </p:nvPicPr>
        <p:blipFill>
          <a:blip r:embed="rId2"/>
          <a:stretch>
            <a:fillRect/>
          </a:stretch>
        </p:blipFill>
        <p:spPr>
          <a:xfrm>
            <a:off x="5940425" y="1196975"/>
            <a:ext cx="2952750" cy="2046288"/>
          </a:xfrm>
          <a:prstGeom prst="rect">
            <a:avLst/>
          </a:prstGeom>
          <a:noFill/>
          <a:ln>
            <a:noFill/>
            <a:miter lim="800000"/>
          </a:ln>
          <a:effectLst/>
        </p:spPr>
      </p:pic>
      <p:sp>
        <p:nvSpPr>
          <p:cNvPr id="244739" name="Text Box 3"/>
          <p:cNvSpPr txBox="1"/>
          <p:nvPr/>
        </p:nvSpPr>
        <p:spPr>
          <a:xfrm>
            <a:off x="323850" y="1484313"/>
            <a:ext cx="7272338"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一、管理机构及职能</a:t>
            </a:r>
          </a:p>
        </p:txBody>
      </p:sp>
      <p:sp>
        <p:nvSpPr>
          <p:cNvPr id="244741" name="Rectangle 5"/>
          <p:cNvSpPr/>
          <p:nvPr/>
        </p:nvSpPr>
        <p:spPr>
          <a:xfrm>
            <a:off x="612775" y="2719388"/>
            <a:ext cx="7991475" cy="3662362"/>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buBlip>
                <a:blip r:embed="rId3"/>
              </a:buBlip>
            </a:pPr>
            <a:r>
              <a:rPr kumimoji="1" lang="zh-CN" altLang="en-US" b="1">
                <a:solidFill>
                  <a:schemeClr val="hlink"/>
                </a:solidFill>
                <a:latin typeface="Times New Roman" panose="02020603050405020304" pitchFamily="18" charset="0"/>
                <a:ea typeface="黑体" panose="02010609060101010101" pitchFamily="2" charset="-122"/>
              </a:rPr>
              <a:t>交通工具</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发生事故时，能迅速出动及时抢修恢复：</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载重汽车、轨道车、平板车。</a:t>
            </a:r>
          </a:p>
          <a:p>
            <a:pPr marL="0" lvl="0" indent="441325" eaLnBrk="0" hangingPunct="0">
              <a:buClr>
                <a:schemeClr val="tx1"/>
              </a:buClr>
              <a:buFont typeface="Arial"/>
              <a:buBlip>
                <a:blip r:embed="rId3"/>
              </a:buBlip>
            </a:pPr>
            <a:r>
              <a:rPr kumimoji="1" lang="zh-CN" altLang="en-US" b="1">
                <a:solidFill>
                  <a:schemeClr val="hlink"/>
                </a:solidFill>
                <a:latin typeface="Times New Roman" panose="02020603050405020304" pitchFamily="18" charset="0"/>
                <a:ea typeface="黑体" panose="02010609060101010101" pitchFamily="2" charset="-122"/>
              </a:rPr>
              <a:t>接触网检修工具</a:t>
            </a:r>
            <a:r>
              <a:rPr kumimoji="1" lang="zh-CN" altLang="en-US" b="1">
                <a:latin typeface="Times New Roman" panose="02020603050405020304" pitchFamily="18" charset="0"/>
                <a:ea typeface="楷体_GB2312" pitchFamily="49" charset="-122"/>
              </a:rPr>
              <a:t> </a:t>
            </a:r>
          </a:p>
          <a:p>
            <a:pPr marL="0" lvl="0" indent="441325" eaLnBrk="0" hangingPunct="0">
              <a:buClr>
                <a:schemeClr val="tx1"/>
              </a:buClr>
              <a:buFont typeface="Arial"/>
              <a:buBlip>
                <a:blip r:embed="rId3"/>
              </a:buBlip>
            </a:pPr>
            <a:r>
              <a:rPr kumimoji="1" lang="zh-CN" altLang="en-US" b="1">
                <a:latin typeface="Times New Roman" panose="02020603050405020304" pitchFamily="18" charset="0"/>
                <a:ea typeface="楷体_GB2312" pitchFamily="49" charset="-122"/>
              </a:rPr>
              <a:t>停电检修作业工具 ：接触网经常采用停电检修作业方式，停电作业所用工具为：停电作业车梯，大竹梯。滑轮组、棕绳、双钩紧线器、手扳葫芦、安全用品等。 </a:t>
            </a:r>
          </a:p>
          <a:p>
            <a:pPr marL="0" lvl="0" indent="441325" eaLnBrk="0" hangingPunct="0">
              <a:buClr>
                <a:schemeClr val="tx1"/>
              </a:buClr>
              <a:buFont typeface="Arial"/>
              <a:buBlip>
                <a:blip r:embed="rId3"/>
              </a:buBlip>
            </a:pPr>
            <a:r>
              <a:rPr kumimoji="1" lang="zh-CN" altLang="en-US" b="1">
                <a:latin typeface="Times New Roman" panose="02020603050405020304" pitchFamily="18" charset="0"/>
                <a:ea typeface="楷体_GB2312" pitchFamily="49" charset="-122"/>
              </a:rPr>
              <a:t>带电检修作业工具 ：包括专用绝缘车梯、绝缘硬梯、绝缘滑轮组、绝缘绳索、绝缘拉杆、绝缘腕臂、绝缘定位器。绝缘测量工具等。绝缘工具应存放在专门的绝缘工具库房内，绝缘库房内应设有烘干绝缘器具的红外线灯等设备。 </a:t>
            </a:r>
          </a:p>
          <a:p>
            <a:pPr marL="0" lvl="0" indent="441325" eaLnBrk="0" hangingPunct="0">
              <a:buClr>
                <a:schemeClr val="tx1"/>
              </a:buClr>
              <a:buFont typeface="Arial"/>
              <a:buBlip>
                <a:blip r:embed="rId3"/>
              </a:buBlip>
            </a:pPr>
            <a:r>
              <a:rPr kumimoji="1" lang="zh-CN" altLang="en-US" b="1">
                <a:solidFill>
                  <a:schemeClr val="hlink"/>
                </a:solidFill>
                <a:latin typeface="Times New Roman" panose="02020603050405020304" pitchFamily="18" charset="0"/>
                <a:ea typeface="黑体" panose="02010609060101010101" pitchFamily="2" charset="-122"/>
              </a:rPr>
              <a:t>常用携带工具</a:t>
            </a:r>
            <a:r>
              <a:rPr kumimoji="1" lang="zh-CN" altLang="en-US" b="1">
                <a:latin typeface="Times New Roman" panose="02020603050405020304" pitchFamily="18" charset="0"/>
                <a:ea typeface="楷体_GB2312" pitchFamily="49" charset="-122"/>
              </a:rPr>
              <a:t> </a:t>
            </a:r>
          </a:p>
          <a:p>
            <a:pPr marL="0" lvl="0" indent="441325" eaLnBrk="0" hangingPunct="0">
              <a:buClr>
                <a:schemeClr val="tx1"/>
              </a:buClr>
              <a:buFont typeface="Arial"/>
              <a:buBlip>
                <a:blip r:embed="rId3"/>
              </a:buBlip>
            </a:pPr>
            <a:r>
              <a:rPr kumimoji="1" lang="zh-CN" altLang="en-US" b="1">
                <a:solidFill>
                  <a:schemeClr val="hlink"/>
                </a:solidFill>
                <a:latin typeface="Times New Roman" panose="02020603050405020304" pitchFamily="18" charset="0"/>
                <a:ea typeface="黑体" panose="02010609060101010101" pitchFamily="2" charset="-122"/>
              </a:rPr>
              <a:t>工区设备及所配备的工具</a:t>
            </a:r>
          </a:p>
        </p:txBody>
      </p:sp>
      <p:sp>
        <p:nvSpPr>
          <p:cNvPr id="244742" name="Text Box 6"/>
          <p:cNvSpPr txBox="1"/>
          <p:nvPr/>
        </p:nvSpPr>
        <p:spPr>
          <a:xfrm>
            <a:off x="611188" y="2133600"/>
            <a:ext cx="5761037" cy="4572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spcBef>
                <a:spcPct val="50000"/>
              </a:spcBef>
            </a:pPr>
            <a:r>
              <a:rPr kumimoji="1" lang="en-US" altLang="zh-CN" sz="2400">
                <a:latin typeface="Times New Roman" panose="02020603050405020304" pitchFamily="18" charset="0"/>
                <a:ea typeface="黑体" panose="02010609060101010101" pitchFamily="2" charset="-122"/>
              </a:rPr>
              <a:t>1</a:t>
            </a:r>
            <a:r>
              <a:rPr kumimoji="1" lang="zh-CN" altLang="en-US" sz="2400">
                <a:latin typeface="Times New Roman" panose="02020603050405020304" pitchFamily="18" charset="0"/>
                <a:ea typeface="黑体" panose="02010609060101010101" pitchFamily="2" charset="-122"/>
              </a:rPr>
              <a:t>、接触网工区应配备的设备及资料</a:t>
            </a:r>
          </a:p>
        </p:txBody>
      </p:sp>
      <p:sp>
        <p:nvSpPr>
          <p:cNvPr id="244743" name="Text Box 7"/>
          <p:cNvSpPr txBox="1"/>
          <p:nvPr/>
        </p:nvSpPr>
        <p:spPr>
          <a:xfrm>
            <a:off x="323850" y="836613"/>
            <a:ext cx="80803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第一节   接触网运营管理</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46786" name="Text Box 2"/>
          <p:cNvSpPr txBox="1"/>
          <p:nvPr/>
        </p:nvSpPr>
        <p:spPr>
          <a:xfrm>
            <a:off x="323850" y="1557338"/>
            <a:ext cx="7272338"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一、管理机构及职能</a:t>
            </a:r>
          </a:p>
        </p:txBody>
      </p:sp>
      <p:sp>
        <p:nvSpPr>
          <p:cNvPr id="246788" name="Rectangle 4"/>
          <p:cNvSpPr/>
          <p:nvPr/>
        </p:nvSpPr>
        <p:spPr>
          <a:xfrm>
            <a:off x="539750" y="2708275"/>
            <a:ext cx="7991475" cy="338772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1</a:t>
            </a:r>
            <a:r>
              <a:rPr kumimoji="1" lang="zh-CN" altLang="en-US" b="1">
                <a:latin typeface="Times New Roman" panose="02020603050405020304" pitchFamily="18" charset="0"/>
                <a:ea typeface="楷体_GB2312" pitchFamily="49" charset="-122"/>
              </a:rPr>
              <a:t>）工区管辖区段内的供电分段图和管内的</a:t>
            </a:r>
            <a:r>
              <a:rPr kumimoji="1" lang="zh-CN" altLang="en-US" b="1">
                <a:solidFill>
                  <a:schemeClr val="hlink"/>
                </a:solidFill>
                <a:latin typeface="Times New Roman" panose="02020603050405020304" pitchFamily="18" charset="0"/>
                <a:ea typeface="楷体_GB2312" pitchFamily="49" charset="-122"/>
              </a:rPr>
              <a:t>供电分段</a:t>
            </a:r>
            <a:r>
              <a:rPr kumimoji="1" lang="zh-CN" altLang="en-US" b="1">
                <a:latin typeface="Times New Roman" panose="02020603050405020304" pitchFamily="18" charset="0"/>
                <a:ea typeface="楷体_GB2312" pitchFamily="49" charset="-122"/>
              </a:rPr>
              <a:t>模拟图；</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2</a:t>
            </a:r>
            <a:r>
              <a:rPr kumimoji="1" lang="zh-CN" altLang="en-US" b="1">
                <a:latin typeface="Times New Roman" panose="02020603050405020304" pitchFamily="18" charset="0"/>
                <a:ea typeface="楷体_GB2312" pitchFamily="49" charset="-122"/>
              </a:rPr>
              <a:t>）管内接触网平面布置图、装配图、安装曲线图表、接触线磨耗换算表等；</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3</a:t>
            </a:r>
            <a:r>
              <a:rPr kumimoji="1" lang="zh-CN" altLang="en-US" b="1">
                <a:latin typeface="Times New Roman" panose="02020603050405020304" pitchFamily="18" charset="0"/>
                <a:ea typeface="楷体_GB2312" pitchFamily="49" charset="-122"/>
              </a:rPr>
              <a:t>）跨越接触网的架空电线路等有关资料；</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4</a:t>
            </a:r>
            <a:r>
              <a:rPr kumimoji="1" lang="zh-CN" altLang="en-US" b="1">
                <a:latin typeface="Times New Roman" panose="02020603050405020304" pitchFamily="18" charset="0"/>
                <a:ea typeface="楷体_GB2312" pitchFamily="49" charset="-122"/>
              </a:rPr>
              <a:t>）管辖范围内使用的隔离开关、避雷器、吸流变压器、分段绝缘器等设备的出厂说明书；</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5</a:t>
            </a:r>
            <a:r>
              <a:rPr kumimoji="1" lang="zh-CN" altLang="en-US" b="1">
                <a:latin typeface="Times New Roman" panose="02020603050405020304" pitchFamily="18" charset="0"/>
                <a:ea typeface="楷体_GB2312" pitchFamily="49" charset="-122"/>
              </a:rPr>
              <a:t>）管内有关的隐蔽工程资料；</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6</a:t>
            </a:r>
            <a:r>
              <a:rPr kumimoji="1" lang="zh-CN" altLang="en-US" b="1">
                <a:latin typeface="Times New Roman" panose="02020603050405020304" pitchFamily="18" charset="0"/>
                <a:ea typeface="楷体_GB2312" pitchFamily="49" charset="-122"/>
              </a:rPr>
              <a:t>）设备和工具的实验记录等资料；</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7</a:t>
            </a:r>
            <a:r>
              <a:rPr kumimoji="1" lang="zh-CN" altLang="en-US" b="1">
                <a:latin typeface="Times New Roman" panose="02020603050405020304" pitchFamily="18" charset="0"/>
                <a:ea typeface="楷体_GB2312" pitchFamily="49" charset="-122"/>
              </a:rPr>
              <a:t>）设备的检修记录；</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8</a:t>
            </a:r>
            <a:r>
              <a:rPr kumimoji="1" lang="zh-CN" altLang="en-US" b="1">
                <a:latin typeface="Times New Roman" panose="02020603050405020304" pitchFamily="18" charset="0"/>
                <a:ea typeface="楷体_GB2312" pitchFamily="49" charset="-122"/>
              </a:rPr>
              <a:t>）管内设备台账和技术履历簿；</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9</a:t>
            </a:r>
            <a:r>
              <a:rPr kumimoji="1" lang="zh-CN" altLang="en-US" b="1">
                <a:latin typeface="Times New Roman" panose="02020603050405020304" pitchFamily="18" charset="0"/>
                <a:ea typeface="楷体_GB2312" pitchFamily="49" charset="-122"/>
              </a:rPr>
              <a:t>）有关设备大修竣工的报告；</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10</a:t>
            </a:r>
            <a:r>
              <a:rPr kumimoji="1" lang="zh-CN" altLang="en-US" b="1">
                <a:latin typeface="Times New Roman" panose="02020603050405020304" pitchFamily="18" charset="0"/>
                <a:ea typeface="楷体_GB2312" pitchFamily="49" charset="-122"/>
              </a:rPr>
              <a:t>）管内有关的轨道电路资料。</a:t>
            </a:r>
          </a:p>
        </p:txBody>
      </p:sp>
      <p:sp>
        <p:nvSpPr>
          <p:cNvPr id="246789" name="Text Box 5"/>
          <p:cNvSpPr txBox="1"/>
          <p:nvPr/>
        </p:nvSpPr>
        <p:spPr>
          <a:xfrm>
            <a:off x="611188" y="2133600"/>
            <a:ext cx="5761037" cy="4572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spcBef>
                <a:spcPct val="50000"/>
              </a:spcBef>
            </a:pPr>
            <a:r>
              <a:rPr kumimoji="1" lang="en-US" altLang="zh-CN" sz="2400">
                <a:latin typeface="Times New Roman" panose="02020603050405020304" pitchFamily="18" charset="0"/>
                <a:ea typeface="黑体" panose="02010609060101010101" pitchFamily="2" charset="-122"/>
              </a:rPr>
              <a:t>2</a:t>
            </a:r>
            <a:r>
              <a:rPr kumimoji="1" lang="zh-CN" altLang="en-US" sz="2400">
                <a:latin typeface="Times New Roman" panose="02020603050405020304" pitchFamily="18" charset="0"/>
                <a:ea typeface="黑体" panose="02010609060101010101" pitchFamily="2" charset="-122"/>
              </a:rPr>
              <a:t>、台账和有关技术资料</a:t>
            </a:r>
          </a:p>
        </p:txBody>
      </p:sp>
      <p:sp>
        <p:nvSpPr>
          <p:cNvPr id="246790" name="Text Box 6"/>
          <p:cNvSpPr txBox="1"/>
          <p:nvPr/>
        </p:nvSpPr>
        <p:spPr>
          <a:xfrm>
            <a:off x="323850" y="836613"/>
            <a:ext cx="80803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第一节   接触网运营管理</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6"/>
          <a:stretch>
            <a:fillRect/>
          </a:stretch>
        </a:blipFill>
        <a:effectLst/>
      </p:bgPr>
    </p:bg>
    <p:spTree>
      <p:nvGrpSpPr>
        <p:cNvPr id="1" name=""/>
        <p:cNvGrpSpPr/>
        <p:nvPr/>
      </p:nvGrpSpPr>
      <p:grpSpPr>
        <a:xfrm>
          <a:off x="0" y="0"/>
          <a:ext cx="0" cy="0"/>
        </a:xfrm>
      </p:grpSpPr>
      <p:pic>
        <p:nvPicPr>
          <p:cNvPr id="231426" name="Picture 2"/>
          <p:cNvPicPr>
            <a:picLocks noChangeAspect="1"/>
          </p:cNvPicPr>
          <p:nvPr/>
        </p:nvPicPr>
        <p:blipFill>
          <a:blip r:embed="rId3" r:link="rId2"/>
          <a:stretch>
            <a:fillRect/>
          </a:stretch>
        </p:blipFill>
        <p:spPr>
          <a:xfrm>
            <a:off x="755650" y="981075"/>
            <a:ext cx="1655763" cy="979488"/>
          </a:xfrm>
          <a:prstGeom prst="rect">
            <a:avLst/>
          </a:prstGeom>
          <a:noFill/>
          <a:ln>
            <a:miter lim="800000"/>
          </a:ln>
        </p:spPr>
      </p:pic>
      <p:sp>
        <p:nvSpPr>
          <p:cNvPr id="231427" name="Rectangle 3"/>
          <p:cNvSpPr/>
          <p:nvPr/>
        </p:nvSpPr>
        <p:spPr>
          <a:xfrm>
            <a:off x="3492500" y="1196975"/>
            <a:ext cx="2879725" cy="641350"/>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r>
              <a:rPr kumimoji="1" lang="zh-CN" altLang="en-US" sz="3600" b="1">
                <a:solidFill>
                  <a:srgbClr val="FF3300"/>
                </a:solidFill>
                <a:latin typeface="Comic Sans MS" panose="030f0702030302020204" pitchFamily="66" charset="0"/>
                <a:ea typeface="楷体_GB2312" pitchFamily="49" charset="-122"/>
              </a:rPr>
              <a:t>本节小结</a:t>
            </a:r>
          </a:p>
        </p:txBody>
      </p:sp>
      <p:pic>
        <p:nvPicPr>
          <p:cNvPr id="231428" name="Picture 12" descr="042bp"/>
          <p:cNvPicPr>
            <a:picLocks noChangeAspect="1" noCrop="1"/>
          </p:cNvPicPr>
          <p:nvPr/>
        </p:nvPicPr>
        <p:blipFill>
          <a:blip r:embed="rId4"/>
          <a:stretch>
            <a:fillRect/>
          </a:stretch>
        </p:blipFill>
        <p:spPr>
          <a:xfrm>
            <a:off x="1547813" y="2492375"/>
            <a:ext cx="649287" cy="277813"/>
          </a:xfrm>
          <a:prstGeom prst="rect">
            <a:avLst/>
          </a:prstGeom>
          <a:noFill/>
          <a:ln>
            <a:noFill/>
            <a:miter lim="800000"/>
          </a:ln>
        </p:spPr>
      </p:pic>
      <p:pic>
        <p:nvPicPr>
          <p:cNvPr id="231429" name="Picture 12" descr="042bp"/>
          <p:cNvPicPr>
            <a:picLocks noChangeAspect="1" noCrop="1"/>
          </p:cNvPicPr>
          <p:nvPr/>
        </p:nvPicPr>
        <p:blipFill>
          <a:blip r:embed="rId4"/>
          <a:stretch>
            <a:fillRect/>
          </a:stretch>
        </p:blipFill>
        <p:spPr>
          <a:xfrm>
            <a:off x="1547813" y="3140075"/>
            <a:ext cx="649287" cy="277813"/>
          </a:xfrm>
          <a:prstGeom prst="rect">
            <a:avLst/>
          </a:prstGeom>
          <a:noFill/>
          <a:ln>
            <a:noFill/>
            <a:miter lim="800000"/>
          </a:ln>
        </p:spPr>
      </p:pic>
      <p:sp>
        <p:nvSpPr>
          <p:cNvPr id="231430" name="Rectangle 6"/>
          <p:cNvSpPr/>
          <p:nvPr/>
        </p:nvSpPr>
        <p:spPr>
          <a:xfrm>
            <a:off x="2124075" y="2349500"/>
            <a:ext cx="6480175" cy="530225"/>
          </a:xfrm>
          <a:prstGeom prst="rect">
            <a:avLst/>
          </a:prstGeom>
          <a:noFill/>
          <a:ln w="12700">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304800" lvl="0" indent="-304800">
              <a:lnSpc>
                <a:spcPct val="120000"/>
              </a:lnSpc>
            </a:pPr>
            <a:r>
              <a:rPr kumimoji="1" lang="en-US" altLang="zh-CN" sz="2400" b="1">
                <a:latin typeface="楷体_GB2312" pitchFamily="49" charset="-122"/>
                <a:ea typeface="楷体_GB2312" pitchFamily="49" charset="-122"/>
              </a:rPr>
              <a:t>1.</a:t>
            </a:r>
            <a:r>
              <a:rPr kumimoji="1" lang="zh-CN" altLang="en-US" sz="2400" b="1">
                <a:latin typeface="楷体_GB2312" pitchFamily="49" charset="-122"/>
                <a:ea typeface="楷体_GB2312" pitchFamily="49" charset="-122"/>
              </a:rPr>
              <a:t>供电段管理机构</a:t>
            </a:r>
          </a:p>
        </p:txBody>
      </p:sp>
      <p:sp>
        <p:nvSpPr>
          <p:cNvPr id="231431" name="Rectangle 7"/>
          <p:cNvSpPr/>
          <p:nvPr/>
        </p:nvSpPr>
        <p:spPr>
          <a:xfrm>
            <a:off x="2124075" y="2997200"/>
            <a:ext cx="5040313" cy="530225"/>
          </a:xfrm>
          <a:prstGeom prst="rect">
            <a:avLst/>
          </a:prstGeom>
          <a:noFill/>
          <a:ln w="12700">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304800" lvl="0" indent="-304800">
              <a:lnSpc>
                <a:spcPct val="120000"/>
              </a:lnSpc>
            </a:pPr>
            <a:r>
              <a:rPr kumimoji="1" lang="en-US" altLang="zh-CN" sz="2400" b="1">
                <a:latin typeface="楷体_GB2312" pitchFamily="49" charset="-122"/>
                <a:ea typeface="楷体_GB2312" pitchFamily="49" charset="-122"/>
              </a:rPr>
              <a:t>2.</a:t>
            </a:r>
            <a:r>
              <a:rPr kumimoji="1" lang="zh-CN" altLang="en-US" sz="2400" b="1">
                <a:latin typeface="楷体_GB2312" pitchFamily="49" charset="-122"/>
                <a:ea typeface="楷体_GB2312" pitchFamily="49" charset="-122"/>
              </a:rPr>
              <a:t>接触网工区应配备的设备</a:t>
            </a:r>
          </a:p>
        </p:txBody>
      </p:sp>
      <p:pic>
        <p:nvPicPr>
          <p:cNvPr id="231432" name="Picture 8"/>
          <p:cNvPicPr>
            <a:picLocks noChangeAspect="1"/>
          </p:cNvPicPr>
          <p:nvPr/>
        </p:nvPicPr>
        <p:blipFill>
          <a:blip r:embed="rId5" r:link="rId2"/>
          <a:stretch>
            <a:fillRect/>
          </a:stretch>
        </p:blipFill>
        <p:spPr>
          <a:xfrm>
            <a:off x="971550" y="4221163"/>
            <a:ext cx="2160588" cy="2049462"/>
          </a:xfrm>
          <a:prstGeom prst="rect">
            <a:avLst/>
          </a:prstGeom>
          <a:noFill/>
          <a:ln>
            <a:noFill/>
            <a:miter lim="800000"/>
          </a:ln>
        </p:spPr>
      </p:pic>
      <p:sp>
        <p:nvSpPr>
          <p:cNvPr id="231433" name="Rectangle 9"/>
          <p:cNvSpPr/>
          <p:nvPr/>
        </p:nvSpPr>
        <p:spPr>
          <a:xfrm>
            <a:off x="3635375" y="4941888"/>
            <a:ext cx="4608513" cy="10064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r>
              <a:rPr kumimoji="1" lang="zh-CN" altLang="en-US" sz="6000" b="1">
                <a:latin typeface="Comic Sans MS" panose="030f0702030302020204" pitchFamily="66" charset="0"/>
                <a:ea typeface="楷体_GB2312" pitchFamily="49" charset="-122"/>
              </a:rPr>
              <a:t>休息、休息</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dur="1000" fill="hold" nodeType="withEffect">
                                  <p:stCondLst>
                                    <p:cond delay="0"/>
                                  </p:stCondLst>
                                  <p:childTnLst>
                                    <p:set>
                                      <p:cBhvr>
                                        <p:cTn id="6" dur="1" fill="hold">
                                          <p:stCondLst>
                                            <p:cond delay="0"/>
                                          </p:stCondLst>
                                        </p:cTn>
                                        <p:tgtEl>
                                          <p:spTgt spid="231428"/>
                                        </p:tgtEl>
                                        <p:attrNameLst>
                                          <p:attrName>style.visibility</p:attrName>
                                        </p:attrNameLst>
                                      </p:cBhvr>
                                      <p:to>
                                        <p:strVal val="visible"/>
                                      </p:to>
                                    </p:set>
                                    <p:animEffect transition="in" filter="fade">
                                      <p:cBhvr>
                                        <p:cTn id="7" dur="1000"/>
                                        <p:tgtEl>
                                          <p:spTgt spid="231428"/>
                                        </p:tgtEl>
                                      </p:cBhvr>
                                    </p:animEffect>
                                    <p:anim calcmode="lin" valueType="num">
                                      <p:cBhvr>
                                        <p:cTn id="8" dur="1000" fill="hold"/>
                                        <p:tgtEl>
                                          <p:spTgt spid="231428"/>
                                        </p:tgtEl>
                                        <p:attrNameLst>
                                          <p:attrName>ppt_x</p:attrName>
                                        </p:attrNameLst>
                                      </p:cBhvr>
                                      <p:tavLst>
                                        <p:tav tm="0">
                                          <p:val>
                                            <p:strVal val="#ppt_x"/>
                                          </p:val>
                                        </p:tav>
                                        <p:tav tm="100000">
                                          <p:val>
                                            <p:strVal val="#ppt_x"/>
                                          </p:val>
                                        </p:tav>
                                      </p:tavLst>
                                    </p:anim>
                                    <p:anim calcmode="lin" valueType="num">
                                      <p:cBhvr>
                                        <p:cTn id="9" dur="1000" fill="hold"/>
                                        <p:tgtEl>
                                          <p:spTgt spid="231428"/>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231429"/>
                                        </p:tgtEl>
                                        <p:attrNameLst>
                                          <p:attrName>style.visibility</p:attrName>
                                        </p:attrNameLst>
                                      </p:cBhvr>
                                      <p:to>
                                        <p:strVal val="visible"/>
                                      </p:to>
                                    </p:set>
                                    <p:animEffect transition="in" filter="fade">
                                      <p:cBhvr>
                                        <p:cTn id="12" dur="1000"/>
                                        <p:tgtEl>
                                          <p:spTgt spid="231429"/>
                                        </p:tgtEl>
                                      </p:cBhvr>
                                    </p:animEffect>
                                    <p:anim calcmode="lin" valueType="num">
                                      <p:cBhvr>
                                        <p:cTn id="13" dur="1000" fill="hold"/>
                                        <p:tgtEl>
                                          <p:spTgt spid="231429"/>
                                        </p:tgtEl>
                                        <p:attrNameLst>
                                          <p:attrName>ppt_x</p:attrName>
                                        </p:attrNameLst>
                                      </p:cBhvr>
                                      <p:tavLst>
                                        <p:tav tm="0">
                                          <p:val>
                                            <p:strVal val="#ppt_x"/>
                                          </p:val>
                                        </p:tav>
                                        <p:tav tm="100000">
                                          <p:val>
                                            <p:strVal val="#ppt_x"/>
                                          </p:val>
                                        </p:tav>
                                      </p:tavLst>
                                    </p:anim>
                                    <p:anim calcmode="lin" valueType="num">
                                      <p:cBhvr>
                                        <p:cTn id="14" dur="1000" fill="hold"/>
                                        <p:tgtEl>
                                          <p:spTgt spid="2314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48834" name="NotDefined 2"/>
          <p:cNvSpPr>
            <a:spLocks noGrp="1"/>
          </p:cNvSpPr>
          <p:nvPr>
            <p:ph type="title" idx="4294967295"/>
          </p:nvPr>
        </p:nvSpPr>
        <p:spPr>
          <a:xfrm>
            <a:off x="1692275" y="1196975"/>
            <a:ext cx="5543550" cy="563563"/>
          </a:xfr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0" lang="en-US" altLang="en-US" sz="3600" b="0" i="0" u="none" baseline="0">
                <a:solidFill>
                  <a:schemeClr val="tx2"/>
                </a:solidFill>
                <a:effectLst/>
                <a:latin typeface="Arial" pitchFamily="34" charset="0"/>
              </a:defRPr>
            </a:lvl1pPr>
          </a:lstStyle>
          <a:p>
            <a:pPr lvl="0"/>
            <a:r>
              <a:rPr lang="zh-CN" altLang="en-US" b="1">
                <a:solidFill>
                  <a:schemeClr val="tx1"/>
                </a:solidFill>
                <a:latin typeface="宋体" panose="02010600030101010101" pitchFamily="2" charset="-122"/>
                <a:ea typeface="宋体" panose="02010600030101010101" pitchFamily="2" charset="-122"/>
              </a:rPr>
              <a:t>第五章  接触网运营管理</a:t>
            </a:r>
          </a:p>
        </p:txBody>
      </p:sp>
      <p:sp>
        <p:nvSpPr>
          <p:cNvPr id="248835" name="Text Box 3"/>
          <p:cNvSpPr txBox="1"/>
          <p:nvPr/>
        </p:nvSpPr>
        <p:spPr>
          <a:xfrm>
            <a:off x="1660525" y="722313"/>
            <a:ext cx="184150" cy="366712"/>
          </a:xfrm>
          <a:prstGeom prst="rect">
            <a:avLst/>
          </a:prstGeom>
          <a:noFill/>
          <a:ln>
            <a:noFill/>
            <a:miter lim="800000"/>
          </a:ln>
        </p:spPr>
        <p:txBody>
          <a:bodyPr wrap="none" anchor="t"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endParaRPr lang="zh-CN" altLang="en-US">
              <a:ea typeface="宋体" panose="02010600030101010101" pitchFamily="2" charset="-122"/>
            </a:endParaRPr>
          </a:p>
        </p:txBody>
      </p:sp>
      <p:sp>
        <p:nvSpPr>
          <p:cNvPr id="248836" name="Rectangle 29"/>
          <p:cNvSpPr/>
          <p:nvPr/>
        </p:nvSpPr>
        <p:spPr>
          <a:xfrm>
            <a:off x="2771775" y="2420938"/>
            <a:ext cx="3384550" cy="574675"/>
          </a:xfrm>
          <a:prstGeom prst="rect">
            <a:avLst/>
          </a:prstGeom>
          <a:gradFill rotWithShape="1">
            <a:gsLst>
              <a:gs pos="0">
                <a:srgbClr val="CCFFFF">
                  <a:gamma/>
                  <a:shade val="46275"/>
                  <a:invGamma/>
                </a:srgbClr>
              </a:gs>
              <a:gs pos="50000">
                <a:srgbClr val="CCFFFF"/>
              </a:gs>
              <a:gs pos="100000">
                <a:srgbClr val="CCFFFF">
                  <a:gamma/>
                  <a:shade val="46275"/>
                  <a:invGamma/>
                </a:srgbClr>
              </a:gs>
            </a:gsLst>
            <a:lin ang="5400000" scaled="1"/>
          </a:gradFill>
          <a:ln>
            <a:noFill/>
            <a:miter lim="800000"/>
          </a:ln>
          <a:effectLst/>
        </p:spPr>
        <p:txBody>
          <a:bodyPr anchor="ctr" anchorCtr="0">
            <a:no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3600" b="0" i="0" u="none" baseline="0">
                <a:solidFill>
                  <a:schemeClr val="tx2"/>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5pPr>
          </a:lstStyle>
          <a:p>
            <a:pPr lvl="0" algn="ctr"/>
            <a:r>
              <a:rPr lang="zh-CN" altLang="en-US" sz="2000" b="1">
                <a:solidFill>
                  <a:schemeClr val="tx1"/>
                </a:solidFill>
                <a:ea typeface="宋体" panose="02010600030101010101" pitchFamily="2" charset="-122"/>
              </a:rPr>
              <a:t>第二节</a:t>
            </a:r>
            <a:r>
              <a:rPr lang="en-US" altLang="zh-CN" sz="2000" b="1">
                <a:solidFill>
                  <a:schemeClr val="tx1"/>
                </a:solidFill>
                <a:ea typeface="宋体" panose="02010600030101010101" pitchFamily="2" charset="-122"/>
              </a:rPr>
              <a:t>    </a:t>
            </a:r>
            <a:r>
              <a:rPr lang="zh-CN" altLang="en-US" sz="2000" b="1">
                <a:solidFill>
                  <a:schemeClr val="tx1"/>
                </a:solidFill>
                <a:ea typeface="宋体" panose="02010600030101010101" pitchFamily="2" charset="-122"/>
              </a:rPr>
              <a:t>接触网规程与规章</a:t>
            </a:r>
          </a:p>
        </p:txBody>
      </p:sp>
      <p:sp>
        <p:nvSpPr>
          <p:cNvPr id="248837" name="Rectangle 5"/>
          <p:cNvSpPr/>
          <p:nvPr/>
        </p:nvSpPr>
        <p:spPr>
          <a:xfrm>
            <a:off x="900113" y="3573463"/>
            <a:ext cx="7864475" cy="2143125"/>
          </a:xfrm>
          <a:prstGeom prst="rect">
            <a:avLst/>
          </a:prstGeom>
          <a:noFill/>
          <a:ln w="12700">
            <a:noFill/>
            <a:miter lim="800000"/>
          </a:ln>
          <a:effectLst/>
        </p:spPr>
        <p:txBody>
          <a:bodyPr wrap="none"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nSpc>
                <a:spcPct val="120000"/>
              </a:lnSpc>
            </a:pPr>
            <a:r>
              <a:rPr kumimoji="1" lang="zh-CN" altLang="en-US" sz="2800" b="1">
                <a:solidFill>
                  <a:srgbClr val="FF0000"/>
                </a:solidFill>
                <a:latin typeface="楷体_GB2312" pitchFamily="49" charset="-122"/>
                <a:ea typeface="楷体_GB2312" pitchFamily="49" charset="-122"/>
              </a:rPr>
              <a:t>学习目标：</a:t>
            </a:r>
            <a:endParaRPr kumimoji="1" lang="zh-CN" altLang="en-US" sz="2800" b="1">
              <a:latin typeface="楷体_GB2312" pitchFamily="49" charset="-122"/>
              <a:ea typeface="楷体_GB2312" pitchFamily="49" charset="-122"/>
            </a:endParaRPr>
          </a:p>
          <a:p>
            <a:pPr lvl="0">
              <a:lnSpc>
                <a:spcPct val="120000"/>
              </a:lnSpc>
            </a:pPr>
            <a:r>
              <a:rPr kumimoji="1" lang="en-US" altLang="zh-CN" sz="2800" b="1">
                <a:latin typeface="楷体_GB2312" pitchFamily="49" charset="-122"/>
                <a:ea typeface="楷体_GB2312" pitchFamily="49" charset="-122"/>
              </a:rPr>
              <a:t>1</a:t>
            </a:r>
            <a:r>
              <a:rPr kumimoji="1" lang="zh-CN" altLang="en-US" sz="2800" b="1">
                <a:latin typeface="楷体_GB2312" pitchFamily="49" charset="-122"/>
                <a:ea typeface="楷体_GB2312" pitchFamily="49" charset="-122"/>
              </a:rPr>
              <a:t>．掌握接触网常用规程与规章；</a:t>
            </a:r>
          </a:p>
          <a:p>
            <a:pPr lvl="0">
              <a:lnSpc>
                <a:spcPct val="120000"/>
              </a:lnSpc>
            </a:pPr>
            <a:r>
              <a:rPr kumimoji="1" lang="en-US" altLang="zh-CN" sz="2800" b="1">
                <a:latin typeface="楷体_GB2312" pitchFamily="49" charset="-122"/>
                <a:ea typeface="楷体_GB2312" pitchFamily="49" charset="-122"/>
              </a:rPr>
              <a:t>2</a:t>
            </a:r>
            <a:r>
              <a:rPr kumimoji="1" lang="zh-CN" altLang="en-US" sz="2800" b="1">
                <a:latin typeface="楷体_GB2312" pitchFamily="49" charset="-122"/>
                <a:ea typeface="楷体_GB2312" pitchFamily="49" charset="-122"/>
              </a:rPr>
              <a:t>．掌握接触网安全工作规程与检修规程；</a:t>
            </a:r>
          </a:p>
          <a:p>
            <a:pPr lvl="0">
              <a:lnSpc>
                <a:spcPct val="120000"/>
              </a:lnSpc>
            </a:pPr>
            <a:r>
              <a:rPr kumimoji="1" lang="en-US" altLang="zh-CN" sz="2800" b="1">
                <a:latin typeface="楷体_GB2312" pitchFamily="49" charset="-122"/>
                <a:ea typeface="楷体_GB2312" pitchFamily="49" charset="-122"/>
              </a:rPr>
              <a:t>3</a:t>
            </a:r>
            <a:r>
              <a:rPr kumimoji="1" lang="zh-CN" altLang="en-US" sz="2800" b="1">
                <a:latin typeface="楷体_GB2312" pitchFamily="49" charset="-122"/>
                <a:ea typeface="楷体_GB2312" pitchFamily="49" charset="-122"/>
              </a:rPr>
              <a:t>．接触网事故抢修规则与牵引供电事故管理规则</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dur="500" fill="hold" grpId="0" nodeType="withEffect">
                                  <p:stCondLst>
                                    <p:cond delay="0"/>
                                  </p:stCondLst>
                                  <p:childTnLst>
                                    <p:set>
                                      <p:cBhvr>
                                        <p:cTn id="6" dur="1" fill="hold">
                                          <p:stCondLst>
                                            <p:cond delay="0"/>
                                          </p:stCondLst>
                                        </p:cTn>
                                        <p:tgtEl>
                                          <p:spTgt spid="248834"/>
                                        </p:tgtEl>
                                        <p:attrNameLst>
                                          <p:attrName>style.visibility</p:attrName>
                                        </p:attrNameLst>
                                      </p:cBhvr>
                                      <p:to>
                                        <p:strVal val="visible"/>
                                      </p:to>
                                    </p:set>
                                    <p:animEffect transition="in" filter="wipe(up)">
                                      <p:cBhvr>
                                        <p:cTn id="7" dur="500"/>
                                        <p:tgtEl>
                                          <p:spTgt spid="248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49858" name="Text Box 2"/>
          <p:cNvSpPr txBox="1"/>
          <p:nvPr/>
        </p:nvSpPr>
        <p:spPr>
          <a:xfrm>
            <a:off x="395288" y="234632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一、接触网安全工作规程</a:t>
            </a:r>
            <a:r>
              <a:rPr kumimoji="1" lang="zh-CN" altLang="en-US" sz="2000">
                <a:latin typeface="Times New Roman" panose="02020603050405020304" pitchFamily="18" charset="0"/>
                <a:ea typeface="黑体" panose="02010609060101010101" pitchFamily="2" charset="-122"/>
              </a:rPr>
              <a:t>（简称“安规”）</a:t>
            </a:r>
          </a:p>
        </p:txBody>
      </p:sp>
      <p:sp>
        <p:nvSpPr>
          <p:cNvPr id="249859" name="Text Box 3"/>
          <p:cNvSpPr txBox="1"/>
          <p:nvPr/>
        </p:nvSpPr>
        <p:spPr>
          <a:xfrm>
            <a:off x="307975" y="711200"/>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
        <p:nvSpPr>
          <p:cNvPr id="249860" name="Rectangle 4"/>
          <p:cNvSpPr/>
          <p:nvPr/>
        </p:nvSpPr>
        <p:spPr>
          <a:xfrm>
            <a:off x="468313" y="1484313"/>
            <a:ext cx="7920037" cy="915987"/>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对于接触网维修人员，应严格遵守铁道部颁发的“</a:t>
            </a:r>
            <a:r>
              <a:rPr kumimoji="1" lang="zh-CN" altLang="en-US" b="1">
                <a:solidFill>
                  <a:schemeClr val="hlink"/>
                </a:solidFill>
                <a:latin typeface="Times New Roman" panose="02020603050405020304" pitchFamily="18" charset="0"/>
                <a:ea typeface="楷体_GB2312" pitchFamily="49" charset="-122"/>
              </a:rPr>
              <a:t>接触网安全工作规程</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接触网运行检修规程</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接触网事故抢修规则</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牵引供电事故管理规则</a:t>
            </a:r>
            <a:r>
              <a:rPr kumimoji="1" lang="zh-CN" altLang="en-US" b="1">
                <a:latin typeface="Times New Roman" panose="02020603050405020304" pitchFamily="18" charset="0"/>
                <a:ea typeface="楷体_GB2312" pitchFamily="49" charset="-122"/>
              </a:rPr>
              <a:t>”和“</a:t>
            </a:r>
            <a:r>
              <a:rPr kumimoji="1" lang="zh-CN" altLang="en-US" b="1">
                <a:solidFill>
                  <a:schemeClr val="hlink"/>
                </a:solidFill>
                <a:latin typeface="Times New Roman" panose="02020603050405020304" pitchFamily="18" charset="0"/>
                <a:ea typeface="楷体_GB2312" pitchFamily="49" charset="-122"/>
              </a:rPr>
              <a:t>行车组织规则</a:t>
            </a:r>
            <a:r>
              <a:rPr kumimoji="1" lang="zh-CN" altLang="en-US" b="1">
                <a:latin typeface="Times New Roman" panose="02020603050405020304" pitchFamily="18" charset="0"/>
                <a:ea typeface="楷体_GB2312" pitchFamily="49" charset="-122"/>
              </a:rPr>
              <a:t>”中有关电气化区段的特殊规定等要求。</a:t>
            </a:r>
          </a:p>
        </p:txBody>
      </p:sp>
      <p:sp>
        <p:nvSpPr>
          <p:cNvPr id="249861" name="Rectangle 5"/>
          <p:cNvSpPr/>
          <p:nvPr/>
        </p:nvSpPr>
        <p:spPr>
          <a:xfrm>
            <a:off x="468313" y="2959100"/>
            <a:ext cx="7920037" cy="119062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包括总则、一般规定、作业制度、高空作业、停电作业、带电作业、倒闸作业、作业区的防护和附录等八章内容，共计</a:t>
            </a:r>
            <a:r>
              <a:rPr kumimoji="1" lang="en-US" altLang="zh-CN" b="1">
                <a:latin typeface="Times New Roman" panose="02020603050405020304" pitchFamily="18" charset="0"/>
                <a:ea typeface="楷体_GB2312" pitchFamily="49" charset="-122"/>
              </a:rPr>
              <a:t>81</a:t>
            </a:r>
            <a:r>
              <a:rPr kumimoji="1" lang="zh-CN" altLang="en-US" b="1">
                <a:latin typeface="Times New Roman" panose="02020603050405020304" pitchFamily="18" charset="0"/>
                <a:ea typeface="楷体_GB2312" pitchFamily="49" charset="-122"/>
              </a:rPr>
              <a:t>个条目。“安规”说明了作业制度中的有关规定，高空作业要求和不同作业方式下应办理的手续及注意事项。</a:t>
            </a:r>
          </a:p>
        </p:txBody>
      </p:sp>
      <p:sp>
        <p:nvSpPr>
          <p:cNvPr id="249862" name="Rectangle 6"/>
          <p:cNvSpPr/>
          <p:nvPr/>
        </p:nvSpPr>
        <p:spPr>
          <a:xfrm>
            <a:off x="468313" y="4092575"/>
            <a:ext cx="7920037" cy="228917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1</a:t>
            </a:r>
            <a:r>
              <a:rPr kumimoji="1" lang="zh-CN" altLang="en-US" b="1">
                <a:solidFill>
                  <a:schemeClr val="hlink"/>
                </a:solidFill>
                <a:latin typeface="Times New Roman" panose="02020603050405020304" pitchFamily="18" charset="0"/>
                <a:ea typeface="黑体" panose="02010609060101010101" pitchFamily="2" charset="-122"/>
              </a:rPr>
              <a:t>）作业制度</a:t>
            </a:r>
            <a:r>
              <a:rPr kumimoji="1" lang="zh-CN" altLang="en-US" b="1">
                <a:latin typeface="Times New Roman" panose="02020603050405020304" pitchFamily="18" charset="0"/>
                <a:ea typeface="楷体_GB2312" pitchFamily="49" charset="-122"/>
              </a:rPr>
              <a:t>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作业前要填写工作票，工作票分为三种：接触网</a:t>
            </a:r>
            <a:r>
              <a:rPr kumimoji="1" lang="zh-CN" altLang="en-US" b="1">
                <a:solidFill>
                  <a:schemeClr val="hlink"/>
                </a:solidFill>
                <a:latin typeface="Times New Roman" panose="02020603050405020304" pitchFamily="18" charset="0"/>
                <a:ea typeface="楷体_GB2312" pitchFamily="49" charset="-122"/>
              </a:rPr>
              <a:t>第一种工作票</a:t>
            </a:r>
            <a:r>
              <a:rPr kumimoji="1" lang="zh-CN" altLang="en-US" b="1">
                <a:latin typeface="Times New Roman" panose="02020603050405020304" pitchFamily="18" charset="0"/>
                <a:ea typeface="楷体_GB2312" pitchFamily="49" charset="-122"/>
              </a:rPr>
              <a:t>，用于停电作业，即在接触网停电设备上进行的作业；</a:t>
            </a:r>
            <a:r>
              <a:rPr kumimoji="1" lang="zh-CN" altLang="en-US" b="1">
                <a:solidFill>
                  <a:schemeClr val="hlink"/>
                </a:solidFill>
                <a:latin typeface="Times New Roman" panose="02020603050405020304" pitchFamily="18" charset="0"/>
                <a:ea typeface="楷体_GB2312" pitchFamily="49" charset="-122"/>
              </a:rPr>
              <a:t>第二种工作票</a:t>
            </a:r>
            <a:r>
              <a:rPr kumimoji="1" lang="zh-CN" altLang="en-US" b="1">
                <a:latin typeface="Times New Roman" panose="02020603050405020304" pitchFamily="18" charset="0"/>
                <a:ea typeface="楷体_GB2312" pitchFamily="49" charset="-122"/>
              </a:rPr>
              <a:t>，用于带电作业，即在接触网带电设备上进行的作业；</a:t>
            </a:r>
            <a:r>
              <a:rPr kumimoji="1" lang="zh-CN" altLang="en-US" b="1">
                <a:solidFill>
                  <a:schemeClr val="hlink"/>
                </a:solidFill>
                <a:latin typeface="Times New Roman" panose="02020603050405020304" pitchFamily="18" charset="0"/>
                <a:ea typeface="楷体_GB2312" pitchFamily="49" charset="-122"/>
              </a:rPr>
              <a:t>第三种工作票</a:t>
            </a:r>
            <a:r>
              <a:rPr kumimoji="1" lang="zh-CN" altLang="en-US" b="1">
                <a:latin typeface="Times New Roman" panose="02020603050405020304" pitchFamily="18" charset="0"/>
                <a:ea typeface="楷体_GB2312" pitchFamily="49" charset="-122"/>
              </a:rPr>
              <a:t>用于远离作业，即在距离接触网带电设备附近的设备上进行的作业。 </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2</a:t>
            </a:r>
            <a:r>
              <a:rPr kumimoji="1" lang="zh-CN" altLang="en-US" b="1">
                <a:solidFill>
                  <a:schemeClr val="hlink"/>
                </a:solidFill>
                <a:latin typeface="Times New Roman" panose="02020603050405020304" pitchFamily="18" charset="0"/>
                <a:ea typeface="黑体" panose="02010609060101010101" pitchFamily="2" charset="-122"/>
              </a:rPr>
              <a:t>）高空作业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离地</a:t>
            </a:r>
            <a:r>
              <a:rPr kumimoji="1" lang="en-US" altLang="zh-CN" b="1">
                <a:latin typeface="Times New Roman" panose="02020603050405020304" pitchFamily="18" charset="0"/>
                <a:ea typeface="楷体_GB2312" pitchFamily="49" charset="-122"/>
              </a:rPr>
              <a:t>3m</a:t>
            </a:r>
            <a:r>
              <a:rPr kumimoji="1" lang="zh-CN" altLang="en-US" b="1">
                <a:latin typeface="Times New Roman" panose="02020603050405020304" pitchFamily="18" charset="0"/>
                <a:ea typeface="楷体_GB2312" pitchFamily="49" charset="-122"/>
              </a:rPr>
              <a:t>为接触网高空作业，要设专人对作业人员进行监护，特别指出攀杆作业、登梯作业和车顶作业的有关要求。 </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0882" name="Text Box 2"/>
          <p:cNvSpPr txBox="1"/>
          <p:nvPr/>
        </p:nvSpPr>
        <p:spPr>
          <a:xfrm>
            <a:off x="395288" y="234632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一、接触网安全工作规程</a:t>
            </a:r>
            <a:r>
              <a:rPr kumimoji="1" lang="zh-CN" altLang="en-US" sz="2000">
                <a:latin typeface="Times New Roman" panose="02020603050405020304" pitchFamily="18" charset="0"/>
                <a:ea typeface="黑体" panose="02010609060101010101" pitchFamily="2" charset="-122"/>
              </a:rPr>
              <a:t>（简称“安规”）</a:t>
            </a:r>
          </a:p>
        </p:txBody>
      </p:sp>
      <p:sp>
        <p:nvSpPr>
          <p:cNvPr id="250884" name="Rectangle 4"/>
          <p:cNvSpPr/>
          <p:nvPr/>
        </p:nvSpPr>
        <p:spPr>
          <a:xfrm>
            <a:off x="468313" y="1484313"/>
            <a:ext cx="7920037" cy="915987"/>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对于接触网维修人员，应严格遵守铁道部颁发的“</a:t>
            </a:r>
            <a:r>
              <a:rPr kumimoji="1" lang="zh-CN" altLang="en-US" b="1">
                <a:solidFill>
                  <a:schemeClr val="hlink"/>
                </a:solidFill>
                <a:latin typeface="Times New Roman" panose="02020603050405020304" pitchFamily="18" charset="0"/>
                <a:ea typeface="楷体_GB2312" pitchFamily="49" charset="-122"/>
              </a:rPr>
              <a:t>接触网安全工作规程</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接触网运行检修规程</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接触网事故抢修规则</a:t>
            </a: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牵引供电事故管理规则</a:t>
            </a:r>
            <a:r>
              <a:rPr kumimoji="1" lang="zh-CN" altLang="en-US" b="1">
                <a:latin typeface="Times New Roman" panose="02020603050405020304" pitchFamily="18" charset="0"/>
                <a:ea typeface="楷体_GB2312" pitchFamily="49" charset="-122"/>
              </a:rPr>
              <a:t>”和“</a:t>
            </a:r>
            <a:r>
              <a:rPr kumimoji="1" lang="zh-CN" altLang="en-US" b="1">
                <a:solidFill>
                  <a:schemeClr val="hlink"/>
                </a:solidFill>
                <a:latin typeface="Times New Roman" panose="02020603050405020304" pitchFamily="18" charset="0"/>
                <a:ea typeface="楷体_GB2312" pitchFamily="49" charset="-122"/>
              </a:rPr>
              <a:t>行车组织规则</a:t>
            </a:r>
            <a:r>
              <a:rPr kumimoji="1" lang="zh-CN" altLang="en-US" b="1">
                <a:latin typeface="Times New Roman" panose="02020603050405020304" pitchFamily="18" charset="0"/>
                <a:ea typeface="楷体_GB2312" pitchFamily="49" charset="-122"/>
              </a:rPr>
              <a:t>”中有关电气化区段的特殊规定等要求。</a:t>
            </a:r>
          </a:p>
        </p:txBody>
      </p:sp>
      <p:sp>
        <p:nvSpPr>
          <p:cNvPr id="250885" name="Rectangle 5"/>
          <p:cNvSpPr/>
          <p:nvPr/>
        </p:nvSpPr>
        <p:spPr>
          <a:xfrm>
            <a:off x="684213" y="2997200"/>
            <a:ext cx="7920037" cy="3113088"/>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1</a:t>
            </a:r>
            <a:r>
              <a:rPr kumimoji="1" lang="zh-CN" altLang="en-US" b="1">
                <a:solidFill>
                  <a:schemeClr val="hlink"/>
                </a:solidFill>
                <a:latin typeface="Times New Roman" panose="02020603050405020304" pitchFamily="18" charset="0"/>
                <a:ea typeface="黑体" panose="02010609060101010101" pitchFamily="2" charset="-122"/>
              </a:rPr>
              <a:t>）作业制度</a:t>
            </a:r>
            <a:r>
              <a:rPr kumimoji="1" lang="zh-CN" altLang="en-US" b="1">
                <a:latin typeface="Times New Roman" panose="02020603050405020304" pitchFamily="18" charset="0"/>
                <a:ea typeface="楷体_GB2312" pitchFamily="49" charset="-122"/>
              </a:rPr>
              <a:t>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作业前要填写工作票，工作票分为三种：接触网</a:t>
            </a:r>
            <a:r>
              <a:rPr kumimoji="1" lang="zh-CN" altLang="en-US" b="1">
                <a:solidFill>
                  <a:schemeClr val="hlink"/>
                </a:solidFill>
                <a:latin typeface="Times New Roman" panose="02020603050405020304" pitchFamily="18" charset="0"/>
                <a:ea typeface="楷体_GB2312" pitchFamily="49" charset="-122"/>
              </a:rPr>
              <a:t>第一种工作票</a:t>
            </a:r>
            <a:r>
              <a:rPr kumimoji="1" lang="zh-CN" altLang="en-US" b="1">
                <a:latin typeface="Times New Roman" panose="02020603050405020304" pitchFamily="18" charset="0"/>
                <a:ea typeface="楷体_GB2312" pitchFamily="49" charset="-122"/>
              </a:rPr>
              <a:t>，用于停电作业，即在接触网停电设备上进行的作业；</a:t>
            </a:r>
            <a:r>
              <a:rPr kumimoji="1" lang="zh-CN" altLang="en-US" b="1">
                <a:solidFill>
                  <a:schemeClr val="hlink"/>
                </a:solidFill>
                <a:latin typeface="Times New Roman" panose="02020603050405020304" pitchFamily="18" charset="0"/>
                <a:ea typeface="楷体_GB2312" pitchFamily="49" charset="-122"/>
              </a:rPr>
              <a:t>第二种工作票</a:t>
            </a:r>
            <a:r>
              <a:rPr kumimoji="1" lang="zh-CN" altLang="en-US" b="1">
                <a:latin typeface="Times New Roman" panose="02020603050405020304" pitchFamily="18" charset="0"/>
                <a:ea typeface="楷体_GB2312" pitchFamily="49" charset="-122"/>
              </a:rPr>
              <a:t>，用于带电作业，即在接触网带电设备上进行的作业；</a:t>
            </a:r>
            <a:r>
              <a:rPr kumimoji="1" lang="zh-CN" altLang="en-US" b="1">
                <a:solidFill>
                  <a:schemeClr val="hlink"/>
                </a:solidFill>
                <a:latin typeface="Times New Roman" panose="02020603050405020304" pitchFamily="18" charset="0"/>
                <a:ea typeface="楷体_GB2312" pitchFamily="49" charset="-122"/>
              </a:rPr>
              <a:t>第三种工作票</a:t>
            </a:r>
            <a:r>
              <a:rPr kumimoji="1" lang="zh-CN" altLang="en-US" b="1">
                <a:latin typeface="Times New Roman" panose="02020603050405020304" pitchFamily="18" charset="0"/>
                <a:ea typeface="楷体_GB2312" pitchFamily="49" charset="-122"/>
              </a:rPr>
              <a:t>用于远离作业，即在距离接触网带电设备附近的设备上进行的作业。 </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2</a:t>
            </a:r>
            <a:r>
              <a:rPr kumimoji="1" lang="zh-CN" altLang="en-US" b="1">
                <a:solidFill>
                  <a:schemeClr val="hlink"/>
                </a:solidFill>
                <a:latin typeface="Times New Roman" panose="02020603050405020304" pitchFamily="18" charset="0"/>
                <a:ea typeface="黑体" panose="02010609060101010101" pitchFamily="2" charset="-122"/>
              </a:rPr>
              <a:t>）高空作业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离地</a:t>
            </a:r>
            <a:r>
              <a:rPr kumimoji="1" lang="en-US" altLang="zh-CN" b="1">
                <a:latin typeface="Times New Roman" panose="02020603050405020304" pitchFamily="18" charset="0"/>
                <a:ea typeface="楷体_GB2312" pitchFamily="49" charset="-122"/>
              </a:rPr>
              <a:t>3m</a:t>
            </a:r>
            <a:r>
              <a:rPr kumimoji="1" lang="zh-CN" altLang="en-US" b="1">
                <a:latin typeface="Times New Roman" panose="02020603050405020304" pitchFamily="18" charset="0"/>
                <a:ea typeface="楷体_GB2312" pitchFamily="49" charset="-122"/>
              </a:rPr>
              <a:t>为接触网高空作业，要设专人对作业人员进行监护，特别指出攀杆作业、登梯作业和车顶作业的有关要求。</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3</a:t>
            </a:r>
            <a:r>
              <a:rPr kumimoji="1" lang="zh-CN" altLang="en-US" b="1">
                <a:solidFill>
                  <a:schemeClr val="hlink"/>
                </a:solidFill>
                <a:latin typeface="Times New Roman" panose="02020603050405020304" pitchFamily="18" charset="0"/>
                <a:ea typeface="黑体" panose="02010609060101010101" pitchFamily="2" charset="-122"/>
              </a:rPr>
              <a:t>）各种作业方式的安全距离、命令程序和安全措施</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办理停电手续、验电接地的操作方法和安全注意事项 、带电作业中的命令程序、安全距离、绝缘工具和一般带电作业要求 等。</a:t>
            </a:r>
          </a:p>
        </p:txBody>
      </p:sp>
      <p:sp>
        <p:nvSpPr>
          <p:cNvPr id="250886" name="Text Box 6"/>
          <p:cNvSpPr txBox="1"/>
          <p:nvPr/>
        </p:nvSpPr>
        <p:spPr>
          <a:xfrm>
            <a:off x="307975" y="711200"/>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1906" name="Text Box 2"/>
          <p:cNvSpPr txBox="1"/>
          <p:nvPr/>
        </p:nvSpPr>
        <p:spPr>
          <a:xfrm>
            <a:off x="395288" y="1625600"/>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二、接触网运行检修规程</a:t>
            </a:r>
          </a:p>
        </p:txBody>
      </p:sp>
      <p:sp>
        <p:nvSpPr>
          <p:cNvPr id="251908" name="Rectangle 4"/>
          <p:cNvSpPr/>
          <p:nvPr/>
        </p:nvSpPr>
        <p:spPr>
          <a:xfrm>
            <a:off x="684213" y="2387600"/>
            <a:ext cx="7920037" cy="222567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sz="2000" b="1">
                <a:latin typeface="Times New Roman" panose="02020603050405020304" pitchFamily="18" charset="0"/>
                <a:ea typeface="楷体_GB2312" pitchFamily="49" charset="-122"/>
              </a:rPr>
              <a:t>“接触网运行检修规程”又称“</a:t>
            </a:r>
            <a:r>
              <a:rPr kumimoji="1" lang="zh-CN" altLang="en-US" sz="2000" b="1">
                <a:solidFill>
                  <a:schemeClr val="hlink"/>
                </a:solidFill>
                <a:latin typeface="Times New Roman" panose="02020603050405020304" pitchFamily="18" charset="0"/>
                <a:ea typeface="楷体_GB2312" pitchFamily="49" charset="-122"/>
              </a:rPr>
              <a:t>检规</a:t>
            </a:r>
            <a:r>
              <a:rPr kumimoji="1" lang="zh-CN" altLang="en-US" sz="2000" b="1">
                <a:latin typeface="Times New Roman" panose="02020603050405020304" pitchFamily="18" charset="0"/>
                <a:ea typeface="楷体_GB2312" pitchFamily="49" charset="-122"/>
              </a:rPr>
              <a:t>”，分为总则、运行和管理、监测和清扫绝缘部件、检修、维修技术标准、大修技术标准和附则附录组成，共计</a:t>
            </a:r>
            <a:r>
              <a:rPr kumimoji="1" lang="en-US" altLang="zh-CN" sz="2000" b="1">
                <a:latin typeface="Times New Roman" panose="02020603050405020304" pitchFamily="18" charset="0"/>
                <a:ea typeface="楷体_GB2312" pitchFamily="49" charset="-122"/>
              </a:rPr>
              <a:t>208</a:t>
            </a:r>
            <a:r>
              <a:rPr kumimoji="1" lang="zh-CN" altLang="en-US" sz="2000" b="1">
                <a:latin typeface="Times New Roman" panose="02020603050405020304" pitchFamily="18" charset="0"/>
                <a:ea typeface="楷体_GB2312" pitchFamily="49" charset="-122"/>
              </a:rPr>
              <a:t>个条目。</a:t>
            </a:r>
          </a:p>
          <a:p>
            <a:pPr marL="0" lvl="0" indent="441325" eaLnBrk="0" hangingPunct="0">
              <a:buClr>
                <a:schemeClr val="tx1"/>
              </a:buClr>
              <a:buFont typeface="Arial"/>
            </a:pPr>
            <a:r>
              <a:rPr kumimoji="1" lang="zh-CN" altLang="en-US" sz="2000" b="1">
                <a:latin typeface="Times New Roman" panose="02020603050405020304" pitchFamily="18" charset="0"/>
                <a:ea typeface="楷体_GB2312" pitchFamily="49" charset="-122"/>
              </a:rPr>
              <a:t>其中最重要的是维修技术标准、大修技术标准，接触网维修人员在检修接触网设备时，应严格遵守检规的技术要求，特别是对重要设备中的有关参数要牢记，如拉出值、导线高度、锚段关节、线岔、定位器、补偿器、中心锚结和软横跨等有关技术规定</a:t>
            </a:r>
          </a:p>
        </p:txBody>
      </p:sp>
      <p:sp>
        <p:nvSpPr>
          <p:cNvPr id="251909" name="Text Box 5"/>
          <p:cNvSpPr txBox="1"/>
          <p:nvPr/>
        </p:nvSpPr>
        <p:spPr>
          <a:xfrm>
            <a:off x="323850" y="836613"/>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2930" name="Text Box 2"/>
          <p:cNvSpPr txBox="1"/>
          <p:nvPr/>
        </p:nvSpPr>
        <p:spPr>
          <a:xfrm>
            <a:off x="395288" y="1625600"/>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三、电气化铁路接触网事故抢修规则</a:t>
            </a:r>
          </a:p>
        </p:txBody>
      </p:sp>
      <p:sp>
        <p:nvSpPr>
          <p:cNvPr id="252932" name="Rectangle 4"/>
          <p:cNvSpPr/>
          <p:nvPr/>
        </p:nvSpPr>
        <p:spPr>
          <a:xfrm>
            <a:off x="684213" y="2346325"/>
            <a:ext cx="7920037" cy="338772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接触网事故抢修规则有总则、五个章节和两个附件共</a:t>
            </a:r>
            <a:r>
              <a:rPr kumimoji="1" lang="en-US" altLang="zh-CN" b="1">
                <a:latin typeface="Times New Roman" panose="02020603050405020304" pitchFamily="18" charset="0"/>
                <a:ea typeface="楷体_GB2312" pitchFamily="49" charset="-122"/>
              </a:rPr>
              <a:t>36</a:t>
            </a:r>
            <a:r>
              <a:rPr kumimoji="1" lang="zh-CN" altLang="en-US" b="1">
                <a:latin typeface="Times New Roman" panose="02020603050405020304" pitchFamily="18" charset="0"/>
                <a:ea typeface="楷体_GB2312" pitchFamily="49" charset="-122"/>
              </a:rPr>
              <a:t>个条目，其中主要有抢修组织、抢修工作、安全作业、机具材料和人员培训。</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1</a:t>
            </a:r>
            <a:r>
              <a:rPr kumimoji="1" lang="zh-CN" altLang="en-US" b="1">
                <a:solidFill>
                  <a:schemeClr val="hlink"/>
                </a:solidFill>
                <a:latin typeface="Times New Roman" panose="02020603050405020304" pitchFamily="18" charset="0"/>
                <a:ea typeface="黑体" panose="02010609060101010101" pitchFamily="2" charset="-122"/>
              </a:rPr>
              <a:t>）抢修组织</a:t>
            </a: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在抢修组织中，为了加强接触网事故抢修工作的领导，做到临阵不乱、指挥得当、有条不紊，必须建立健全各级责任制，供电段和领工区，均要成立接触网事故抢修领导小组，明确规定主管段长任组长泡括段技术、安全、材料、总务和生产调度等科室为成员。每个接触网工区应以比较熟练的工人为骨干，组成抢修组，组长应由工长或安全等级不低于四级的人员担当。</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2</a:t>
            </a:r>
            <a:r>
              <a:rPr kumimoji="1" lang="zh-CN" altLang="en-US" b="1">
                <a:solidFill>
                  <a:schemeClr val="hlink"/>
                </a:solidFill>
                <a:latin typeface="Times New Roman" panose="02020603050405020304" pitchFamily="18" charset="0"/>
                <a:ea typeface="黑体" panose="02010609060101010101" pitchFamily="2" charset="-122"/>
              </a:rPr>
              <a:t>）抢修原则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要本着“先通后复、先通一线”的原则，即先达到通车要求，然后再作彻底恢复，以最快的速度设法先供电疏通线路，减少对行车的干扰，必要时采取迂回供电、越区供电和降弓通过等临时措施。</a:t>
            </a:r>
          </a:p>
        </p:txBody>
      </p:sp>
      <p:sp>
        <p:nvSpPr>
          <p:cNvPr id="252933" name="Text Box 5"/>
          <p:cNvSpPr txBox="1"/>
          <p:nvPr/>
        </p:nvSpPr>
        <p:spPr>
          <a:xfrm>
            <a:off x="323850" y="765175"/>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3954" name="Text Box 2"/>
          <p:cNvSpPr txBox="1"/>
          <p:nvPr/>
        </p:nvSpPr>
        <p:spPr>
          <a:xfrm>
            <a:off x="395288" y="141287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三、电气化铁路接触网事故抢修规则</a:t>
            </a:r>
          </a:p>
        </p:txBody>
      </p:sp>
      <p:sp>
        <p:nvSpPr>
          <p:cNvPr id="253956" name="Rectangle 4"/>
          <p:cNvSpPr/>
          <p:nvPr/>
        </p:nvSpPr>
        <p:spPr>
          <a:xfrm>
            <a:off x="684213" y="1992313"/>
            <a:ext cx="7920037" cy="448627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3</a:t>
            </a:r>
            <a:r>
              <a:rPr kumimoji="1" lang="zh-CN" altLang="en-US" b="1">
                <a:solidFill>
                  <a:schemeClr val="hlink"/>
                </a:solidFill>
                <a:latin typeface="Times New Roman" panose="02020603050405020304" pitchFamily="18" charset="0"/>
                <a:ea typeface="黑体" panose="02010609060101010101" pitchFamily="2" charset="-122"/>
              </a:rPr>
              <a:t>）抢修</a:t>
            </a: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接触网工区接到抢修通知后，应按抢修组内部分工，分头带好工具、材料，白天</a:t>
            </a:r>
            <a:r>
              <a:rPr kumimoji="1" lang="en-US" altLang="zh-CN" b="1">
                <a:latin typeface="Times New Roman" panose="02020603050405020304" pitchFamily="18" charset="0"/>
                <a:ea typeface="楷体_GB2312" pitchFamily="49" charset="-122"/>
              </a:rPr>
              <a:t>15min</a:t>
            </a:r>
            <a:r>
              <a:rPr kumimoji="1" lang="zh-CN" altLang="en-US" b="1">
                <a:latin typeface="Times New Roman" panose="02020603050405020304" pitchFamily="18" charset="0"/>
                <a:ea typeface="楷体_GB2312" pitchFamily="49" charset="-122"/>
              </a:rPr>
              <a:t>夜间</a:t>
            </a:r>
            <a:r>
              <a:rPr kumimoji="1" lang="en-US" altLang="zh-CN" b="1">
                <a:latin typeface="Times New Roman" panose="02020603050405020304" pitchFamily="18" charset="0"/>
                <a:ea typeface="楷体_GB2312" pitchFamily="49" charset="-122"/>
              </a:rPr>
              <a:t>20min</a:t>
            </a:r>
            <a:r>
              <a:rPr kumimoji="1" lang="zh-CN" altLang="en-US" b="1">
                <a:latin typeface="Times New Roman" panose="02020603050405020304" pitchFamily="18" charset="0"/>
                <a:ea typeface="楷体_GB2312" pitchFamily="49" charset="-122"/>
              </a:rPr>
              <a:t>内出动。到达事故现场后，要组织全面了解故障范围和设备损坏情况，制定抢修方案，并上报电力调度，得到电力调度同意后，立即组织实施。抢修方案一经确定一般不应变动，确属必须变动者，都要经过电力调度同意，并通告有关部门，抢修工作要受电力调度的监视、指挥和协调，抢修工作要办理停电作业命令程序。 </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4</a:t>
            </a:r>
            <a:r>
              <a:rPr kumimoji="1" lang="zh-CN" altLang="en-US" b="1">
                <a:solidFill>
                  <a:schemeClr val="hlink"/>
                </a:solidFill>
                <a:latin typeface="Times New Roman" panose="02020603050405020304" pitchFamily="18" charset="0"/>
                <a:ea typeface="黑体" panose="02010609060101010101" pitchFamily="2" charset="-122"/>
              </a:rPr>
              <a:t>）抢修物质准备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应配备抢修作业车、轨道车、架线放线作业车，接触网工区应按附件二的标准配齐抢修材料、工具、备品、通讯和防护用具等。抢修用料应组装成套分库存放，并随时注意补充。</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5</a:t>
            </a:r>
            <a:r>
              <a:rPr kumimoji="1" lang="zh-CN" altLang="en-US" b="1">
                <a:solidFill>
                  <a:schemeClr val="hlink"/>
                </a:solidFill>
                <a:latin typeface="Times New Roman" panose="02020603050405020304" pitchFamily="18" charset="0"/>
                <a:ea typeface="黑体" panose="02010609060101010101" pitchFamily="2" charset="-122"/>
              </a:rPr>
              <a:t>）抢修演练与预案</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加强抢修队伍的日常演练，每半年组织各级抢修领导小组成员、工区抢修组长进行一次轮训，分析典型事故案例，总结经验教训，不断提高组织、指挥事故抢修的能力，要求领工区每半年组织管内工区进行一次事故抢修演练。 </a:t>
            </a:r>
          </a:p>
        </p:txBody>
      </p:sp>
      <p:sp>
        <p:nvSpPr>
          <p:cNvPr id="253957" name="Text Box 5"/>
          <p:cNvSpPr txBox="1"/>
          <p:nvPr/>
        </p:nvSpPr>
        <p:spPr>
          <a:xfrm>
            <a:off x="307975" y="711200"/>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6002" name="Text Box 2"/>
          <p:cNvSpPr txBox="1"/>
          <p:nvPr/>
        </p:nvSpPr>
        <p:spPr>
          <a:xfrm>
            <a:off x="468313" y="141287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四、电气化铁路接触网事故抢修规则</a:t>
            </a:r>
          </a:p>
        </p:txBody>
      </p:sp>
      <p:sp>
        <p:nvSpPr>
          <p:cNvPr id="256004" name="Rectangle 4"/>
          <p:cNvSpPr/>
          <p:nvPr/>
        </p:nvSpPr>
        <p:spPr>
          <a:xfrm>
            <a:off x="684213" y="2133600"/>
            <a:ext cx="7920037" cy="3937000"/>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“牵引供电事故管理规则”中安排了总则、事故分类、事故抢修、事故处理和事故报告四章内容。</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1</a:t>
            </a:r>
            <a:r>
              <a:rPr kumimoji="1" lang="zh-CN" altLang="en-US" b="1">
                <a:solidFill>
                  <a:schemeClr val="hlink"/>
                </a:solidFill>
                <a:latin typeface="Times New Roman" panose="02020603050405020304" pitchFamily="18" charset="0"/>
                <a:ea typeface="黑体" panose="02010609060101010101" pitchFamily="2" charset="-122"/>
              </a:rPr>
              <a:t>）重大事故</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1</a:t>
            </a:r>
            <a:r>
              <a:rPr kumimoji="1" lang="zh-CN" altLang="en-US" b="1">
                <a:latin typeface="Times New Roman" panose="02020603050405020304" pitchFamily="18" charset="0"/>
                <a:ea typeface="楷体_GB2312" pitchFamily="49" charset="-122"/>
              </a:rPr>
              <a:t>、接触网停电时间超过</a:t>
            </a:r>
            <a:r>
              <a:rPr kumimoji="1" lang="en-US" altLang="zh-CN" b="1">
                <a:latin typeface="Times New Roman" panose="02020603050405020304" pitchFamily="18" charset="0"/>
                <a:ea typeface="楷体_GB2312" pitchFamily="49" charset="-122"/>
              </a:rPr>
              <a:t>5h</a:t>
            </a:r>
            <a:r>
              <a:rPr kumimoji="1" lang="zh-CN" altLang="en-US" b="1">
                <a:latin typeface="Times New Roman" panose="02020603050405020304" pitchFamily="18" charset="0"/>
                <a:ea typeface="楷体_GB2312" pitchFamily="49" charset="-122"/>
              </a:rPr>
              <a:t>；                 </a:t>
            </a:r>
            <a:r>
              <a:rPr kumimoji="1" lang="en-US" altLang="zh-CN" b="1">
                <a:latin typeface="Times New Roman" panose="02020603050405020304" pitchFamily="18" charset="0"/>
                <a:ea typeface="楷体_GB2312" pitchFamily="49" charset="-122"/>
              </a:rPr>
              <a:t>2</a:t>
            </a:r>
            <a:r>
              <a:rPr kumimoji="1" lang="zh-CN" altLang="en-US" b="1">
                <a:latin typeface="Times New Roman" panose="02020603050405020304" pitchFamily="18" charset="0"/>
                <a:ea typeface="楷体_GB2312" pitchFamily="49" charset="-122"/>
              </a:rPr>
              <a:t>、牵引变电所全所停电超过</a:t>
            </a:r>
            <a:r>
              <a:rPr kumimoji="1" lang="en-US" altLang="zh-CN" b="1">
                <a:latin typeface="Times New Roman" panose="02020603050405020304" pitchFamily="18" charset="0"/>
                <a:ea typeface="楷体_GB2312" pitchFamily="49" charset="-122"/>
              </a:rPr>
              <a:t>3h</a:t>
            </a:r>
            <a:r>
              <a:rPr kumimoji="1" lang="zh-CN" altLang="en-US" b="1">
                <a:latin typeface="Times New Roman" panose="02020603050405020304" pitchFamily="18" charset="0"/>
                <a:ea typeface="楷体_GB2312" pitchFamily="49" charset="-122"/>
              </a:rPr>
              <a:t>；</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3</a:t>
            </a:r>
            <a:r>
              <a:rPr kumimoji="1" lang="zh-CN" altLang="en-US" b="1">
                <a:latin typeface="Times New Roman" panose="02020603050405020304" pitchFamily="18" charset="0"/>
                <a:ea typeface="楷体_GB2312" pitchFamily="49" charset="-122"/>
              </a:rPr>
              <a:t>、牵引变电所主变压器破损，需整组更换线圈或拆卸线圈才能进行的铁心检修；</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4</a:t>
            </a:r>
            <a:r>
              <a:rPr kumimoji="1" lang="zh-CN" altLang="en-US" b="1">
                <a:latin typeface="Times New Roman" panose="02020603050405020304" pitchFamily="18" charset="0"/>
                <a:ea typeface="楷体_GB2312" pitchFamily="49" charset="-122"/>
              </a:rPr>
              <a:t>、牵引变电所一次侧断路器破损达到报废程度。</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2</a:t>
            </a:r>
            <a:r>
              <a:rPr kumimoji="1" lang="zh-CN" altLang="en-US" b="1">
                <a:solidFill>
                  <a:schemeClr val="hlink"/>
                </a:solidFill>
                <a:latin typeface="Times New Roman" panose="02020603050405020304" pitchFamily="18" charset="0"/>
                <a:ea typeface="黑体" panose="02010609060101010101" pitchFamily="2" charset="-122"/>
              </a:rPr>
              <a:t>）大事故</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1</a:t>
            </a:r>
            <a:r>
              <a:rPr kumimoji="1" lang="zh-CN" altLang="en-US" b="1">
                <a:latin typeface="Times New Roman" panose="02020603050405020304" pitchFamily="18" charset="0"/>
                <a:ea typeface="楷体_GB2312" pitchFamily="49" charset="-122"/>
              </a:rPr>
              <a:t>、接触网停电时间超过</a:t>
            </a:r>
            <a:r>
              <a:rPr kumimoji="1" lang="en-US" altLang="zh-CN" b="1">
                <a:latin typeface="Times New Roman" panose="02020603050405020304" pitchFamily="18" charset="0"/>
                <a:ea typeface="楷体_GB2312" pitchFamily="49" charset="-122"/>
              </a:rPr>
              <a:t>4h</a:t>
            </a:r>
            <a:r>
              <a:rPr kumimoji="1" lang="zh-CN" altLang="en-US" b="1">
                <a:latin typeface="Times New Roman" panose="02020603050405020304" pitchFamily="18" charset="0"/>
                <a:ea typeface="楷体_GB2312" pitchFamily="49" charset="-122"/>
              </a:rPr>
              <a:t>；                 </a:t>
            </a:r>
            <a:r>
              <a:rPr kumimoji="1" lang="en-US" altLang="zh-CN" b="1">
                <a:latin typeface="Times New Roman" panose="02020603050405020304" pitchFamily="18" charset="0"/>
                <a:ea typeface="楷体_GB2312" pitchFamily="49" charset="-122"/>
              </a:rPr>
              <a:t>2</a:t>
            </a:r>
            <a:r>
              <a:rPr kumimoji="1" lang="zh-CN" altLang="en-US" b="1">
                <a:latin typeface="Times New Roman" panose="02020603050405020304" pitchFamily="18" charset="0"/>
                <a:ea typeface="楷体_GB2312" pitchFamily="49" charset="-122"/>
              </a:rPr>
              <a:t>、牵引变电所全所停电超过</a:t>
            </a:r>
            <a:r>
              <a:rPr kumimoji="1" lang="en-US" altLang="zh-CN" b="1">
                <a:latin typeface="Times New Roman" panose="02020603050405020304" pitchFamily="18" charset="0"/>
                <a:ea typeface="楷体_GB2312" pitchFamily="49" charset="-122"/>
              </a:rPr>
              <a:t>2h</a:t>
            </a:r>
            <a:r>
              <a:rPr kumimoji="1" lang="zh-CN" altLang="en-US" b="1">
                <a:latin typeface="Times New Roman" panose="02020603050405020304" pitchFamily="18" charset="0"/>
                <a:ea typeface="楷体_GB2312" pitchFamily="49" charset="-122"/>
              </a:rPr>
              <a:t>；</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3</a:t>
            </a:r>
            <a:r>
              <a:rPr kumimoji="1" lang="zh-CN" altLang="en-US" b="1">
                <a:latin typeface="Times New Roman" panose="02020603050405020304" pitchFamily="18" charset="0"/>
                <a:ea typeface="楷体_GB2312" pitchFamily="49" charset="-122"/>
              </a:rPr>
              <a:t>、由于牵引供电设备反常，工作失误使列车降低牵引重量或限制列车对数超过</a:t>
            </a:r>
            <a:r>
              <a:rPr kumimoji="1" lang="en-US" altLang="zh-CN" b="1">
                <a:latin typeface="Times New Roman" panose="02020603050405020304" pitchFamily="18" charset="0"/>
                <a:ea typeface="楷体_GB2312" pitchFamily="49" charset="-122"/>
              </a:rPr>
              <a:t>48h</a:t>
            </a:r>
            <a:r>
              <a:rPr kumimoji="1" lang="zh-CN" altLang="en-US" b="1">
                <a:latin typeface="Times New Roman" panose="02020603050405020304" pitchFamily="18" charset="0"/>
                <a:ea typeface="楷体_GB2312" pitchFamily="49" charset="-122"/>
              </a:rPr>
              <a:t>；</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4</a:t>
            </a:r>
            <a:r>
              <a:rPr kumimoji="1" lang="zh-CN" altLang="en-US" b="1">
                <a:latin typeface="Times New Roman" panose="02020603050405020304" pitchFamily="18" charset="0"/>
                <a:ea typeface="楷体_GB2312" pitchFamily="49" charset="-122"/>
              </a:rPr>
              <a:t>、牵引变电所主变压器破损，需检修线圈或铁芯；</a:t>
            </a:r>
          </a:p>
          <a:p>
            <a:pPr marL="0" lvl="0" indent="441325" eaLnBrk="0" hangingPunct="0">
              <a:buClr>
                <a:schemeClr val="tx1"/>
              </a:buClr>
              <a:buFont typeface="Arial"/>
            </a:pPr>
            <a:r>
              <a:rPr kumimoji="1" lang="en-US" altLang="zh-CN" b="1">
                <a:latin typeface="Times New Roman" panose="02020603050405020304" pitchFamily="18" charset="0"/>
                <a:ea typeface="楷体_GB2312" pitchFamily="49" charset="-122"/>
              </a:rPr>
              <a:t>5</a:t>
            </a:r>
            <a:r>
              <a:rPr kumimoji="1" lang="zh-CN" altLang="en-US" b="1">
                <a:latin typeface="Times New Roman" panose="02020603050405020304" pitchFamily="18" charset="0"/>
                <a:ea typeface="楷体_GB2312" pitchFamily="49" charset="-122"/>
              </a:rPr>
              <a:t>、额定电压为</a:t>
            </a:r>
            <a:r>
              <a:rPr kumimoji="1" lang="en-US" altLang="zh-CN" b="1">
                <a:latin typeface="Times New Roman" panose="02020603050405020304" pitchFamily="18" charset="0"/>
                <a:ea typeface="楷体_GB2312" pitchFamily="49" charset="-122"/>
              </a:rPr>
              <a:t>27.5kV</a:t>
            </a:r>
            <a:r>
              <a:rPr kumimoji="1" lang="zh-CN" altLang="en-US" b="1">
                <a:latin typeface="Times New Roman" panose="02020603050405020304" pitchFamily="18" charset="0"/>
                <a:ea typeface="楷体_GB2312" pitchFamily="49" charset="-122"/>
              </a:rPr>
              <a:t>（包括</a:t>
            </a:r>
            <a:r>
              <a:rPr kumimoji="1" lang="en-US" altLang="zh-CN" b="1">
                <a:latin typeface="Times New Roman" panose="02020603050405020304" pitchFamily="18" charset="0"/>
                <a:ea typeface="楷体_GB2312" pitchFamily="49" charset="-122"/>
              </a:rPr>
              <a:t>35kV</a:t>
            </a:r>
            <a:r>
              <a:rPr kumimoji="1" lang="zh-CN" altLang="en-US" b="1">
                <a:latin typeface="Times New Roman" panose="02020603050405020304" pitchFamily="18" charset="0"/>
                <a:ea typeface="楷体_GB2312" pitchFamily="49" charset="-122"/>
              </a:rPr>
              <a:t>和</a:t>
            </a:r>
            <a:r>
              <a:rPr kumimoji="1" lang="en-US" altLang="zh-CN" b="1">
                <a:latin typeface="Times New Roman" panose="02020603050405020304" pitchFamily="18" charset="0"/>
                <a:ea typeface="楷体_GB2312" pitchFamily="49" charset="-122"/>
              </a:rPr>
              <a:t>55kV</a:t>
            </a:r>
            <a:r>
              <a:rPr kumimoji="1" lang="zh-CN" altLang="en-US" b="1">
                <a:latin typeface="Times New Roman" panose="02020603050405020304" pitchFamily="18" charset="0"/>
                <a:ea typeface="楷体_GB2312" pitchFamily="49" charset="-122"/>
              </a:rPr>
              <a:t>）的主变压器或断路器破损达到报废程度。</a:t>
            </a:r>
          </a:p>
        </p:txBody>
      </p:sp>
      <p:sp>
        <p:nvSpPr>
          <p:cNvPr id="256005" name="Text Box 5"/>
          <p:cNvSpPr txBox="1"/>
          <p:nvPr/>
        </p:nvSpPr>
        <p:spPr>
          <a:xfrm>
            <a:off x="307975" y="711200"/>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7026" name="Text Box 2"/>
          <p:cNvSpPr txBox="1"/>
          <p:nvPr/>
        </p:nvSpPr>
        <p:spPr>
          <a:xfrm>
            <a:off x="395288" y="1625600"/>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五、行车组织规则</a:t>
            </a:r>
          </a:p>
        </p:txBody>
      </p:sp>
      <p:sp>
        <p:nvSpPr>
          <p:cNvPr id="257028" name="Rectangle 4"/>
          <p:cNvSpPr/>
          <p:nvPr/>
        </p:nvSpPr>
        <p:spPr>
          <a:xfrm>
            <a:off x="684213" y="2414588"/>
            <a:ext cx="7920037" cy="3662362"/>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在“行车组织规则”第八章“电化区段的特殊规定”中有针对电气化铁路维修方面的</a:t>
            </a:r>
            <a:r>
              <a:rPr kumimoji="1" lang="en-US" altLang="zh-CN" b="1">
                <a:latin typeface="Times New Roman" panose="02020603050405020304" pitchFamily="18" charset="0"/>
                <a:ea typeface="楷体_GB2312" pitchFamily="49" charset="-122"/>
              </a:rPr>
              <a:t>16</a:t>
            </a:r>
            <a:r>
              <a:rPr kumimoji="1" lang="zh-CN" altLang="en-US" b="1">
                <a:latin typeface="Times New Roman" panose="02020603050405020304" pitchFamily="18" charset="0"/>
                <a:ea typeface="楷体_GB2312" pitchFamily="49" charset="-122"/>
              </a:rPr>
              <a:t>个条目</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1</a:t>
            </a:r>
            <a:r>
              <a:rPr kumimoji="1" lang="zh-CN" altLang="en-US" b="1">
                <a:solidFill>
                  <a:schemeClr val="hlink"/>
                </a:solidFill>
                <a:latin typeface="Times New Roman" panose="02020603050405020304" pitchFamily="18" charset="0"/>
                <a:ea typeface="黑体" panose="02010609060101010101" pitchFamily="2" charset="-122"/>
              </a:rPr>
              <a:t>）轨面红线</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支柱上标明的轨面红线和数据是确定轨面接触网导线、隧道出墙及接触网支柱相对位置的依据，是工务线路维修，接触网检修作业时共同遵守的标准。要求电气化铁路开通前，供电段、工务段要共同确认轨面红线、线路中心线至接触网支柱及隧道壁间的距离，并在支柱和隧道壁上标明，开通后供电段（工务段配合）每年至少检查一次。</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2</a:t>
            </a:r>
            <a:r>
              <a:rPr kumimoji="1" lang="zh-CN" altLang="en-US" b="1">
                <a:solidFill>
                  <a:schemeClr val="hlink"/>
                </a:solidFill>
                <a:latin typeface="Times New Roman" panose="02020603050405020304" pitchFamily="18" charset="0"/>
                <a:ea typeface="黑体" panose="02010609060101010101" pitchFamily="2" charset="-122"/>
              </a:rPr>
              <a:t>） 天窗</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接触网“天窗”检修的有关规定，要求列车运行图须为接触网检修预留至少</a:t>
            </a:r>
            <a:r>
              <a:rPr kumimoji="1" lang="en-US" altLang="zh-CN" b="1">
                <a:latin typeface="Times New Roman" panose="02020603050405020304" pitchFamily="18" charset="0"/>
                <a:ea typeface="楷体_GB2312" pitchFamily="49" charset="-122"/>
              </a:rPr>
              <a:t>90 min</a:t>
            </a:r>
            <a:r>
              <a:rPr kumimoji="1" lang="zh-CN" altLang="en-US" b="1">
                <a:latin typeface="Times New Roman" panose="02020603050405020304" pitchFamily="18" charset="0"/>
                <a:ea typeface="楷体_GB2312" pitchFamily="49" charset="-122"/>
              </a:rPr>
              <a:t>的“天窗”时间，“天窗”一般不取消或占用，如需要取消或占用，必须经过上级批准。在“天窗”时间内，除检修所需机动车及轻型车辆外其它车辆均不得进入，遇特殊情况必须进入时，要取得电力调度员的同意。</a:t>
            </a:r>
          </a:p>
        </p:txBody>
      </p:sp>
      <p:sp>
        <p:nvSpPr>
          <p:cNvPr id="257029" name="Text Box 5"/>
          <p:cNvSpPr txBox="1"/>
          <p:nvPr/>
        </p:nvSpPr>
        <p:spPr>
          <a:xfrm>
            <a:off x="323850" y="765175"/>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58050" name="Text Box 2"/>
          <p:cNvSpPr txBox="1"/>
          <p:nvPr/>
        </p:nvSpPr>
        <p:spPr>
          <a:xfrm>
            <a:off x="468313" y="1484313"/>
            <a:ext cx="7272337"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五、行车组织规则</a:t>
            </a:r>
          </a:p>
        </p:txBody>
      </p:sp>
      <p:sp>
        <p:nvSpPr>
          <p:cNvPr id="258052" name="Rectangle 4"/>
          <p:cNvSpPr/>
          <p:nvPr/>
        </p:nvSpPr>
        <p:spPr>
          <a:xfrm>
            <a:off x="684213" y="2276475"/>
            <a:ext cx="7920037" cy="1465263"/>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1</a:t>
            </a:r>
            <a:r>
              <a:rPr kumimoji="1" lang="zh-CN" altLang="en-US" b="1">
                <a:solidFill>
                  <a:schemeClr val="hlink"/>
                </a:solidFill>
                <a:latin typeface="Times New Roman" panose="02020603050405020304" pitchFamily="18" charset="0"/>
                <a:ea typeface="黑体" panose="02010609060101010101" pitchFamily="2" charset="-122"/>
              </a:rPr>
              <a:t>）隔离开关操作</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车站货物线和机车库线、整备线上的隔离开关进行操作时，行车规则上规定，必须指派操作人，在安全监护人的指挥下进行操作。操作人和安全监护人须由供电段、车务、机务部门共同培训，并经考试合格，由供电段发给合格证后方准进行作业。</a:t>
            </a:r>
          </a:p>
        </p:txBody>
      </p:sp>
      <p:sp>
        <p:nvSpPr>
          <p:cNvPr id="258053" name="Text Box 5"/>
          <p:cNvSpPr txBox="1"/>
          <p:nvPr/>
        </p:nvSpPr>
        <p:spPr>
          <a:xfrm>
            <a:off x="307975" y="711200"/>
            <a:ext cx="8512175"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第二节   接触网规程与规章</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6"/>
          <a:stretch>
            <a:fillRect/>
          </a:stretch>
        </a:blipFill>
        <a:effectLst/>
      </p:bgPr>
    </p:bg>
    <p:spTree>
      <p:nvGrpSpPr>
        <p:cNvPr id="1" name=""/>
        <p:cNvGrpSpPr/>
        <p:nvPr/>
      </p:nvGrpSpPr>
      <p:grpSpPr>
        <a:xfrm>
          <a:off x="0" y="0"/>
          <a:ext cx="0" cy="0"/>
        </a:xfrm>
      </p:grpSpPr>
      <p:pic>
        <p:nvPicPr>
          <p:cNvPr id="242690" name="Picture 2"/>
          <p:cNvPicPr>
            <a:picLocks noChangeAspect="1"/>
          </p:cNvPicPr>
          <p:nvPr/>
        </p:nvPicPr>
        <p:blipFill>
          <a:blip r:embed="rId3" r:link="rId2"/>
          <a:stretch>
            <a:fillRect/>
          </a:stretch>
        </p:blipFill>
        <p:spPr>
          <a:xfrm>
            <a:off x="755650" y="981075"/>
            <a:ext cx="1655763" cy="979488"/>
          </a:xfrm>
          <a:prstGeom prst="rect">
            <a:avLst/>
          </a:prstGeom>
          <a:noFill/>
          <a:ln>
            <a:miter lim="800000"/>
          </a:ln>
        </p:spPr>
      </p:pic>
      <p:sp>
        <p:nvSpPr>
          <p:cNvPr id="242691" name="Rectangle 3"/>
          <p:cNvSpPr/>
          <p:nvPr/>
        </p:nvSpPr>
        <p:spPr>
          <a:xfrm>
            <a:off x="3492500" y="1196975"/>
            <a:ext cx="2879725" cy="641350"/>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r>
              <a:rPr kumimoji="1" lang="zh-CN" altLang="en-US" sz="3600" b="1">
                <a:solidFill>
                  <a:srgbClr val="FF3300"/>
                </a:solidFill>
                <a:latin typeface="Comic Sans MS" panose="030f0702030302020204" pitchFamily="66" charset="0"/>
                <a:ea typeface="楷体_GB2312" pitchFamily="49" charset="-122"/>
              </a:rPr>
              <a:t>本节小结</a:t>
            </a:r>
          </a:p>
        </p:txBody>
      </p:sp>
      <p:pic>
        <p:nvPicPr>
          <p:cNvPr id="242692" name="Picture 12" descr="042bp"/>
          <p:cNvPicPr>
            <a:picLocks noChangeAspect="1" noCrop="1"/>
          </p:cNvPicPr>
          <p:nvPr/>
        </p:nvPicPr>
        <p:blipFill>
          <a:blip r:embed="rId4"/>
          <a:stretch>
            <a:fillRect/>
          </a:stretch>
        </p:blipFill>
        <p:spPr>
          <a:xfrm>
            <a:off x="1619250" y="2492375"/>
            <a:ext cx="649288" cy="277813"/>
          </a:xfrm>
          <a:prstGeom prst="rect">
            <a:avLst/>
          </a:prstGeom>
          <a:noFill/>
          <a:ln>
            <a:noFill/>
            <a:miter lim="800000"/>
          </a:ln>
        </p:spPr>
      </p:pic>
      <p:pic>
        <p:nvPicPr>
          <p:cNvPr id="242693" name="Picture 12" descr="042bp"/>
          <p:cNvPicPr>
            <a:picLocks noChangeAspect="1" noCrop="1"/>
          </p:cNvPicPr>
          <p:nvPr/>
        </p:nvPicPr>
        <p:blipFill>
          <a:blip r:embed="rId4"/>
          <a:stretch>
            <a:fillRect/>
          </a:stretch>
        </p:blipFill>
        <p:spPr>
          <a:xfrm>
            <a:off x="1619250" y="3140075"/>
            <a:ext cx="649288" cy="277813"/>
          </a:xfrm>
          <a:prstGeom prst="rect">
            <a:avLst/>
          </a:prstGeom>
          <a:noFill/>
          <a:ln>
            <a:noFill/>
            <a:miter lim="800000"/>
          </a:ln>
        </p:spPr>
      </p:pic>
      <p:sp>
        <p:nvSpPr>
          <p:cNvPr id="242694" name="Rectangle 6"/>
          <p:cNvSpPr/>
          <p:nvPr/>
        </p:nvSpPr>
        <p:spPr>
          <a:xfrm>
            <a:off x="2195513" y="2349500"/>
            <a:ext cx="4608512" cy="530225"/>
          </a:xfrm>
          <a:prstGeom prst="rect">
            <a:avLst/>
          </a:prstGeom>
          <a:noFill/>
          <a:ln w="12700">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304800" lvl="0" indent="-304800">
              <a:lnSpc>
                <a:spcPct val="120000"/>
              </a:lnSpc>
            </a:pPr>
            <a:r>
              <a:rPr lang="en-US" altLang="zh-CN" sz="2400" b="1">
                <a:latin typeface="楷体_GB2312" pitchFamily="49" charset="-122"/>
                <a:ea typeface="楷体_GB2312" pitchFamily="49" charset="-122"/>
              </a:rPr>
              <a:t>1.</a:t>
            </a:r>
            <a:r>
              <a:rPr lang="zh-CN" altLang="en-US" sz="2400" b="1">
                <a:latin typeface="楷体_GB2312" pitchFamily="49" charset="-122"/>
                <a:ea typeface="楷体_GB2312" pitchFamily="49" charset="-122"/>
              </a:rPr>
              <a:t>接触网常用规程与规章</a:t>
            </a:r>
          </a:p>
        </p:txBody>
      </p:sp>
      <p:sp>
        <p:nvSpPr>
          <p:cNvPr id="242695" name="Rectangle 7"/>
          <p:cNvSpPr/>
          <p:nvPr/>
        </p:nvSpPr>
        <p:spPr>
          <a:xfrm>
            <a:off x="2195513" y="2997200"/>
            <a:ext cx="6697662" cy="530225"/>
          </a:xfrm>
          <a:prstGeom prst="rect">
            <a:avLst/>
          </a:prstGeom>
          <a:noFill/>
          <a:ln w="12700">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304800" lvl="0" indent="-304800">
              <a:lnSpc>
                <a:spcPct val="120000"/>
              </a:lnSpc>
            </a:pPr>
            <a:r>
              <a:rPr kumimoji="1" lang="en-US" altLang="zh-CN" sz="2400" b="1">
                <a:latin typeface="楷体_GB2312" pitchFamily="49" charset="-122"/>
                <a:ea typeface="楷体_GB2312" pitchFamily="49" charset="-122"/>
              </a:rPr>
              <a:t>2.</a:t>
            </a:r>
            <a:r>
              <a:rPr lang="zh-CN" altLang="en-US" sz="2400" b="1">
                <a:latin typeface="楷体_GB2312" pitchFamily="49" charset="-122"/>
                <a:ea typeface="楷体_GB2312" pitchFamily="49" charset="-122"/>
              </a:rPr>
              <a:t>接触网事故抢修规则与牵引供电事故管理规则</a:t>
            </a:r>
          </a:p>
        </p:txBody>
      </p:sp>
      <p:pic>
        <p:nvPicPr>
          <p:cNvPr id="242696" name="Picture 8"/>
          <p:cNvPicPr>
            <a:picLocks noChangeAspect="1"/>
          </p:cNvPicPr>
          <p:nvPr/>
        </p:nvPicPr>
        <p:blipFill>
          <a:blip r:embed="rId5" r:link="rId2"/>
          <a:stretch>
            <a:fillRect/>
          </a:stretch>
        </p:blipFill>
        <p:spPr>
          <a:xfrm>
            <a:off x="971550" y="4221163"/>
            <a:ext cx="2160588" cy="2049462"/>
          </a:xfrm>
          <a:prstGeom prst="rect">
            <a:avLst/>
          </a:prstGeom>
          <a:noFill/>
          <a:ln>
            <a:noFill/>
            <a:miter lim="800000"/>
          </a:ln>
        </p:spPr>
      </p:pic>
      <p:sp>
        <p:nvSpPr>
          <p:cNvPr id="242697" name="Rectangle 9"/>
          <p:cNvSpPr/>
          <p:nvPr/>
        </p:nvSpPr>
        <p:spPr>
          <a:xfrm>
            <a:off x="3635375" y="4941888"/>
            <a:ext cx="4608513" cy="10064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r>
              <a:rPr kumimoji="1" lang="zh-CN" altLang="en-US" sz="6000" b="1">
                <a:latin typeface="Comic Sans MS" panose="030f0702030302020204" pitchFamily="66" charset="0"/>
                <a:ea typeface="楷体_GB2312" pitchFamily="49" charset="-122"/>
              </a:rPr>
              <a:t>休息、休息</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dur="1000" fill="hold" nodeType="withEffect">
                                  <p:stCondLst>
                                    <p:cond delay="0"/>
                                  </p:stCondLst>
                                  <p:childTnLst>
                                    <p:set>
                                      <p:cBhvr>
                                        <p:cTn id="6" dur="1" fill="hold">
                                          <p:stCondLst>
                                            <p:cond delay="0"/>
                                          </p:stCondLst>
                                        </p:cTn>
                                        <p:tgtEl>
                                          <p:spTgt spid="242692"/>
                                        </p:tgtEl>
                                        <p:attrNameLst>
                                          <p:attrName>style.visibility</p:attrName>
                                        </p:attrNameLst>
                                      </p:cBhvr>
                                      <p:to>
                                        <p:strVal val="visible"/>
                                      </p:to>
                                    </p:set>
                                    <p:animEffect transition="in" filter="fade">
                                      <p:cBhvr>
                                        <p:cTn id="7" dur="1000"/>
                                        <p:tgtEl>
                                          <p:spTgt spid="242692"/>
                                        </p:tgtEl>
                                      </p:cBhvr>
                                    </p:animEffect>
                                    <p:anim calcmode="lin" valueType="num">
                                      <p:cBhvr>
                                        <p:cTn id="8" dur="1000" fill="hold"/>
                                        <p:tgtEl>
                                          <p:spTgt spid="242692"/>
                                        </p:tgtEl>
                                        <p:attrNameLst>
                                          <p:attrName>ppt_x</p:attrName>
                                        </p:attrNameLst>
                                      </p:cBhvr>
                                      <p:tavLst>
                                        <p:tav tm="0">
                                          <p:val>
                                            <p:strVal val="#ppt_x"/>
                                          </p:val>
                                        </p:tav>
                                        <p:tav tm="100000">
                                          <p:val>
                                            <p:strVal val="#ppt_x"/>
                                          </p:val>
                                        </p:tav>
                                      </p:tavLst>
                                    </p:anim>
                                    <p:anim calcmode="lin" valueType="num">
                                      <p:cBhvr>
                                        <p:cTn id="9" dur="1000" fill="hold"/>
                                        <p:tgtEl>
                                          <p:spTgt spid="242692"/>
                                        </p:tgtEl>
                                        <p:attrNameLst>
                                          <p:attrName>ppt_y</p:attrName>
                                        </p:attrNameLst>
                                      </p:cBhvr>
                                      <p:tavLst>
                                        <p:tav tm="0">
                                          <p:val>
                                            <p:strVal val="#ppt_y+.1"/>
                                          </p:val>
                                        </p:tav>
                                        <p:tav tm="100000">
                                          <p:val>
                                            <p:strVal val="#ppt_y"/>
                                          </p:val>
                                        </p:tav>
                                      </p:tavLst>
                                    </p:anim>
                                  </p:childTnLst>
                                </p:cTn>
                              </p:par>
                              <p:par>
                                <p:cTn id="10" presetID="42" presetClass="entr" presetSubtype="0" dur="1000" fill="hold" nodeType="withEffect">
                                  <p:stCondLst>
                                    <p:cond delay="0"/>
                                  </p:stCondLst>
                                  <p:childTnLst>
                                    <p:set>
                                      <p:cBhvr>
                                        <p:cTn id="11" dur="1" fill="hold">
                                          <p:stCondLst>
                                            <p:cond delay="0"/>
                                          </p:stCondLst>
                                        </p:cTn>
                                        <p:tgtEl>
                                          <p:spTgt spid="242693"/>
                                        </p:tgtEl>
                                        <p:attrNameLst>
                                          <p:attrName>style.visibility</p:attrName>
                                        </p:attrNameLst>
                                      </p:cBhvr>
                                      <p:to>
                                        <p:strVal val="visible"/>
                                      </p:to>
                                    </p:set>
                                    <p:animEffect transition="in" filter="fade">
                                      <p:cBhvr>
                                        <p:cTn id="12" dur="1000"/>
                                        <p:tgtEl>
                                          <p:spTgt spid="242693"/>
                                        </p:tgtEl>
                                      </p:cBhvr>
                                    </p:animEffect>
                                    <p:anim calcmode="lin" valueType="num">
                                      <p:cBhvr>
                                        <p:cTn id="13" dur="1000" fill="hold"/>
                                        <p:tgtEl>
                                          <p:spTgt spid="242693"/>
                                        </p:tgtEl>
                                        <p:attrNameLst>
                                          <p:attrName>ppt_x</p:attrName>
                                        </p:attrNameLst>
                                      </p:cBhvr>
                                      <p:tavLst>
                                        <p:tav tm="0">
                                          <p:val>
                                            <p:strVal val="#ppt_x"/>
                                          </p:val>
                                        </p:tav>
                                        <p:tav tm="100000">
                                          <p:val>
                                            <p:strVal val="#ppt_x"/>
                                          </p:val>
                                        </p:tav>
                                      </p:tavLst>
                                    </p:anim>
                                    <p:anim calcmode="lin" valueType="num">
                                      <p:cBhvr>
                                        <p:cTn id="14" dur="1000" fill="hold"/>
                                        <p:tgtEl>
                                          <p:spTgt spid="2426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61122" name="NotDefined 2"/>
          <p:cNvSpPr>
            <a:spLocks noGrp="1"/>
          </p:cNvSpPr>
          <p:nvPr>
            <p:ph type="title" idx="4294967295"/>
          </p:nvPr>
        </p:nvSpPr>
        <p:spPr>
          <a:xfrm>
            <a:off x="1692275" y="1196975"/>
            <a:ext cx="5543550" cy="563563"/>
          </a:xfrm>
          <a:noFill/>
          <a:ln>
            <a:noFill/>
            <a:miter lim="800000"/>
          </a:ln>
        </p:spPr>
        <p:txBody>
          <a:bodyPr/>
          <a:lstStyle>
            <a:lvl1pPr marL="0" indent="0" algn="l" defTabSz="914400" rtl="0" eaLnBrk="1" fontAlgn="base" hangingPunct="1">
              <a:lnSpc>
                <a:spcPct val="100000"/>
              </a:lnSpc>
              <a:spcBef>
                <a:spcPct val="0"/>
              </a:spcBef>
              <a:spcAft>
                <a:spcPct val="0"/>
              </a:spcAft>
              <a:buClrTx/>
              <a:buSzTx/>
              <a:buFontTx/>
              <a:buNone/>
              <a:defRPr kumimoji="0" lang="en-US" altLang="en-US" sz="3600" b="0" i="0" u="none" baseline="0">
                <a:solidFill>
                  <a:schemeClr val="tx2"/>
                </a:solidFill>
                <a:effectLst/>
                <a:latin typeface="Arial" pitchFamily="34" charset="0"/>
              </a:defRPr>
            </a:lvl1pPr>
          </a:lstStyle>
          <a:p>
            <a:pPr lvl="0"/>
            <a:r>
              <a:rPr lang="zh-CN" altLang="en-US" b="1">
                <a:solidFill>
                  <a:schemeClr val="tx1"/>
                </a:solidFill>
                <a:latin typeface="宋体" panose="02010600030101010101" pitchFamily="2" charset="-122"/>
                <a:ea typeface="宋体" panose="02010600030101010101" pitchFamily="2" charset="-122"/>
              </a:rPr>
              <a:t>第五章  接触网运营管理</a:t>
            </a:r>
          </a:p>
        </p:txBody>
      </p:sp>
      <p:sp>
        <p:nvSpPr>
          <p:cNvPr id="261123" name="Text Box 3"/>
          <p:cNvSpPr txBox="1"/>
          <p:nvPr/>
        </p:nvSpPr>
        <p:spPr>
          <a:xfrm>
            <a:off x="1660525" y="722313"/>
            <a:ext cx="184150" cy="366712"/>
          </a:xfrm>
          <a:prstGeom prst="rect">
            <a:avLst/>
          </a:prstGeom>
          <a:noFill/>
          <a:ln>
            <a:noFill/>
            <a:miter lim="800000"/>
          </a:ln>
        </p:spPr>
        <p:txBody>
          <a:bodyPr wrap="none" anchor="t"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endParaRPr lang="zh-CN" altLang="en-US">
              <a:ea typeface="宋体" panose="02010600030101010101" pitchFamily="2" charset="-122"/>
            </a:endParaRPr>
          </a:p>
        </p:txBody>
      </p:sp>
      <p:sp>
        <p:nvSpPr>
          <p:cNvPr id="261124" name="Rectangle 29"/>
          <p:cNvSpPr/>
          <p:nvPr/>
        </p:nvSpPr>
        <p:spPr>
          <a:xfrm>
            <a:off x="2771775" y="2420938"/>
            <a:ext cx="3384550" cy="574675"/>
          </a:xfrm>
          <a:prstGeom prst="rect">
            <a:avLst/>
          </a:prstGeom>
          <a:gradFill rotWithShape="1">
            <a:gsLst>
              <a:gs pos="0">
                <a:srgbClr val="CCFFFF">
                  <a:gamma/>
                  <a:shade val="46275"/>
                  <a:invGamma/>
                </a:srgbClr>
              </a:gs>
              <a:gs pos="50000">
                <a:srgbClr val="CCFFFF"/>
              </a:gs>
              <a:gs pos="100000">
                <a:srgbClr val="CCFFFF">
                  <a:gamma/>
                  <a:shade val="46275"/>
                  <a:invGamma/>
                </a:srgbClr>
              </a:gs>
            </a:gsLst>
            <a:lin ang="5400000" scaled="1"/>
          </a:gradFill>
          <a:ln>
            <a:noFill/>
            <a:miter lim="800000"/>
          </a:ln>
          <a:effectLst/>
        </p:spPr>
        <p:txBody>
          <a:bodyPr anchor="ctr" anchorCtr="0">
            <a:no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3600" b="0" i="0" u="none" baseline="0">
                <a:solidFill>
                  <a:schemeClr val="tx2"/>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5pPr>
          </a:lstStyle>
          <a:p>
            <a:pPr lvl="0" algn="ctr"/>
            <a:r>
              <a:rPr lang="zh-CN" altLang="en-US" sz="2000" b="1">
                <a:solidFill>
                  <a:schemeClr val="tx1"/>
                </a:solidFill>
                <a:ea typeface="宋体" panose="02010600030101010101" pitchFamily="2" charset="-122"/>
              </a:rPr>
              <a:t>第三节</a:t>
            </a:r>
            <a:r>
              <a:rPr lang="en-US" altLang="zh-CN" sz="2000" b="1">
                <a:solidFill>
                  <a:schemeClr val="tx1"/>
                </a:solidFill>
                <a:ea typeface="宋体" panose="02010600030101010101" pitchFamily="2" charset="-122"/>
              </a:rPr>
              <a:t>    </a:t>
            </a:r>
            <a:r>
              <a:rPr lang="zh-CN" altLang="en-US" sz="2000" b="1">
                <a:solidFill>
                  <a:schemeClr val="tx1"/>
                </a:solidFill>
                <a:ea typeface="宋体" panose="02010600030101010101" pitchFamily="2" charset="-122"/>
              </a:rPr>
              <a:t>接触网检修方式</a:t>
            </a:r>
          </a:p>
        </p:txBody>
      </p:sp>
      <p:sp>
        <p:nvSpPr>
          <p:cNvPr id="261125" name="Rectangle 5"/>
          <p:cNvSpPr/>
          <p:nvPr/>
        </p:nvSpPr>
        <p:spPr>
          <a:xfrm>
            <a:off x="900113" y="3573463"/>
            <a:ext cx="7686675" cy="2143125"/>
          </a:xfrm>
          <a:prstGeom prst="rect">
            <a:avLst/>
          </a:prstGeom>
          <a:noFill/>
          <a:ln w="12700">
            <a:noFill/>
            <a:miter lim="800000"/>
          </a:ln>
          <a:effectLst/>
        </p:spPr>
        <p:txBody>
          <a:bodyPr wrap="none"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nSpc>
                <a:spcPct val="120000"/>
              </a:lnSpc>
            </a:pPr>
            <a:r>
              <a:rPr kumimoji="1" lang="zh-CN" altLang="en-US" sz="2800" b="1">
                <a:solidFill>
                  <a:srgbClr val="FF0000"/>
                </a:solidFill>
                <a:latin typeface="楷体_GB2312" pitchFamily="49" charset="-122"/>
                <a:ea typeface="楷体_GB2312" pitchFamily="49" charset="-122"/>
              </a:rPr>
              <a:t>学习目标：</a:t>
            </a:r>
            <a:endParaRPr kumimoji="1" lang="zh-CN" altLang="en-US" sz="2800" b="1">
              <a:latin typeface="楷体_GB2312" pitchFamily="49" charset="-122"/>
              <a:ea typeface="楷体_GB2312" pitchFamily="49" charset="-122"/>
            </a:endParaRPr>
          </a:p>
          <a:p>
            <a:pPr lvl="0">
              <a:lnSpc>
                <a:spcPct val="120000"/>
              </a:lnSpc>
            </a:pPr>
            <a:r>
              <a:rPr kumimoji="1" lang="en-US" altLang="zh-CN" sz="2800" b="1">
                <a:latin typeface="楷体_GB2312" pitchFamily="49" charset="-122"/>
                <a:ea typeface="楷体_GB2312" pitchFamily="49" charset="-122"/>
              </a:rPr>
              <a:t>1</a:t>
            </a:r>
            <a:r>
              <a:rPr kumimoji="1" lang="zh-CN" altLang="en-US" sz="2800" b="1">
                <a:latin typeface="楷体_GB2312" pitchFamily="49" charset="-122"/>
                <a:ea typeface="楷体_GB2312" pitchFamily="49" charset="-122"/>
              </a:rPr>
              <a:t>．掌握接触网主要检修方式 ；</a:t>
            </a:r>
          </a:p>
          <a:p>
            <a:pPr lvl="0">
              <a:lnSpc>
                <a:spcPct val="120000"/>
              </a:lnSpc>
            </a:pPr>
            <a:r>
              <a:rPr kumimoji="1" lang="en-US" altLang="zh-CN" sz="2800" b="1">
                <a:latin typeface="楷体_GB2312" pitchFamily="49" charset="-122"/>
                <a:ea typeface="楷体_GB2312" pitchFamily="49" charset="-122"/>
              </a:rPr>
              <a:t>2</a:t>
            </a:r>
            <a:r>
              <a:rPr kumimoji="1" lang="zh-CN" altLang="en-US" sz="2800" b="1">
                <a:latin typeface="楷体_GB2312" pitchFamily="49" charset="-122"/>
                <a:ea typeface="楷体_GB2312" pitchFamily="49" charset="-122"/>
              </a:rPr>
              <a:t>．掌握接触网常见不同检修方式的作业程序 ；</a:t>
            </a:r>
          </a:p>
          <a:p>
            <a:pPr lvl="0">
              <a:lnSpc>
                <a:spcPct val="120000"/>
              </a:lnSpc>
            </a:pPr>
            <a:r>
              <a:rPr kumimoji="1" lang="en-US" altLang="zh-CN" sz="2800" b="1">
                <a:latin typeface="楷体_GB2312" pitchFamily="49" charset="-122"/>
                <a:ea typeface="楷体_GB2312" pitchFamily="49" charset="-122"/>
              </a:rPr>
              <a:t>3</a:t>
            </a:r>
            <a:r>
              <a:rPr kumimoji="1" lang="zh-CN" altLang="en-US" sz="2800" b="1">
                <a:latin typeface="楷体_GB2312" pitchFamily="49" charset="-122"/>
                <a:ea typeface="楷体_GB2312" pitchFamily="49" charset="-122"/>
              </a:rPr>
              <a:t>．接触网自动化检测技术基础知识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dur="500" fill="hold" grpId="0" nodeType="withEffect">
                                  <p:stCondLst>
                                    <p:cond delay="0"/>
                                  </p:stCondLst>
                                  <p:childTnLst>
                                    <p:set>
                                      <p:cBhvr>
                                        <p:cTn id="6" dur="1" fill="hold">
                                          <p:stCondLst>
                                            <p:cond delay="0"/>
                                          </p:stCondLst>
                                        </p:cTn>
                                        <p:tgtEl>
                                          <p:spTgt spid="261122"/>
                                        </p:tgtEl>
                                        <p:attrNameLst>
                                          <p:attrName>style.visibility</p:attrName>
                                        </p:attrNameLst>
                                      </p:cBhvr>
                                      <p:to>
                                        <p:strVal val="visible"/>
                                      </p:to>
                                    </p:set>
                                    <p:animEffect transition="in" filter="wipe(up)">
                                      <p:cBhvr>
                                        <p:cTn id="7" dur="500"/>
                                        <p:tgtEl>
                                          <p:spTgt spid="261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2"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262146" name="Text Box 2"/>
          <p:cNvSpPr txBox="1"/>
          <p:nvPr/>
        </p:nvSpPr>
        <p:spPr>
          <a:xfrm>
            <a:off x="395288" y="162877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一、接触网检修的必要性</a:t>
            </a:r>
          </a:p>
        </p:txBody>
      </p:sp>
      <p:sp>
        <p:nvSpPr>
          <p:cNvPr id="262147" name="Text Box 3"/>
          <p:cNvSpPr txBox="1"/>
          <p:nvPr/>
        </p:nvSpPr>
        <p:spPr>
          <a:xfrm>
            <a:off x="323850" y="836613"/>
            <a:ext cx="6711950"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第三节    接触网的检修方式</a:t>
            </a:r>
          </a:p>
        </p:txBody>
      </p:sp>
      <p:sp>
        <p:nvSpPr>
          <p:cNvPr id="262148" name="Rectangle 4"/>
          <p:cNvSpPr/>
          <p:nvPr/>
        </p:nvSpPr>
        <p:spPr>
          <a:xfrm>
            <a:off x="468313" y="2420938"/>
            <a:ext cx="4464050" cy="2838450"/>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接触网开通送电即投入运行，由于接触网</a:t>
            </a:r>
            <a:r>
              <a:rPr kumimoji="1" lang="zh-CN" altLang="en-US" b="1">
                <a:solidFill>
                  <a:schemeClr val="hlink"/>
                </a:solidFill>
                <a:latin typeface="Times New Roman" panose="02020603050405020304" pitchFamily="18" charset="0"/>
                <a:ea typeface="楷体_GB2312" pitchFamily="49" charset="-122"/>
              </a:rPr>
              <a:t>是露天装置</a:t>
            </a:r>
            <a:r>
              <a:rPr kumimoji="1" lang="zh-CN" altLang="en-US" b="1">
                <a:latin typeface="Times New Roman" panose="02020603050405020304" pitchFamily="18" charset="0"/>
                <a:ea typeface="楷体_GB2312" pitchFamily="49" charset="-122"/>
              </a:rPr>
              <a:t>，其结构、零件等必然要受到各种自然条件变化的影响，加上电力机车受电弓沿接触线高速</a:t>
            </a:r>
            <a:r>
              <a:rPr kumimoji="1" lang="zh-CN" altLang="en-US" b="1">
                <a:solidFill>
                  <a:schemeClr val="hlink"/>
                </a:solidFill>
                <a:latin typeface="Times New Roman" panose="02020603050405020304" pitchFamily="18" charset="0"/>
                <a:ea typeface="楷体_GB2312" pitchFamily="49" charset="-122"/>
              </a:rPr>
              <a:t>摩擦滑行</a:t>
            </a:r>
            <a:r>
              <a:rPr kumimoji="1" lang="zh-CN" altLang="en-US" b="1">
                <a:latin typeface="Times New Roman" panose="02020603050405020304" pitchFamily="18" charset="0"/>
                <a:ea typeface="楷体_GB2312" pitchFamily="49" charset="-122"/>
              </a:rPr>
              <a:t>，使接触网经常处在振动、摩擦、电热及构件本身物理变化影响之中，接触网技术状态极易发生变化。为了确保电力机车的安全行驶，应严格保证接触网的技术状态和供电质量，这样就必须对接触网进行经常性的检查、调整和维修。</a:t>
            </a:r>
          </a:p>
        </p:txBody>
      </p:sp>
      <p:pic>
        <p:nvPicPr>
          <p:cNvPr id="262149" name="Picture 5"/>
          <p:cNvPicPr>
            <a:picLocks noChangeAspect="1"/>
          </p:cNvPicPr>
          <p:nvPr/>
        </p:nvPicPr>
        <p:blipFill>
          <a:blip r:embed="rId3" r:link="rId2"/>
          <a:stretch>
            <a:fillRect/>
          </a:stretch>
        </p:blipFill>
        <p:spPr>
          <a:xfrm>
            <a:off x="5219700" y="1506538"/>
            <a:ext cx="3363913" cy="4946650"/>
          </a:xfrm>
          <a:prstGeom prst="rect">
            <a:avLst/>
          </a:prstGeom>
          <a:noFill/>
          <a:ln>
            <a:miter lim="800000"/>
          </a:ln>
        </p:spPr>
      </p:pic>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sp>
        <p:nvSpPr>
          <p:cNvPr id="263170" name="Text Box 2"/>
          <p:cNvSpPr txBox="1"/>
          <p:nvPr/>
        </p:nvSpPr>
        <p:spPr>
          <a:xfrm>
            <a:off x="395288" y="162877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二、接触网检修方式及程序</a:t>
            </a:r>
          </a:p>
        </p:txBody>
      </p:sp>
      <p:sp>
        <p:nvSpPr>
          <p:cNvPr id="263171" name="Text Box 3"/>
          <p:cNvSpPr txBox="1"/>
          <p:nvPr/>
        </p:nvSpPr>
        <p:spPr>
          <a:xfrm>
            <a:off x="307975" y="927100"/>
            <a:ext cx="7577138"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第三节    接触网的检修方式</a:t>
            </a:r>
          </a:p>
        </p:txBody>
      </p:sp>
      <p:sp>
        <p:nvSpPr>
          <p:cNvPr id="263172" name="Rectangle 4"/>
          <p:cNvSpPr/>
          <p:nvPr/>
        </p:nvSpPr>
        <p:spPr>
          <a:xfrm>
            <a:off x="468313" y="2276475"/>
            <a:ext cx="7632700" cy="3662363"/>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buBlip>
                <a:blip r:embed="rId2"/>
              </a:buBlip>
            </a:pPr>
            <a:r>
              <a:rPr kumimoji="1" lang="zh-CN" altLang="en-US" b="1">
                <a:solidFill>
                  <a:schemeClr val="hlink"/>
                </a:solidFill>
                <a:latin typeface="Times New Roman" panose="02020603050405020304" pitchFamily="18" charset="0"/>
                <a:ea typeface="黑体" panose="02010609060101010101" pitchFamily="2" charset="-122"/>
              </a:rPr>
              <a:t>巡视检查 </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接触网巡视检查的主要目的是观察接触网工作状态，及时发现不正常运行状态和隐患，以便及时处理将事故消灭在未发生之前，保证接触网始终处于良好运行状态。</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步行巡视     	</a:t>
            </a:r>
            <a:r>
              <a:rPr kumimoji="1" lang="zh-CN" altLang="en-US" b="1">
                <a:latin typeface="Times New Roman" panose="02020603050405020304" pitchFamily="18" charset="0"/>
                <a:ea typeface="楷体_GB2312" pitchFamily="49" charset="-122"/>
              </a:rPr>
              <a:t>步行巡视由单人或双人（要符合技术等级）沿铁路线步		行巡视观察接触网的工作状况和设备完好情况。</a:t>
            </a:r>
          </a:p>
          <a:p>
            <a:pPr marL="0" lvl="0" indent="441325" eaLnBrk="0" hangingPunct="0">
              <a:buClr>
                <a:schemeClr val="tx1"/>
              </a:buClr>
              <a:buFont typeface="Arial"/>
            </a:pP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乘车巡视	</a:t>
            </a:r>
            <a:r>
              <a:rPr kumimoji="1" lang="zh-CN" altLang="en-US" b="1">
                <a:latin typeface="Times New Roman" panose="02020603050405020304" pitchFamily="18" charset="0"/>
                <a:ea typeface="楷体_GB2312" pitchFamily="49" charset="-122"/>
              </a:rPr>
              <a:t>乘车巡视由单人或双人（符合技术等级）添乘电力机车		或其它车辆，观察电力机车受电弓与接触线工作取流状		况等。</a:t>
            </a:r>
            <a:r>
              <a:rPr kumimoji="1" lang="zh-CN" altLang="en-US" b="1">
                <a:ea typeface="宋体" panose="02010600030101010101" pitchFamily="2" charset="-122"/>
              </a:rPr>
              <a:t> </a:t>
            </a:r>
          </a:p>
          <a:p>
            <a:pPr marL="0" lvl="0" indent="441325" eaLnBrk="0" hangingPunct="0">
              <a:buClr>
                <a:schemeClr val="tx1"/>
              </a:buClr>
              <a:buFont typeface="Arial"/>
              <a:buBlip>
                <a:blip r:embed="rId2"/>
              </a:buBlip>
            </a:pPr>
            <a:r>
              <a:rPr kumimoji="1" lang="zh-CN" altLang="en-US" b="1">
                <a:solidFill>
                  <a:schemeClr val="hlink"/>
                </a:solidFill>
                <a:latin typeface="Times New Roman" panose="02020603050405020304" pitchFamily="18" charset="0"/>
                <a:ea typeface="黑体" panose="02010609060101010101" pitchFamily="2" charset="-122"/>
              </a:rPr>
              <a:t>检修作业</a:t>
            </a:r>
            <a:r>
              <a:rPr kumimoji="1" lang="zh-CN" altLang="en-US" b="1">
                <a:ea typeface="宋体" panose="02010600030101010101" pitchFamily="2" charset="-122"/>
              </a:rPr>
              <a:t> </a:t>
            </a:r>
          </a:p>
          <a:p>
            <a:pPr marL="0" lvl="0" indent="441325" eaLnBrk="0" hangingPunct="0">
              <a:buClr>
                <a:schemeClr val="tx1"/>
              </a:buClr>
              <a:buFont typeface="Arial"/>
              <a:buBlip>
                <a:blip r:embed="rId2"/>
              </a:buBlip>
            </a:pPr>
            <a:endParaRPr kumimoji="1" lang="zh-CN" altLang="en-US" b="1">
              <a:ea typeface="宋体" panose="02010600030101010101" pitchFamily="2" charset="-122"/>
            </a:endParaRP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停电作业</a:t>
            </a:r>
            <a:r>
              <a:rPr kumimoji="1" lang="zh-CN" altLang="en-US" b="1">
                <a:ea typeface="宋体" panose="02010600030101010101" pitchFamily="2" charset="-122"/>
              </a:rPr>
              <a:t>、</a:t>
            </a:r>
            <a:r>
              <a:rPr kumimoji="1" lang="zh-CN" altLang="en-US" b="1">
                <a:solidFill>
                  <a:schemeClr val="hlink"/>
                </a:solidFill>
                <a:latin typeface="Times New Roman" panose="02020603050405020304" pitchFamily="18" charset="0"/>
                <a:ea typeface="楷体_GB2312" pitchFamily="49" charset="-122"/>
              </a:rPr>
              <a:t>带电作业</a:t>
            </a:r>
            <a:r>
              <a:rPr kumimoji="1" lang="zh-CN" altLang="en-US" b="1">
                <a:ea typeface="宋体" panose="02010600030101010101" pitchFamily="2" charset="-122"/>
              </a:rPr>
              <a:t>和</a:t>
            </a:r>
            <a:r>
              <a:rPr kumimoji="1" lang="zh-CN" altLang="en-US" b="1">
                <a:solidFill>
                  <a:schemeClr val="hlink"/>
                </a:solidFill>
                <a:latin typeface="Times New Roman" panose="02020603050405020304" pitchFamily="18" charset="0"/>
                <a:ea typeface="楷体_GB2312" pitchFamily="49" charset="-122"/>
              </a:rPr>
              <a:t>远离作业</a:t>
            </a:r>
            <a:r>
              <a:rPr kumimoji="1" lang="zh-CN" altLang="en-US" b="1">
                <a:ea typeface="宋体" panose="02010600030101010101" pitchFamily="2" charset="-122"/>
              </a:rPr>
              <a:t> 。</a:t>
            </a:r>
          </a:p>
        </p:txBody>
      </p:sp>
      <p:sp>
        <p:nvSpPr>
          <p:cNvPr id="263173" name="LeftBrace 5"/>
          <p:cNvSpPr/>
          <p:nvPr/>
        </p:nvSpPr>
        <p:spPr>
          <a:xfrm>
            <a:off x="755650" y="3500438"/>
            <a:ext cx="215900" cy="863600"/>
          </a:xfrm>
          <a:prstGeom prst="leftBrace">
            <a:avLst>
              <a:gd name="adj1" fmla="val 33333"/>
              <a:gd name="adj2" fmla="val 50000"/>
            </a:avLst>
          </a:prstGeom>
          <a:noFill/>
          <a:ln>
            <a:solidFill>
              <a:schemeClr val="tx1"/>
            </a:solidFill>
            <a:round/>
          </a:ln>
          <a:effectLst/>
        </p:spPr>
        <p:txBody>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effectLst/>
                <a:latin typeface="Arial" pitchFamily="34" charset="0"/>
              </a:defRPr>
            </a:lvl5pPr>
          </a:lstStyle>
          <a:p>
            <a:endParaRP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sp>
        <p:nvSpPr>
          <p:cNvPr id="264194" name="Text Box 2"/>
          <p:cNvSpPr txBox="1"/>
          <p:nvPr/>
        </p:nvSpPr>
        <p:spPr>
          <a:xfrm>
            <a:off x="395288" y="1557338"/>
            <a:ext cx="7272337"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二、接触网检修方式及程序</a:t>
            </a:r>
          </a:p>
        </p:txBody>
      </p:sp>
      <p:sp>
        <p:nvSpPr>
          <p:cNvPr id="264196" name="Rectangle 4"/>
          <p:cNvSpPr/>
          <p:nvPr/>
        </p:nvSpPr>
        <p:spPr>
          <a:xfrm>
            <a:off x="611188" y="3881438"/>
            <a:ext cx="8064500" cy="228917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buBlip>
                <a:blip r:embed="rId2"/>
              </a:buBlip>
            </a:pPr>
            <a:r>
              <a:rPr kumimoji="1" lang="zh-CN" altLang="en-US" b="1">
                <a:solidFill>
                  <a:schemeClr val="hlink"/>
                </a:solidFill>
                <a:latin typeface="Times New Roman" panose="02020603050405020304" pitchFamily="18" charset="0"/>
                <a:ea typeface="黑体" panose="02010609060101010101" pitchFamily="2" charset="-122"/>
              </a:rPr>
              <a:t>接触网“垂停”作业</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复线电化区段接触网停电天窗</a:t>
            </a:r>
            <a:r>
              <a:rPr kumimoji="1" lang="zh-CN" altLang="en-US" b="1">
                <a:solidFill>
                  <a:schemeClr val="hlink"/>
                </a:solidFill>
                <a:latin typeface="Times New Roman" panose="02020603050405020304" pitchFamily="18" charset="0"/>
                <a:ea typeface="楷体_GB2312" pitchFamily="49" charset="-122"/>
              </a:rPr>
              <a:t>上下行同时停电</a:t>
            </a:r>
            <a:r>
              <a:rPr kumimoji="1" lang="zh-CN" altLang="en-US" b="1">
                <a:latin typeface="Times New Roman" panose="02020603050405020304" pitchFamily="18" charset="0"/>
                <a:ea typeface="楷体_GB2312" pitchFamily="49" charset="-122"/>
              </a:rPr>
              <a:t>，即所谓“垂直天窗”，利用“垂直天窗”进行的接触网检修作业称为“垂直天窗”作业，简称“垂停”作业。</a:t>
            </a:r>
          </a:p>
          <a:p>
            <a:pPr marL="0" lvl="0" indent="441325" eaLnBrk="0" hangingPunct="0">
              <a:buClr>
                <a:schemeClr val="tx1"/>
              </a:buClr>
              <a:buFont typeface="Arial"/>
            </a:pP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buBlip>
                <a:blip r:embed="rId2"/>
              </a:buBlip>
            </a:pPr>
            <a:r>
              <a:rPr kumimoji="1" lang="zh-CN" altLang="en-US" b="1">
                <a:solidFill>
                  <a:schemeClr val="hlink"/>
                </a:solidFill>
                <a:latin typeface="Times New Roman" panose="02020603050405020304" pitchFamily="18" charset="0"/>
                <a:ea typeface="黑体" panose="02010609060101010101" pitchFamily="2" charset="-122"/>
              </a:rPr>
              <a:t>“</a:t>
            </a:r>
            <a:r>
              <a:rPr kumimoji="1" lang="en-US" altLang="zh-CN" b="1">
                <a:solidFill>
                  <a:schemeClr val="hlink"/>
                </a:solidFill>
                <a:latin typeface="Times New Roman" panose="02020603050405020304" pitchFamily="18" charset="0"/>
                <a:ea typeface="黑体" panose="02010609060101010101" pitchFamily="2" charset="-122"/>
              </a:rPr>
              <a:t>V</a:t>
            </a:r>
            <a:r>
              <a:rPr kumimoji="1" lang="zh-CN" altLang="en-US" b="1">
                <a:solidFill>
                  <a:schemeClr val="hlink"/>
                </a:solidFill>
                <a:latin typeface="Times New Roman" panose="02020603050405020304" pitchFamily="18" charset="0"/>
                <a:ea typeface="黑体" panose="02010609060101010101" pitchFamily="2" charset="-122"/>
              </a:rPr>
              <a:t>停”作业</a:t>
            </a:r>
            <a:endParaRPr kumimoji="1" lang="zh-CN" altLang="en-US" b="1">
              <a:ea typeface="宋体" panose="02010600030101010101" pitchFamily="2" charset="-122"/>
            </a:endParaRPr>
          </a:p>
          <a:p>
            <a:pPr marL="0" lvl="0" indent="441325" eaLnBrk="0" hangingPunct="0">
              <a:buClr>
                <a:schemeClr val="tx1"/>
              </a:buClr>
              <a:buFont typeface="Arial"/>
            </a:pPr>
            <a:r>
              <a:rPr kumimoji="1" lang="zh-CN" altLang="zh-CN" b="1">
                <a:latin typeface="Times New Roman" panose="02020603050405020304" pitchFamily="18" charset="0"/>
                <a:ea typeface="楷体_GB2312" pitchFamily="49" charset="-122"/>
              </a:rPr>
              <a:t>复线电化区段，</a:t>
            </a:r>
            <a:r>
              <a:rPr kumimoji="1" lang="zh-CN" altLang="zh-CN" b="1">
                <a:solidFill>
                  <a:schemeClr val="hlink"/>
                </a:solidFill>
                <a:latin typeface="Times New Roman" panose="02020603050405020304" pitchFamily="18" charset="0"/>
                <a:ea typeface="楷体_GB2312" pitchFamily="49" charset="-122"/>
              </a:rPr>
              <a:t>上下行接触网分别停电</a:t>
            </a:r>
            <a:r>
              <a:rPr kumimoji="1" lang="zh-CN" altLang="zh-CN" b="1">
                <a:latin typeface="Times New Roman" panose="02020603050405020304" pitchFamily="18" charset="0"/>
                <a:ea typeface="楷体_GB2312" pitchFamily="49" charset="-122"/>
              </a:rPr>
              <a:t>的开天窗方式称为“V型天窗”，利用“V型天窗”进行的接触网检修作业称为“V型天窗”接触网检修作业，简称“V停”作业。</a:t>
            </a:r>
            <a:endParaRPr kumimoji="1" lang="zh-CN" altLang="en-US" b="1">
              <a:latin typeface="Times New Roman" panose="02020603050405020304" pitchFamily="18" charset="0"/>
              <a:ea typeface="楷体_GB2312" pitchFamily="49" charset="-122"/>
            </a:endParaRPr>
          </a:p>
        </p:txBody>
      </p:sp>
      <p:sp>
        <p:nvSpPr>
          <p:cNvPr id="264197" name="Text Box 5"/>
          <p:cNvSpPr txBox="1"/>
          <p:nvPr/>
        </p:nvSpPr>
        <p:spPr>
          <a:xfrm>
            <a:off x="611188" y="2133600"/>
            <a:ext cx="4824412" cy="4572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spcBef>
                <a:spcPct val="50000"/>
              </a:spcBef>
            </a:pPr>
            <a:r>
              <a:rPr kumimoji="1" lang="en-US" altLang="zh-CN" sz="2400">
                <a:latin typeface="Times New Roman" panose="02020603050405020304" pitchFamily="18" charset="0"/>
                <a:ea typeface="黑体" panose="02010609060101010101" pitchFamily="2" charset="-122"/>
              </a:rPr>
              <a:t>1</a:t>
            </a:r>
            <a:r>
              <a:rPr kumimoji="1" lang="zh-CN" altLang="en-US" sz="2400">
                <a:latin typeface="Times New Roman" panose="02020603050405020304" pitchFamily="18" charset="0"/>
                <a:ea typeface="黑体" panose="02010609060101010101" pitchFamily="2" charset="-122"/>
              </a:rPr>
              <a:t>、接触网停电作业</a:t>
            </a:r>
          </a:p>
        </p:txBody>
      </p:sp>
      <p:sp>
        <p:nvSpPr>
          <p:cNvPr id="264198" name="Rectangle 6"/>
          <p:cNvSpPr/>
          <p:nvPr/>
        </p:nvSpPr>
        <p:spPr>
          <a:xfrm>
            <a:off x="611188" y="2525713"/>
            <a:ext cx="7777162" cy="119062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接触网停电作业，是在</a:t>
            </a:r>
            <a:r>
              <a:rPr kumimoji="1" lang="zh-CN" altLang="en-US" b="1">
                <a:solidFill>
                  <a:schemeClr val="hlink"/>
                </a:solidFill>
                <a:latin typeface="Times New Roman" panose="02020603050405020304" pitchFamily="18" charset="0"/>
                <a:ea typeface="楷体_GB2312" pitchFamily="49" charset="-122"/>
              </a:rPr>
              <a:t>接触网不带电情况下的检修</a:t>
            </a:r>
            <a:r>
              <a:rPr kumimoji="1" lang="zh-CN" altLang="en-US" b="1">
                <a:latin typeface="Times New Roman" panose="02020603050405020304" pitchFamily="18" charset="0"/>
                <a:ea typeface="楷体_GB2312" pitchFamily="49" charset="-122"/>
              </a:rPr>
              <a:t>作业方式，接触网停电作业必须在列车运行图中规定的“天窗”时间内完成。</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zh-CN" altLang="en-US" b="1">
                <a:solidFill>
                  <a:schemeClr val="hlink"/>
                </a:solidFill>
                <a:latin typeface="Times New Roman" panose="02020603050405020304" pitchFamily="18" charset="0"/>
                <a:ea typeface="楷体_GB2312" pitchFamily="49" charset="-122"/>
              </a:rPr>
              <a:t>天窗</a:t>
            </a:r>
            <a:r>
              <a:rPr kumimoji="1" lang="zh-CN" altLang="en-US" b="1">
                <a:latin typeface="Times New Roman" panose="02020603050405020304" pitchFamily="18" charset="0"/>
                <a:ea typeface="楷体_GB2312" pitchFamily="49" charset="-122"/>
              </a:rPr>
              <a:t>”是指铁路列车运行图规定的在一定范围内停止列车运行的预留时间及封锁时间。</a:t>
            </a:r>
          </a:p>
        </p:txBody>
      </p:sp>
      <p:sp>
        <p:nvSpPr>
          <p:cNvPr id="264199" name="Text Box 7"/>
          <p:cNvSpPr txBox="1"/>
          <p:nvPr/>
        </p:nvSpPr>
        <p:spPr>
          <a:xfrm>
            <a:off x="323850" y="836613"/>
            <a:ext cx="7577138"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第三节    接触网的检修方式</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65218" name="Text Box 2"/>
          <p:cNvSpPr txBox="1"/>
          <p:nvPr/>
        </p:nvSpPr>
        <p:spPr>
          <a:xfrm>
            <a:off x="395288" y="1484313"/>
            <a:ext cx="7272337"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二、接触网检修方式及程序</a:t>
            </a:r>
          </a:p>
        </p:txBody>
      </p:sp>
      <p:sp>
        <p:nvSpPr>
          <p:cNvPr id="265220" name="Text Box 4"/>
          <p:cNvSpPr txBox="1"/>
          <p:nvPr/>
        </p:nvSpPr>
        <p:spPr>
          <a:xfrm>
            <a:off x="611188" y="2133600"/>
            <a:ext cx="4824412" cy="4572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spcBef>
                <a:spcPct val="50000"/>
              </a:spcBef>
            </a:pPr>
            <a:r>
              <a:rPr kumimoji="1" lang="en-US" altLang="zh-CN" sz="2400">
                <a:latin typeface="Times New Roman" panose="02020603050405020304" pitchFamily="18" charset="0"/>
                <a:ea typeface="黑体" panose="02010609060101010101" pitchFamily="2" charset="-122"/>
              </a:rPr>
              <a:t>1</a:t>
            </a:r>
            <a:r>
              <a:rPr kumimoji="1" lang="zh-CN" altLang="en-US" sz="2400">
                <a:latin typeface="Times New Roman" panose="02020603050405020304" pitchFamily="18" charset="0"/>
                <a:ea typeface="黑体" panose="02010609060101010101" pitchFamily="2" charset="-122"/>
              </a:rPr>
              <a:t>、接触网停电作业</a:t>
            </a:r>
          </a:p>
        </p:txBody>
      </p:sp>
      <p:sp>
        <p:nvSpPr>
          <p:cNvPr id="265221" name="Rectangle 5"/>
          <p:cNvSpPr/>
          <p:nvPr/>
        </p:nvSpPr>
        <p:spPr>
          <a:xfrm>
            <a:off x="684213" y="3197225"/>
            <a:ext cx="7704137" cy="2838450"/>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①上、下行接触网带电设备间的距离大于</a:t>
            </a:r>
            <a:r>
              <a:rPr kumimoji="1" lang="en-US" altLang="zh-CN" b="1">
                <a:latin typeface="Times New Roman" panose="02020603050405020304" pitchFamily="18" charset="0"/>
                <a:ea typeface="楷体_GB2312" pitchFamily="49" charset="-122"/>
              </a:rPr>
              <a:t>2</a:t>
            </a:r>
            <a:r>
              <a:rPr kumimoji="1" lang="zh-CN" altLang="en-US" b="1">
                <a:latin typeface="Times New Roman" panose="02020603050405020304" pitchFamily="18" charset="0"/>
                <a:ea typeface="楷体_GB2312" pitchFamily="49" charset="-122"/>
              </a:rPr>
              <a:t>米；</a:t>
            </a:r>
          </a:p>
          <a:p>
            <a:pPr marL="0" lvl="0" indent="441325" eaLnBrk="0" hangingPunct="0">
              <a:buClr>
                <a:schemeClr val="tx1"/>
              </a:buClr>
              <a:buFont typeface="Arial"/>
            </a:pP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②上、下行接触网带电设备距下、上行通过的电力机车受电弓瞬间距离大于</a:t>
            </a:r>
            <a:r>
              <a:rPr kumimoji="1" lang="en-US" altLang="zh-CN" b="1">
                <a:latin typeface="Times New Roman" panose="02020603050405020304" pitchFamily="18" charset="0"/>
                <a:ea typeface="楷体_GB2312" pitchFamily="49" charset="-122"/>
              </a:rPr>
              <a:t>2</a:t>
            </a:r>
            <a:r>
              <a:rPr kumimoji="1" lang="zh-CN" altLang="en-US" b="1">
                <a:latin typeface="Times New Roman" panose="02020603050405020304" pitchFamily="18" charset="0"/>
                <a:ea typeface="楷体_GB2312" pitchFamily="49" charset="-122"/>
              </a:rPr>
              <a:t>米；</a:t>
            </a:r>
          </a:p>
          <a:p>
            <a:pPr marL="0" lvl="0" indent="441325" eaLnBrk="0" hangingPunct="0">
              <a:buClr>
                <a:schemeClr val="tx1"/>
              </a:buClr>
              <a:buFont typeface="Arial"/>
            </a:pP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③距上、下行或不同馈线供电的设备间的分段绝缘器距离大于</a:t>
            </a:r>
            <a:r>
              <a:rPr kumimoji="1" lang="en-US" altLang="zh-CN" b="1">
                <a:latin typeface="Times New Roman" panose="02020603050405020304" pitchFamily="18" charset="0"/>
                <a:ea typeface="楷体_GB2312" pitchFamily="49" charset="-122"/>
              </a:rPr>
              <a:t>1</a:t>
            </a:r>
            <a:r>
              <a:rPr kumimoji="1" lang="zh-CN" altLang="en-US" b="1">
                <a:latin typeface="Times New Roman" panose="02020603050405020304" pitchFamily="18" charset="0"/>
                <a:ea typeface="楷体_GB2312" pitchFamily="49" charset="-122"/>
              </a:rPr>
              <a:t>米；</a:t>
            </a:r>
          </a:p>
          <a:p>
            <a:pPr marL="0" lvl="0" indent="441325" eaLnBrk="0" hangingPunct="0">
              <a:buClr>
                <a:schemeClr val="tx1"/>
              </a:buClr>
              <a:buFont typeface="Arial"/>
            </a:pPr>
            <a:endParaRPr kumimoji="1" lang="zh-CN" altLang="en-US" b="1">
              <a:latin typeface="Times New Roman" panose="02020603050405020304" pitchFamily="18" charset="0"/>
              <a:ea typeface="楷体_GB2312" pitchFamily="49" charset="-122"/>
            </a:endParaRP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④同一支柱上的设备由同一馈线供电。</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隧道内，下承式桥梁内，高架候车室下，跨线桥下一般不得进行“</a:t>
            </a:r>
            <a:r>
              <a:rPr kumimoji="1" lang="en-US" altLang="zh-CN" b="1">
                <a:latin typeface="Times New Roman" panose="02020603050405020304" pitchFamily="18" charset="0"/>
                <a:ea typeface="楷体_GB2312" pitchFamily="49" charset="-122"/>
              </a:rPr>
              <a:t>V</a:t>
            </a:r>
            <a:r>
              <a:rPr kumimoji="1" lang="zh-CN" altLang="en-US" b="1">
                <a:latin typeface="Times New Roman" panose="02020603050405020304" pitchFamily="18" charset="0"/>
                <a:ea typeface="楷体_GB2312" pitchFamily="49" charset="-122"/>
              </a:rPr>
              <a:t>停”作业。不能满足上述要求的，不能进行“</a:t>
            </a:r>
            <a:r>
              <a:rPr kumimoji="1" lang="en-US" altLang="zh-CN" b="1">
                <a:latin typeface="Times New Roman" panose="02020603050405020304" pitchFamily="18" charset="0"/>
                <a:ea typeface="楷体_GB2312" pitchFamily="49" charset="-122"/>
              </a:rPr>
              <a:t>V</a:t>
            </a:r>
            <a:r>
              <a:rPr kumimoji="1" lang="zh-CN" altLang="en-US" b="1">
                <a:latin typeface="Times New Roman" panose="02020603050405020304" pitchFamily="18" charset="0"/>
                <a:ea typeface="楷体_GB2312" pitchFamily="49" charset="-122"/>
              </a:rPr>
              <a:t>停”作业</a:t>
            </a:r>
          </a:p>
        </p:txBody>
      </p:sp>
      <p:sp>
        <p:nvSpPr>
          <p:cNvPr id="265222" name="Rectangle 6"/>
          <p:cNvSpPr/>
          <p:nvPr/>
        </p:nvSpPr>
        <p:spPr>
          <a:xfrm>
            <a:off x="468313" y="2636838"/>
            <a:ext cx="2827337" cy="366712"/>
          </a:xfrm>
          <a:prstGeom prst="rect">
            <a:avLst/>
          </a:prstGeom>
          <a:noFill/>
          <a:ln>
            <a:noFill/>
            <a:miter lim="800000"/>
          </a:ln>
          <a:effectLst/>
        </p:spPr>
        <p:txBody>
          <a:bodyPr wrap="none" anchor="t"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kumimoji="1" lang="zh-CN" altLang="en-US" b="1">
                <a:ea typeface="宋体" panose="02010600030101010101" pitchFamily="2" charset="-122"/>
              </a:rPr>
              <a:t>（</a:t>
            </a:r>
            <a:r>
              <a:rPr kumimoji="1" lang="en-US" altLang="zh-CN" b="1">
                <a:ea typeface="宋体" panose="02010600030101010101" pitchFamily="2" charset="-122"/>
              </a:rPr>
              <a:t>1</a:t>
            </a:r>
            <a:r>
              <a:rPr kumimoji="1" lang="zh-CN" altLang="en-US" b="1">
                <a:ea typeface="宋体" panose="02010600030101010101" pitchFamily="2" charset="-122"/>
              </a:rPr>
              <a:t>）“</a:t>
            </a:r>
            <a:r>
              <a:rPr kumimoji="1" lang="en-US" altLang="zh-CN" b="1">
                <a:ea typeface="宋体" panose="02010600030101010101" pitchFamily="2" charset="-122"/>
              </a:rPr>
              <a:t>V</a:t>
            </a:r>
            <a:r>
              <a:rPr kumimoji="1" lang="zh-CN" altLang="en-US" b="1">
                <a:ea typeface="宋体" panose="02010600030101010101" pitchFamily="2" charset="-122"/>
              </a:rPr>
              <a:t>停”作业适用条件</a:t>
            </a:r>
            <a:r>
              <a:rPr kumimoji="1" lang="zh-CN" altLang="en-US">
                <a:ea typeface="宋体" panose="02010600030101010101" pitchFamily="2" charset="-122"/>
              </a:rPr>
              <a:t> </a:t>
            </a:r>
          </a:p>
        </p:txBody>
      </p:sp>
      <p:sp>
        <p:nvSpPr>
          <p:cNvPr id="265223" name="Text Box 7"/>
          <p:cNvSpPr txBox="1"/>
          <p:nvPr/>
        </p:nvSpPr>
        <p:spPr>
          <a:xfrm>
            <a:off x="323850" y="765175"/>
            <a:ext cx="7577138"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第三节    接触网的检修方式</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66242" name="Text Box 2"/>
          <p:cNvSpPr txBox="1"/>
          <p:nvPr/>
        </p:nvSpPr>
        <p:spPr>
          <a:xfrm>
            <a:off x="468313" y="836613"/>
            <a:ext cx="7272337" cy="579437"/>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二、接触网检修方式及程序</a:t>
            </a:r>
          </a:p>
        </p:txBody>
      </p:sp>
      <p:sp>
        <p:nvSpPr>
          <p:cNvPr id="266244" name="Text Box 4"/>
          <p:cNvSpPr txBox="1"/>
          <p:nvPr/>
        </p:nvSpPr>
        <p:spPr>
          <a:xfrm>
            <a:off x="755650" y="1557338"/>
            <a:ext cx="4824413" cy="4572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spcBef>
                <a:spcPct val="50000"/>
              </a:spcBef>
            </a:pPr>
            <a:r>
              <a:rPr kumimoji="1" lang="en-US" altLang="zh-CN" sz="2400">
                <a:latin typeface="Times New Roman" panose="02020603050405020304" pitchFamily="18" charset="0"/>
                <a:ea typeface="黑体" panose="02010609060101010101" pitchFamily="2" charset="-122"/>
              </a:rPr>
              <a:t>1</a:t>
            </a:r>
            <a:r>
              <a:rPr kumimoji="1" lang="zh-CN" altLang="en-US" sz="2400">
                <a:latin typeface="Times New Roman" panose="02020603050405020304" pitchFamily="18" charset="0"/>
                <a:ea typeface="黑体" panose="02010609060101010101" pitchFamily="2" charset="-122"/>
              </a:rPr>
              <a:t>、接触网停电作业</a:t>
            </a:r>
          </a:p>
        </p:txBody>
      </p:sp>
      <p:sp>
        <p:nvSpPr>
          <p:cNvPr id="266245" name="Rectangle 5"/>
          <p:cNvSpPr/>
          <p:nvPr/>
        </p:nvSpPr>
        <p:spPr>
          <a:xfrm>
            <a:off x="539750" y="2420938"/>
            <a:ext cx="8064500" cy="3937000"/>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①电气干扰</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静电干扰</a:t>
            </a:r>
            <a:r>
              <a:rPr kumimoji="1" lang="en-US" altLang="zh-CN" b="1">
                <a:latin typeface="Times New Roman" panose="02020603050405020304" pitchFamily="18" charset="0"/>
                <a:ea typeface="楷体_GB2312" pitchFamily="49" charset="-122"/>
              </a:rPr>
              <a:t>――</a:t>
            </a:r>
            <a:r>
              <a:rPr kumimoji="1" lang="zh-CN" altLang="en-US" b="1">
                <a:latin typeface="Times New Roman" panose="02020603050405020304" pitchFamily="18" charset="0"/>
                <a:ea typeface="楷体_GB2312" pitchFamily="49" charset="-122"/>
              </a:rPr>
              <a:t>带电接触网的高压静电场对停电线路接触网各线索产生的感应电压，有时可高达数千伏。</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电磁感应</a:t>
            </a:r>
            <a:r>
              <a:rPr kumimoji="1" lang="en-US" altLang="zh-CN" b="1">
                <a:latin typeface="Times New Roman" panose="02020603050405020304" pitchFamily="18" charset="0"/>
                <a:ea typeface="楷体_GB2312" pitchFamily="49" charset="-122"/>
              </a:rPr>
              <a:t>――</a:t>
            </a:r>
            <a:r>
              <a:rPr kumimoji="1" lang="zh-CN" altLang="en-US" b="1">
                <a:latin typeface="Times New Roman" panose="02020603050405020304" pitchFamily="18" charset="0"/>
                <a:ea typeface="楷体_GB2312" pitchFamily="49" charset="-122"/>
              </a:rPr>
              <a:t>接触网通过牵引电流时，交变电磁场对停电线路接触网各线索产生的感应电势。</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穿越电流</a:t>
            </a:r>
            <a:r>
              <a:rPr kumimoji="1" lang="en-US" altLang="zh-CN" b="1">
                <a:latin typeface="Times New Roman" panose="02020603050405020304" pitchFamily="18" charset="0"/>
                <a:ea typeface="楷体_GB2312" pitchFamily="49" charset="-122"/>
              </a:rPr>
              <a:t>――“V</a:t>
            </a:r>
            <a:r>
              <a:rPr kumimoji="1" lang="zh-CN" altLang="en-US" b="1">
                <a:latin typeface="Times New Roman" panose="02020603050405020304" pitchFamily="18" charset="0"/>
                <a:ea typeface="楷体_GB2312" pitchFamily="49" charset="-122"/>
              </a:rPr>
              <a:t>停”时，停电线路与不停电线路的接触网利用绝缘装置可以隔开，但由于上、下行钢轨通过车站渡线及道岔，以及大地是互相连通的，所以牵引电流通过钢轨回流时，上、下行钢轨均有牵引电流流过。当停电线路的接触网作业挂接地线（通常是要和钢轨相联）时，作业区两端的地线将钢轨与接触网并联，必然在接触网上产生分流，现场将其叫作“穿越”电流。</a:t>
            </a:r>
          </a:p>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楷体_GB2312" pitchFamily="49" charset="-122"/>
              </a:rPr>
              <a:t>强电侵入</a:t>
            </a:r>
            <a:r>
              <a:rPr kumimoji="1" lang="en-US" altLang="zh-CN" b="1">
                <a:latin typeface="Times New Roman" panose="02020603050405020304" pitchFamily="18" charset="0"/>
                <a:ea typeface="楷体_GB2312" pitchFamily="49" charset="-122"/>
              </a:rPr>
              <a:t>――“V</a:t>
            </a:r>
            <a:r>
              <a:rPr kumimoji="1" lang="zh-CN" altLang="en-US" b="1">
                <a:latin typeface="Times New Roman" panose="02020603050405020304" pitchFamily="18" charset="0"/>
                <a:ea typeface="楷体_GB2312" pitchFamily="49" charset="-122"/>
              </a:rPr>
              <a:t>停”时，停电线路与不停电线路的接触网之间是依靠上、下行隔断绝缘子和渡线分段绝缘器来隔开的。当绝缘闪络、击穿或电力机车受电弓从有电侧通过分段绝缘器闯入无电区时，将会导致高压电侵入。接触网的额定电压为</a:t>
            </a:r>
            <a:r>
              <a:rPr kumimoji="1" lang="en-US" altLang="zh-CN" b="1">
                <a:latin typeface="Times New Roman" panose="02020603050405020304" pitchFamily="18" charset="0"/>
                <a:ea typeface="楷体_GB2312" pitchFamily="49" charset="-122"/>
              </a:rPr>
              <a:t>25kV</a:t>
            </a:r>
            <a:r>
              <a:rPr kumimoji="1" lang="zh-CN" altLang="en-US" b="1">
                <a:latin typeface="Times New Roman" panose="02020603050405020304" pitchFamily="18" charset="0"/>
                <a:ea typeface="楷体_GB2312" pitchFamily="49" charset="-122"/>
              </a:rPr>
              <a:t>，强电侵入会给作业人员的安全及设备安全带来严重威胁。</a:t>
            </a:r>
          </a:p>
        </p:txBody>
      </p:sp>
      <p:sp>
        <p:nvSpPr>
          <p:cNvPr id="266246" name="Rectangle 6"/>
          <p:cNvSpPr/>
          <p:nvPr/>
        </p:nvSpPr>
        <p:spPr>
          <a:xfrm>
            <a:off x="611188" y="2060575"/>
            <a:ext cx="3454400" cy="366713"/>
          </a:xfrm>
          <a:prstGeom prst="rect">
            <a:avLst/>
          </a:prstGeom>
          <a:noFill/>
          <a:ln>
            <a:noFill/>
            <a:miter lim="800000"/>
          </a:ln>
          <a:effectLst/>
        </p:spPr>
        <p:txBody>
          <a:bodyPr wrap="none" anchor="t"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kumimoji="1" lang="zh-CN" altLang="en-US" b="1">
                <a:ea typeface="宋体" panose="02010600030101010101" pitchFamily="2" charset="-122"/>
              </a:rPr>
              <a:t>（</a:t>
            </a:r>
            <a:r>
              <a:rPr kumimoji="1" lang="en-US" altLang="zh-CN" b="1">
                <a:ea typeface="宋体" panose="02010600030101010101" pitchFamily="2" charset="-122"/>
              </a:rPr>
              <a:t>2</a:t>
            </a:r>
            <a:r>
              <a:rPr kumimoji="1" lang="zh-CN" altLang="en-US" b="1">
                <a:ea typeface="宋体" panose="02010600030101010101" pitchFamily="2" charset="-122"/>
              </a:rPr>
              <a:t>）“</a:t>
            </a:r>
            <a:r>
              <a:rPr kumimoji="1" lang="en-US" altLang="zh-CN" b="1">
                <a:ea typeface="宋体" panose="02010600030101010101" pitchFamily="2" charset="-122"/>
              </a:rPr>
              <a:t>V</a:t>
            </a:r>
            <a:r>
              <a:rPr kumimoji="1" lang="zh-CN" altLang="en-US" b="1">
                <a:ea typeface="宋体" panose="02010600030101010101" pitchFamily="2" charset="-122"/>
              </a:rPr>
              <a:t>停”作业需要注意的问题</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67266" name="Text Box 2"/>
          <p:cNvSpPr txBox="1"/>
          <p:nvPr/>
        </p:nvSpPr>
        <p:spPr>
          <a:xfrm>
            <a:off x="395288" y="1628775"/>
            <a:ext cx="7272337" cy="579438"/>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algn="just"/>
            <a:r>
              <a:rPr kumimoji="1" lang="zh-CN" altLang="en-US" sz="3200">
                <a:latin typeface="Times New Roman" panose="02020603050405020304" pitchFamily="18" charset="0"/>
                <a:ea typeface="黑体" panose="02010609060101010101" pitchFamily="2" charset="-122"/>
              </a:rPr>
              <a:t>二、接触网检修方式及程序</a:t>
            </a:r>
          </a:p>
        </p:txBody>
      </p:sp>
      <p:sp>
        <p:nvSpPr>
          <p:cNvPr id="267267" name="Text Box 3"/>
          <p:cNvSpPr txBox="1"/>
          <p:nvPr/>
        </p:nvSpPr>
        <p:spPr>
          <a:xfrm>
            <a:off x="307975" y="927100"/>
            <a:ext cx="9664700"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第三节    接触网的检修方式</a:t>
            </a:r>
          </a:p>
        </p:txBody>
      </p:sp>
      <p:sp>
        <p:nvSpPr>
          <p:cNvPr id="267268" name="Text Box 4"/>
          <p:cNvSpPr txBox="1"/>
          <p:nvPr/>
        </p:nvSpPr>
        <p:spPr>
          <a:xfrm>
            <a:off x="611188" y="2276475"/>
            <a:ext cx="4824412" cy="457200"/>
          </a:xfrm>
          <a:prstGeom prst="rect">
            <a:avLst/>
          </a:prstGeom>
          <a:noFill/>
          <a:ln>
            <a:noFill/>
            <a:miter lim="800000"/>
          </a:ln>
          <a:effectLst/>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spcBef>
                <a:spcPct val="50000"/>
              </a:spcBef>
            </a:pPr>
            <a:r>
              <a:rPr kumimoji="1" lang="en-US" altLang="zh-CN" sz="2400">
                <a:latin typeface="Times New Roman" panose="02020603050405020304" pitchFamily="18" charset="0"/>
                <a:ea typeface="黑体" panose="02010609060101010101" pitchFamily="2" charset="-122"/>
              </a:rPr>
              <a:t>1</a:t>
            </a:r>
            <a:r>
              <a:rPr kumimoji="1" lang="zh-CN" altLang="en-US" sz="2400">
                <a:latin typeface="Times New Roman" panose="02020603050405020304" pitchFamily="18" charset="0"/>
                <a:ea typeface="黑体" panose="02010609060101010101" pitchFamily="2" charset="-122"/>
              </a:rPr>
              <a:t>、接触网停电作业</a:t>
            </a:r>
          </a:p>
        </p:txBody>
      </p:sp>
      <p:sp>
        <p:nvSpPr>
          <p:cNvPr id="267269" name="Rectangle 5"/>
          <p:cNvSpPr/>
          <p:nvPr/>
        </p:nvSpPr>
        <p:spPr>
          <a:xfrm>
            <a:off x="468313" y="3141663"/>
            <a:ext cx="8064500" cy="1190625"/>
          </a:xfrm>
          <a:prstGeom prst="rect">
            <a:avLst/>
          </a:prstGeom>
          <a:noFill/>
          <a:ln>
            <a:noFill/>
            <a:miter lim="800000"/>
          </a:ln>
          <a:effectLst/>
        </p:spPr>
        <p:txBody>
          <a:bodyPr anchor="ctr"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marL="0" lvl="0" indent="441325" eaLnBrk="0" hangingPunct="0">
              <a:buClr>
                <a:schemeClr val="tx1"/>
              </a:buClr>
              <a:buFont typeface="Arial"/>
            </a:pPr>
            <a:r>
              <a:rPr kumimoji="1" lang="zh-CN" altLang="en-US" b="1">
                <a:solidFill>
                  <a:schemeClr val="hlink"/>
                </a:solidFill>
                <a:latin typeface="Times New Roman" panose="02020603050405020304" pitchFamily="18" charset="0"/>
                <a:ea typeface="黑体" panose="02010609060101010101" pitchFamily="2" charset="-122"/>
              </a:rPr>
              <a:t>②行车干扰</a:t>
            </a:r>
          </a:p>
          <a:p>
            <a:pPr marL="0" lvl="0" indent="441325" eaLnBrk="0" hangingPunct="0">
              <a:buClr>
                <a:schemeClr val="tx1"/>
              </a:buClr>
              <a:buFont typeface="Arial"/>
            </a:pPr>
            <a:r>
              <a:rPr kumimoji="1" lang="zh-CN" altLang="en-US" b="1">
                <a:latin typeface="Times New Roman" panose="02020603050405020304" pitchFamily="18" charset="0"/>
                <a:ea typeface="楷体_GB2312" pitchFamily="49" charset="-122"/>
              </a:rPr>
              <a:t>“</a:t>
            </a:r>
            <a:r>
              <a:rPr kumimoji="1" lang="en-US" altLang="zh-CN" b="1">
                <a:latin typeface="Times New Roman" panose="02020603050405020304" pitchFamily="18" charset="0"/>
                <a:ea typeface="楷体_GB2312" pitchFamily="49" charset="-122"/>
              </a:rPr>
              <a:t>V</a:t>
            </a:r>
            <a:r>
              <a:rPr kumimoji="1" lang="zh-CN" altLang="en-US" b="1">
                <a:latin typeface="Times New Roman" panose="02020603050405020304" pitchFamily="18" charset="0"/>
                <a:ea typeface="楷体_GB2312" pitchFamily="49" charset="-122"/>
              </a:rPr>
              <a:t>停”时，虽然停电线路的接触网可以进行检修，电力机车因此而停止运行，但非电力牵引的列车及重型轨道车等仍可能穿行，此外邻线的列车可能因</a:t>
            </a:r>
            <a:r>
              <a:rPr kumimoji="1" lang="zh-CN" altLang="en-US" b="1">
                <a:solidFill>
                  <a:schemeClr val="hlink"/>
                </a:solidFill>
                <a:latin typeface="Times New Roman" panose="02020603050405020304" pitchFamily="18" charset="0"/>
                <a:ea typeface="楷体_GB2312" pitchFamily="49" charset="-122"/>
              </a:rPr>
              <a:t>进路错排而误入作业区段</a:t>
            </a:r>
            <a:r>
              <a:rPr kumimoji="1" lang="zh-CN" altLang="en-US" b="1">
                <a:latin typeface="Times New Roman" panose="02020603050405020304" pitchFamily="18" charset="0"/>
                <a:ea typeface="楷体_GB2312" pitchFamily="49" charset="-122"/>
              </a:rPr>
              <a:t>。以上情况均会给作业组带来行车防护的问题。</a:t>
            </a:r>
          </a:p>
        </p:txBody>
      </p:sp>
      <p:sp>
        <p:nvSpPr>
          <p:cNvPr id="267270" name="Rectangle 6"/>
          <p:cNvSpPr/>
          <p:nvPr/>
        </p:nvSpPr>
        <p:spPr>
          <a:xfrm>
            <a:off x="468313" y="2708275"/>
            <a:ext cx="3454400" cy="366713"/>
          </a:xfrm>
          <a:prstGeom prst="rect">
            <a:avLst/>
          </a:prstGeom>
          <a:noFill/>
          <a:ln>
            <a:noFill/>
            <a:miter lim="800000"/>
          </a:ln>
          <a:effectLst/>
        </p:spPr>
        <p:txBody>
          <a:bodyPr wrap="none" anchor="t" anchorCtr="0">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kumimoji="1" lang="zh-CN" altLang="en-US" b="1">
                <a:ea typeface="宋体" panose="02010600030101010101" pitchFamily="2" charset="-122"/>
              </a:rPr>
              <a:t>（</a:t>
            </a:r>
            <a:r>
              <a:rPr kumimoji="1" lang="en-US" altLang="zh-CN" b="1">
                <a:ea typeface="宋体" panose="02010600030101010101" pitchFamily="2" charset="-122"/>
              </a:rPr>
              <a:t>2</a:t>
            </a:r>
            <a:r>
              <a:rPr kumimoji="1" lang="zh-CN" altLang="en-US" b="1">
                <a:ea typeface="宋体" panose="02010600030101010101" pitchFamily="2" charset="-122"/>
              </a:rPr>
              <a:t>）“</a:t>
            </a:r>
            <a:r>
              <a:rPr kumimoji="1" lang="en-US" altLang="zh-CN" b="1">
                <a:ea typeface="宋体" panose="02010600030101010101" pitchFamily="2" charset="-122"/>
              </a:rPr>
              <a:t>V</a:t>
            </a:r>
            <a:r>
              <a:rPr kumimoji="1" lang="zh-CN" altLang="en-US" b="1">
                <a:ea typeface="宋体" panose="02010600030101010101" pitchFamily="2" charset="-122"/>
              </a:rPr>
              <a:t>停”作业需要注意的问题</a:t>
            </a:r>
          </a:p>
        </p:txBody>
      </p:sp>
      <p:sp>
        <p:nvSpPr>
          <p:cNvPr id="267271" name="Text Box 7"/>
          <p:cNvSpPr txBox="1"/>
          <p:nvPr/>
        </p:nvSpPr>
        <p:spPr>
          <a:xfrm>
            <a:off x="307975" y="927100"/>
            <a:ext cx="7577138" cy="701675"/>
          </a:xfrm>
          <a:prstGeom prst="rect">
            <a:avLst/>
          </a:prstGeom>
          <a:noFill/>
          <a:ln>
            <a:noFill/>
            <a:miter lim="800000"/>
          </a:ln>
        </p:spPr>
        <p:txBody>
          <a:bodyPr>
            <a:spAutoFit/>
          </a:bodyPr>
          <a:lstStyle>
            <a:defPPr>
              <a:defRPr lang="en-US"/>
            </a:defPPr>
            <a:lvl1pPr marL="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1pPr>
            <a:lvl2pPr marL="4572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2pPr>
            <a:lvl3pPr marL="9144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3pPr>
            <a:lvl4pPr marL="13716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4pPr>
            <a:lvl5pPr marL="1828800" indent="0" algn="l" defTabSz="914400" rtl="0" eaLnBrk="1" fontAlgn="base" hangingPunct="1">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defRPr>
            </a:lvl5pPr>
          </a:lstStyle>
          <a:p>
            <a:pPr lvl="0" eaLnBrk="0" hangingPunct="0"/>
            <a:r>
              <a:rPr lang="zh-CN" altLang="en-US" sz="4000">
                <a:latin typeface="Times New Roman" panose="02020603050405020304" pitchFamily="18" charset="0"/>
                <a:ea typeface="黑体" panose="02010609060101010101" pitchFamily="2" charset="-122"/>
              </a:rPr>
              <a:t>第三节    接触网的检修方式</a:t>
            </a:r>
          </a:p>
        </p:txBody>
      </p:sp>
    </p:spTree>
  </p:cSld>
  <p:clrMapOvr>
    <a:masterClrMapping/>
  </p:clrMapOvr>
  <mc:AlternateContent>
    <mc:Choice xmlns:p14="http://schemas.microsoft.com/office/powerpoint/2010/main" Requires="p14">
      <p:transition spd="slow" p14:dur="1200">
        <p:zoom dir="in"/>
      </p:transition>
    </mc:Choice>
    <mc:Fallback>
      <p:transition spd="slow">
        <p:zoom dir="in"/>
      </p:transition>
    </mc:Fallback>
  </mc:AlternateConten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https://d.book118.com/806214103201010042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应用摸板">
  <a:themeElements>
    <a:clrScheme name="应用摸板 1">
      <a:dk1>
        <a:srgbClr val="333333"/>
      </a:dk1>
      <a:lt1>
        <a:srgbClr val="FFFFFF"/>
      </a:lt1>
      <a:dk2>
        <a:srgbClr val="FFFFFF"/>
      </a:dk2>
      <a:lt2>
        <a:srgbClr val="B2B2B2"/>
      </a:lt2>
      <a:accent1>
        <a:srgbClr val="202AAE"/>
      </a:accent1>
      <a:accent2>
        <a:srgbClr val="CC5D36"/>
      </a:accent2>
      <a:accent3>
        <a:srgbClr val="9BBB59"/>
      </a:accent3>
      <a:accent4>
        <a:srgbClr val="8064A2"/>
      </a:accent4>
      <a:accent5>
        <a:srgbClr val="4BACC6"/>
      </a:accent5>
      <a:accent6>
        <a:srgbClr val="F79646"/>
      </a:accent6>
      <a:hlink>
        <a:srgbClr val="1F7CD1"/>
      </a:hlink>
      <a:folHlink>
        <a:srgbClr val="6544CE"/>
      </a:folHlink>
    </a:clrScheme>
    <a:fontScheme name="应用摸板">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应用摸板 1">
        <a:dk1>
          <a:srgbClr val="333333"/>
        </a:dk1>
        <a:lt1>
          <a:srgbClr val="FFFFFF"/>
        </a:lt1>
        <a:dk2>
          <a:srgbClr val="FFFFFF"/>
        </a:dk2>
        <a:lt2>
          <a:srgbClr val="B2B2B2"/>
        </a:lt2>
        <a:accent1>
          <a:srgbClr val="202AAE"/>
        </a:accent1>
        <a:accent2>
          <a:srgbClr val="CC5D36"/>
        </a:accent2>
        <a:accent3>
          <a:srgbClr val="9BBB59"/>
        </a:accent3>
        <a:accent4>
          <a:srgbClr val="8064A2"/>
        </a:accent4>
        <a:accent5>
          <a:srgbClr val="4BACC6"/>
        </a:accent5>
        <a:accent6>
          <a:srgbClr val="F79646"/>
        </a:accent6>
        <a:hlink>
          <a:srgbClr val="1F7CD1"/>
        </a:hlink>
        <a:folHlink>
          <a:srgbClr val="6544CE"/>
        </a:folHlink>
      </a:clrScheme>
      <a:clrMap bg1="lt1" tx1="dk1" bg2="lt2" tx2="dk2" accent1="accent1" accent2="accent2" accent3="accent3" accent4="accent4" accent5="accent5" accent6="accent6" hlink="hlink" folHlink="folHlink"/>
    </a:extraClrScheme>
    <a:extraClrScheme>
      <a:clrScheme name="应用摸板 2">
        <a:dk1>
          <a:srgbClr val="333333"/>
        </a:dk1>
        <a:lt1>
          <a:srgbClr val="FFFFFF"/>
        </a:lt1>
        <a:dk2>
          <a:srgbClr val="B2B2B2"/>
        </a:dk2>
        <a:lt2>
          <a:srgbClr val="FFFFFF"/>
        </a:lt2>
        <a:accent1>
          <a:srgbClr val="2C8EC4"/>
        </a:accent1>
        <a:accent2>
          <a:srgbClr val="CFBE6B"/>
        </a:accent2>
        <a:accent3>
          <a:srgbClr val="9BBB59"/>
        </a:accent3>
        <a:accent4>
          <a:srgbClr val="8064A2"/>
        </a:accent4>
        <a:accent5>
          <a:srgbClr val="4BACC6"/>
        </a:accent5>
        <a:accent6>
          <a:srgbClr val="F79646"/>
        </a:accent6>
        <a:hlink>
          <a:srgbClr val="7047D7"/>
        </a:hlink>
        <a:folHlink>
          <a:srgbClr val="185A9C"/>
        </a:folHlink>
      </a:clrScheme>
      <a:clrMap bg1="lt2" tx1="dk1" bg2="dk2" tx2="lt1" accent1="accent1" accent2="accent2" accent3="accent3" accent4="accent4" accent5="accent5" accent6="accent6" hlink="hlink" folHlink="folHlink"/>
    </a:extraClrScheme>
    <a:extraClrScheme>
      <a:clrScheme name="应用摸板 3">
        <a:dk1>
          <a:srgbClr val="4D4D4D"/>
        </a:dk1>
        <a:lt1>
          <a:srgbClr val="FFFFFF"/>
        </a:lt1>
        <a:dk2>
          <a:srgbClr val="B2B2B2"/>
        </a:dk2>
        <a:lt2>
          <a:srgbClr val="FFFFFF"/>
        </a:lt2>
        <a:accent1>
          <a:srgbClr val="058089"/>
        </a:accent1>
        <a:accent2>
          <a:srgbClr val="99CC00"/>
        </a:accent2>
        <a:accent3>
          <a:srgbClr val="9BBB59"/>
        </a:accent3>
        <a:accent4>
          <a:srgbClr val="8064A2"/>
        </a:accent4>
        <a:accent5>
          <a:srgbClr val="4BACC6"/>
        </a:accent5>
        <a:accent6>
          <a:srgbClr val="F79646"/>
        </a:accent6>
        <a:hlink>
          <a:srgbClr val="2CA9D0"/>
        </a:hlink>
        <a:folHlink>
          <a:srgbClr val="4841D9"/>
        </a:folHlink>
      </a:clrScheme>
      <a:clrMap bg1="lt2" tx1="dk1" bg2="dk2" tx2="lt1"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159</Paragraphs>
  <Slides>24</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24</vt:i4>
      </vt:variant>
    </vt:vector>
  </HeadingPairs>
  <TitlesOfParts>
    <vt:vector baseType="lpstr" size="35">
      <vt:lpstr>Arial</vt:lpstr>
      <vt:lpstr>Calibri</vt:lpstr>
      <vt:lpstr>Wingdings</vt:lpstr>
      <vt:lpstr>Verdana</vt:lpstr>
      <vt:lpstr>Times New Roman</vt:lpstr>
      <vt:lpstr>华文楷体</vt:lpstr>
      <vt:lpstr>宋体</vt:lpstr>
      <vt:lpstr>楷体_GB2312</vt:lpstr>
      <vt:lpstr>黑体</vt:lpstr>
      <vt:lpstr>Comic Sans MS</vt:lpstr>
      <vt:lpstr>Office Theme</vt:lpstr>
      <vt:lpstr>PowerPoint Presentation</vt:lpstr>
      <vt:lpstr>第五章  接触网运营管理</vt:lpstr>
      <vt:lpstr>PowerPoint Presentation</vt:lpstr>
      <vt:lpstr>PowerPoint Presentation</vt:lpstr>
      <vt:lpstr>PowerPoint Presentation</vt:lpstr>
      <vt:lpstr>PowerPoint Presentation</vt:lpstr>
      <vt:lpstr>第五章  接触网运营管理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第五章  接触网运营管理</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2024-09-10T08:22:44.141</cp:lastPrinted>
  <dcterms:created xsi:type="dcterms:W3CDTF">2024-09-10T00:22:44Z</dcterms:created>
  <dcterms:modified xsi:type="dcterms:W3CDTF">2024-09-10T00:22:45Z</dcterms:modified>
</cp:coreProperties>
</file>