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OMDJDD+CNKGQI+ArialMT"/>
      <p:regular r:id="rId19"/>
    </p:embeddedFont>
    <p:embeddedFont>
      <p:font typeface="RILEBA+MS-UIGothic"/>
      <p:regular r:id="rId20"/>
    </p:embeddedFont>
    <p:embeddedFont>
      <p:font typeface="ILEPGI+TEMEKM+MicrosoftYaHei"/>
      <p:regular r:id="rId21"/>
    </p:embeddedFont>
    <p:embeddedFont>
      <p:font typeface="PBIBKR+QKEVLS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23C67-B828-4EF9-882C-A512D82D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BBD6-6830-40C0-9CD6-6DAFBBB4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BE4E3-B848-4CB3-AC57-9910EDD9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38399-4B66-4C8D-97D1-0B3F5F5A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B67FC-E086-469B-B96B-ED3049B1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4F223-FC71-4A48-B10C-9CECE9C9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ABC6AB-5ABE-4DC5-A6B9-564E1B7B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54B7B-5A1D-4A1D-BA4A-3027B4FC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FD2EA-DD8D-483A-B627-5FB21D95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2BCC3-1323-47E0-9182-2A9B3FD2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574A3-477F-4F42-960F-3F847C79C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1011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JDD+CNKGQI+ArialMT"/>
                <a:cs typeface="OMDJDD+CNKGQ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LEPGI+TEMEKM+MicrosoftYaHei"/>
                <a:cs typeface="ILEPGI+TEMEK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089341" cy="2978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JDD+CNKGQI+ArialMT"/>
                <a:cs typeface="OMDJDD+CNKGQ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模式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JDD+CNKGQI+ArialMT"/>
                <a:cs typeface="OMDJDD+CNKGQ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运操作流程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JDD+CNKGQI+ArialMT"/>
                <a:cs typeface="OMDJDD+CNKGQ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运法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JDD+CNKGQI+ArialMT"/>
                <a:cs typeface="OMDJDD+CNKGQ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运市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MDJDD+CNKGQI+ArialMT"/>
                <a:cs typeface="OMDJDD+CNKGQ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B6FF"/>
                </a:solidFill>
                <a:latin typeface="RILEBA+MS-UIGothic"/>
                <a:cs typeface="RILEBA+MS-UIGothic"/>
              </a:rPr>
              <a:t>运未来展望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ILEBA+MS-UIGothic"/>
                <a:cs typeface="RILEBA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运的定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RILEBA+MS-UIGothic"/>
                <a:cs typeface="RILEBA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RILEBA+MS-UIGothic"/>
                <a:cs typeface="RILEBA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ILEBA+MS-UIGothic"/>
                <a:cs typeface="RILEBA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RILEBA+MS-UIGothic"/>
                <a:cs typeface="RILEBA+MS-UIGothic"/>
              </a:rPr>
              <a:t>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际贸</a:t>
            </a:r>
            <a:r>
              <a:rPr sz="2000">
                <a:solidFill>
                  <a:srgbClr val="FFFDFD"/>
                </a:solidFill>
                <a:latin typeface="RILEBA+MS-UIGothic"/>
                <a:cs typeface="RILEBA+MS-UIGothic"/>
              </a:rPr>
              <a:t>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ILEBA+MS-UIGothic"/>
                <a:cs typeface="RILEBA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RILEBA+MS-UIGothic"/>
                <a:cs typeface="RILEBA+MS-UIGothic"/>
              </a:rPr>
              <a:t>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应链稳</a:t>
            </a:r>
            <a:r>
              <a:rPr sz="2000" spc="23">
                <a:solidFill>
                  <a:srgbClr val="FFFDFD"/>
                </a:solidFill>
                <a:latin typeface="RILEBA+MS-UIGothic"/>
                <a:cs typeface="RILEBA+MS-UIGothic"/>
              </a:rPr>
              <a:t>定性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航空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运是国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际贸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易的重要支撑，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快速、安全地将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物运送到目的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地，降低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易成本，提高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易效率。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航空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运作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部分，能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定性和可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靠性。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ILEBA+MS-UIGothic"/>
                <a:cs typeface="RILEBA+MS-UIGothic"/>
              </a:rPr>
              <a:t>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动经济</a:t>
            </a:r>
            <a:r>
              <a:rPr sz="2000" spc="25">
                <a:solidFill>
                  <a:srgbClr val="FFFDFD"/>
                </a:solidFill>
                <a:latin typeface="RILEBA+MS-UIGothic"/>
                <a:cs typeface="RILEBA+MS-UIGothic"/>
              </a:rPr>
              <a:t>增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航空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展能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国家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，提高国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际竞</a:t>
            </a:r>
            <a:r>
              <a:rPr sz="1500">
                <a:solidFill>
                  <a:srgbClr val="FFFDFD"/>
                </a:solidFill>
                <a:latin typeface="RILEBA+MS-UIGothic"/>
                <a:cs typeface="RILEBA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航空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运的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程与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B6FF"/>
                </a:solidFill>
                <a:latin typeface="RILEBA+MS-UIGothic"/>
                <a:cs typeface="RILEBA+MS-UIGothic"/>
              </a:rPr>
              <a:t>展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00B6FF"/>
                </a:solidFill>
                <a:latin typeface="RILEBA+MS-UIGothic"/>
                <a:cs typeface="RILEBA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RILEBA+MS-UIGothic"/>
                <a:cs typeface="RILEBA+MS-UIGothic"/>
              </a:rPr>
              <a:t>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随着全球化的加速和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起，国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航空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保持快速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态势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将更加注重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色、智能、安全等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方面的提升。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直接运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RILEBA+MS-UIGothic"/>
                <a:cs typeface="RILEB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2572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物在运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输过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程中需要在某个中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RILEBA+MS-UIGothic"/>
                <a:cs typeface="RILEB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在航空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运中，由于航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、航班等原因，有些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物无法直接从始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地运送到目的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地，需要在某个中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运。中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适用于不同始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地和目的地之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物运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大航空公司的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运网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覆盖范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RILEBA+MS-UIGothic"/>
                <a:cs typeface="RILEB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RILEBA+MS-UIGothic"/>
                <a:cs typeface="RILEBA+MS-UIGothic"/>
              </a:rPr>
              <a:t>运是指将不同运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RILEBA+MS-UIGothic"/>
                <a:cs typeface="RILEBA+MS-UIGothic"/>
              </a:rPr>
              <a:t>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RILEBA+MS-UIGothic"/>
                <a:cs typeface="RILEBA+MS-UIGothic"/>
              </a:rPr>
              <a:t>合在一起，共同完成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RILEBA+MS-UIGothic"/>
                <a:cs typeface="RILEBA+MS-UIGothic"/>
              </a:rPr>
              <a:t>物的全程运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RILEBA+MS-UIGothic"/>
                <a:cs typeface="RILEB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RILEBA+MS-UIGothic"/>
                <a:cs typeface="RILEB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运是一种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合性的运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方式，将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路、公路、水路、航空等不同的运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方式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合在一起，共同完成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物的全程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运可以充分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各种运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方式的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，提高运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效率，降低运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RILEBA+MS-UIGothic"/>
                <a:cs typeface="RILEBA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集中托运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托运人操作流程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300" spc="23">
                <a:solidFill>
                  <a:srgbClr val="00B6FF"/>
                </a:solidFill>
                <a:latin typeface="RILEBA+MS-UIGothic"/>
                <a:cs typeface="RILEBA+MS-UIGothic"/>
              </a:rPr>
              <a:t>承运商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300" spc="25">
                <a:solidFill>
                  <a:srgbClr val="00B6FF"/>
                </a:solidFill>
                <a:latin typeface="RILEBA+MS-UIGothic"/>
                <a:cs typeface="RILEBA+MS-UIGothic"/>
              </a:rPr>
              <a:t>物安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ILEBA+MS-UIGothic"/>
                <a:cs typeface="RILEBA+MS-UIGothic"/>
              </a:rPr>
              <a:t>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备货</a:t>
            </a:r>
            <a:r>
              <a:rPr sz="2300">
                <a:solidFill>
                  <a:srgbClr val="00B6FF"/>
                </a:solidFill>
                <a:latin typeface="RILEBA+MS-UIGothic"/>
                <a:cs typeface="RILEBA+MS-UIGothic"/>
              </a:rPr>
              <a:t> 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订舱</a:t>
            </a:r>
            <a:r>
              <a:rPr sz="2300" spc="23">
                <a:solidFill>
                  <a:srgbClr val="00B6FF"/>
                </a:solidFill>
                <a:latin typeface="RILEBA+MS-UIGothic"/>
                <a:cs typeface="RILEBA+MS-UIGothic"/>
              </a:rPr>
              <a:t>与托运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获</a:t>
            </a:r>
            <a:r>
              <a:rPr sz="2300" spc="25">
                <a:solidFill>
                  <a:srgbClr val="00B6FF"/>
                </a:solidFill>
                <a:latin typeface="RILEBA+MS-UIGothic"/>
                <a:cs typeface="RILEBA+MS-UIGothic"/>
              </a:rPr>
              <a:t>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300" spc="23">
                <a:solidFill>
                  <a:srgbClr val="00B6FF"/>
                </a:solidFill>
                <a:latin typeface="RILEBA+MS-UIGothic"/>
                <a:cs typeface="RILEBA+MS-UIGothic"/>
              </a:rPr>
              <a:t>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单</a:t>
            </a:r>
            <a:r>
              <a:rPr sz="2300">
                <a:solidFill>
                  <a:srgbClr val="00B6FF"/>
                </a:solidFill>
                <a:latin typeface="RILEBA+MS-UIGothic"/>
                <a:cs typeface="RILEBA+MS-UIGothic"/>
              </a:rPr>
              <a:t>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6FF"/>
                </a:solidFill>
                <a:latin typeface="RILEBA+MS-UIGothic"/>
                <a:cs typeface="RILEBA+MS-UIGothic"/>
              </a:rPr>
              <a:t>运代理操作流程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2178050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PBIBKR+QKEVLS+MicrosoftYaHei-Bold"/>
                <a:cs typeface="PBIBKR+QKEVLS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接受托运人委托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PBIBKR+QKEVLS+MicrosoftYaHei-Bold"/>
                <a:cs typeface="PBIBKR+QKEVL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PBIBKR+QKEVLS+MicrosoftYaHei-Bold"/>
                <a:cs typeface="PBIBKR+QKEVL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PBIBKR+QKEVLS+MicrosoftYaHei-Bold"/>
                <a:cs typeface="PBIBKR+QKEVLS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PBIBKR+QKEVLS+MicrosoftYaHei-Bold"/>
                <a:cs typeface="PBIBKR+QKEVLS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858135" y="259260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订舱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与配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145404" y="2592609"/>
            <a:ext cx="7248460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物安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检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与打包</a:t>
            </a:r>
            <a:r>
              <a:rPr sz="2000" spc="3179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物出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与装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载</a:t>
            </a:r>
            <a:r>
              <a:rPr sz="2000" spc="2976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获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取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运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单</a:t>
            </a: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据并</a:t>
            </a:r>
          </a:p>
          <a:p>
            <a:pPr marL="4505959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ILEBA+MS-UIGothic"/>
                <a:cs typeface="RILEBA+MS-UIGothic"/>
              </a:rPr>
              <a:t>通知收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2000">
                <a:solidFill>
                  <a:srgbClr val="00B6FF"/>
                </a:solidFill>
                <a:latin typeface="RILEBA+MS-UIGothic"/>
                <a:cs typeface="RILEBA+MS-UIGothic"/>
              </a:rPr>
              <a:t>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https://d.book118.com/806221011152010053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OMDJDD+CNKGQI+ArialMT</vt:lpstr>
      <vt:lpstr>Times New Roman</vt:lpstr>
      <vt:lpstr>RILEBA+MS-UIGothic</vt:lpstr>
      <vt:lpstr>SimSun</vt:lpstr>
      <vt:lpstr>ILEPGI+TEMEKM+MicrosoftYaHei</vt:lpstr>
      <vt:lpstr>PBIBKR+QKEVLS+MicrosoftYaHei-Bold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2024-09-20T12:53:16.384</cp:lastPrinted>
  <dcterms:created xsi:type="dcterms:W3CDTF">2024-09-20T04:53:16Z</dcterms:created>
  <dcterms:modified xsi:type="dcterms:W3CDTF">2024-09-20T04:53:17Z</dcterms:modified>
</cp:coreProperties>
</file>