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colors9.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ata9.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drawing9.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layout9.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diagrams/quickStyle9.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4" r:id="rId35"/>
  </p:sldIdLst>
  <p:sldSz cx="9144000" cy="5143500"/>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tags" Target="tags/tag2.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slide" Target="slides/slide2.xml" /><Relationship Id="rId40"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iagrams/colors1.xml><?xml version="1.0" encoding="utf-8"?>
<dgm:colorsDef xmlns:a="http://schemas.openxmlformats.org/drawingml/2006/main" xmlns:dgm="http://schemas.openxmlformats.org/drawingml/2006/diagram"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a="http://schemas.openxmlformats.org/drawingml/2006/main" xmlns:dgm="http://schemas.openxmlformats.org/drawingml/2006/diagram"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a="http://schemas.openxmlformats.org/drawingml/2006/main" xmlns:dgm="http://schemas.openxmlformats.org/drawingml/2006/diagram"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a="http://schemas.openxmlformats.org/drawingml/2006/main" xmlns:dgm="http://schemas.openxmlformats.org/drawingml/2006/diagram"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a="http://schemas.openxmlformats.org/drawingml/2006/main" xmlns:dgm="http://schemas.openxmlformats.org/drawingml/2006/diagram"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a="http://schemas.openxmlformats.org/drawingml/2006/main" xmlns:dgm="http://schemas.openxmlformats.org/drawingml/2006/diagram"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a="http://schemas.openxmlformats.org/drawingml/2006/main" xmlns:dgm="http://schemas.openxmlformats.org/drawingml/2006/diagram"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A83EE70-0880-4068-BB2D-384737B6C9A4}" type="doc">
      <dgm:prSet loTypeId="urn:microsoft.com/office/officeart/2005/8/layout/vList6" loCatId="list" qsTypeId="urn:microsoft.com/office/officeart/2005/8/quickstyle/simple1" qsCatId="simple" csTypeId="urn:microsoft.com/office/officeart/2005/8/colors/colorful4" csCatId="colorful" phldr="1"/>
      <dgm:spPr/>
      <dgm:t>
        <a:bodyPr/>
        <a:lstStyle/>
        <a:p>
          <a:endParaRPr lang="zh-CN" altLang="en-US"/>
        </a:p>
      </dgm:t>
    </dgm:pt>
    <dgm:pt modelId="{25BF5A90-26E3-4509-A08C-A28383A9C40D}" type="parTrans" cxnId="{21E7A850-BE11-438E-AEC7-E3411F945F42}">
      <dgm:prSet/>
      <dgm:spPr/>
      <dgm:t>
        <a:bodyPr/>
        <a:lstStyle/>
        <a:p>
          <a:endParaRPr lang="zh-CN" altLang="en-US"/>
        </a:p>
      </dgm:t>
    </dgm:pt>
    <dgm:pt modelId="{649735B6-2EEC-452F-8EB8-F876C41A88FB}">
      <dgm:prSet phldrT="[文本]"/>
      <dgm:spPr>
        <a:solidFill>
          <a:schemeClr val="accent4">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mtClean="0"/>
            <a:t>资本性支出</a:t>
          </a:r>
          <a:endParaRPr lang="zh-CN" altLang="en-US"/>
        </a:p>
      </dgm:t>
    </dgm:pt>
    <dgm:pt modelId="{8937CAF2-C247-46C6-970F-7D079A8FD35F}" type="parTrans" cxnId="{5C7B70C1-03D1-4062-B3F5-AFF8CA4CF3E4}">
      <dgm:prSet/>
      <dgm:spPr/>
      <dgm:t>
        <a:bodyPr/>
        <a:lstStyle/>
        <a:p>
          <a:endParaRPr lang="zh-CN" altLang="en-US"/>
        </a:p>
      </dgm:t>
    </dgm:pt>
    <dgm:pt modelId="{92F9A673-6712-4754-A2B4-BDDA0B74D3D0}">
      <dgm:prSet phldrT="[文本]"/>
      <dgm:spPr>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dgm:spPr>
      <dgm:t>
        <a:bodyPr/>
        <a:lstStyle/>
        <a:p>
          <a:r>
            <a:rPr lang="zh-CN" altLang="en-US" smtClean="0"/>
            <a:t>受益期超过一年</a:t>
          </a:r>
          <a:endParaRPr lang="zh-CN" altLang="en-US"/>
        </a:p>
      </dgm:t>
    </dgm:pt>
    <dgm:pt modelId="{191165A4-4354-41AB-ADE3-A06843061C01}" type="sibTrans" cxnId="{5C7B70C1-03D1-4062-B3F5-AFF8CA4CF3E4}">
      <dgm:prSet/>
      <dgm:spPr/>
      <dgm:t>
        <a:bodyPr/>
        <a:lstStyle/>
        <a:p>
          <a:endParaRPr lang="zh-CN" altLang="en-US"/>
        </a:p>
      </dgm:t>
    </dgm:pt>
    <dgm:pt modelId="{20EE2738-506E-42D2-BC59-C177D610029F}" type="parTrans" cxnId="{E1C45B88-B98A-402E-B5FF-B2DBCF9435C5}">
      <dgm:prSet/>
      <dgm:spPr/>
      <dgm:t>
        <a:bodyPr/>
        <a:lstStyle/>
        <a:p>
          <a:endParaRPr lang="zh-CN" altLang="en-US"/>
        </a:p>
      </dgm:t>
    </dgm:pt>
    <dgm:pt modelId="{8E66A4C2-1E54-4A05-9F79-5DEABAB2F3C2}">
      <dgm:prSet phldrT="[文本]"/>
      <dgm:spPr>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dgm:spPr>
      <dgm:t>
        <a:bodyPr/>
        <a:lstStyle/>
        <a:p>
          <a:r>
            <a:rPr lang="zh-CN" altLang="en-US" smtClean="0"/>
            <a:t>在建工程、固定资产</a:t>
          </a:r>
          <a:endParaRPr lang="zh-CN" altLang="en-US"/>
        </a:p>
      </dgm:t>
    </dgm:pt>
    <dgm:pt modelId="{0AD9EF2E-FE43-416D-9C67-8A7106088F12}" type="sibTrans" cxnId="{E1C45B88-B98A-402E-B5FF-B2DBCF9435C5}">
      <dgm:prSet/>
      <dgm:spPr/>
      <dgm:t>
        <a:bodyPr/>
        <a:lstStyle/>
        <a:p>
          <a:endParaRPr lang="zh-CN" altLang="en-US"/>
        </a:p>
      </dgm:t>
    </dgm:pt>
    <dgm:pt modelId="{D498A290-A706-40E5-ACD0-21E783478AD0}" type="sibTrans" cxnId="{21E7A850-BE11-438E-AEC7-E3411F945F42}">
      <dgm:prSet/>
      <dgm:spPr/>
      <dgm:t>
        <a:bodyPr/>
        <a:lstStyle/>
        <a:p>
          <a:endParaRPr lang="zh-CN" altLang="en-US"/>
        </a:p>
      </dgm:t>
    </dgm:pt>
    <dgm:pt modelId="{A0E53CB1-870E-4835-B3F7-5D885C7BAA63}" type="parTrans" cxnId="{EBCADBDD-17A9-4969-B711-294DA92D5FD6}">
      <dgm:prSet/>
      <dgm:spPr/>
      <dgm:t>
        <a:bodyPr/>
        <a:lstStyle/>
        <a:p>
          <a:endParaRPr lang="zh-CN" altLang="en-US"/>
        </a:p>
      </dgm:t>
    </dgm:pt>
    <dgm:pt modelId="{311D0784-9374-4709-8BCF-12B3FECC9DB2}">
      <dgm:prSet phldrT="[文本]"/>
      <dgm:spPr>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dgm:spPr>
      <dgm:t>
        <a:bodyPr/>
        <a:lstStyle/>
        <a:p>
          <a:r>
            <a:rPr lang="zh-CN" altLang="en-US" smtClean="0"/>
            <a:t>收益性支出</a:t>
          </a:r>
          <a:endParaRPr lang="zh-CN" altLang="en-US"/>
        </a:p>
      </dgm:t>
    </dgm:pt>
    <dgm:pt modelId="{78998097-87B8-4569-827A-368C70CD4426}" type="parTrans" cxnId="{C2FD0730-64BB-45A1-A064-328629DFB2BF}">
      <dgm:prSet/>
      <dgm:spPr/>
      <dgm:t>
        <a:bodyPr/>
        <a:lstStyle/>
        <a:p>
          <a:endParaRPr lang="zh-CN" altLang="en-US"/>
        </a:p>
      </dgm:t>
    </dgm:pt>
    <dgm:pt modelId="{2C47357C-7303-40A6-9391-9F21D0DCDA75}">
      <dgm:prSet phldrT="[文本]"/>
      <dgm:spPr>
        <a:solidFill>
          <a:schemeClr val="accent4">
            <a:tint val="40000"/>
            <a:alpha val="90000"/>
            <a:hueOff val="-3945710"/>
            <a:satOff val="22157"/>
            <a:lumOff val="1408"/>
            <a:alphaOff val="0"/>
          </a:schemeClr>
        </a:solidFill>
        <a:ln w="25400" cap="flat" cmpd="sng" algn="ctr">
          <a:solidFill>
            <a:schemeClr val="accent4">
              <a:tint val="40000"/>
              <a:alpha val="90000"/>
              <a:hueOff val="-3945710"/>
              <a:satOff val="22157"/>
              <a:lumOff val="1408"/>
              <a:alphaOff val="0"/>
            </a:schemeClr>
          </a:solidFill>
          <a:prstDash val="solid"/>
        </a:ln>
      </dgm:spPr>
      <dgm:t>
        <a:bodyPr/>
        <a:lstStyle/>
        <a:p>
          <a:r>
            <a:rPr lang="zh-CN" altLang="en-US" smtClean="0"/>
            <a:t>受益期不超过一年</a:t>
          </a:r>
          <a:endParaRPr lang="zh-CN" altLang="en-US"/>
        </a:p>
      </dgm:t>
    </dgm:pt>
    <dgm:pt modelId="{6CC8B43A-0A4B-49F4-AE8D-BB0C0D4192B5}" type="sibTrans" cxnId="{C2FD0730-64BB-45A1-A064-328629DFB2BF}">
      <dgm:prSet/>
      <dgm:spPr/>
      <dgm:t>
        <a:bodyPr/>
        <a:lstStyle/>
        <a:p>
          <a:endParaRPr lang="zh-CN" altLang="en-US"/>
        </a:p>
      </dgm:t>
    </dgm:pt>
    <dgm:pt modelId="{BB84C2A3-E80F-47C9-9A93-6C2D3233A641}" type="parTrans" cxnId="{C71A4F92-F212-4FF8-AFAE-5EB8239A41FF}">
      <dgm:prSet/>
      <dgm:spPr/>
      <dgm:t>
        <a:bodyPr/>
        <a:lstStyle/>
        <a:p>
          <a:endParaRPr lang="zh-CN" altLang="en-US"/>
        </a:p>
      </dgm:t>
    </dgm:pt>
    <dgm:pt modelId="{9B304E26-BBA2-4E8A-B454-E62570E2924A}">
      <dgm:prSet phldrT="[文本]"/>
      <dgm:spPr>
        <a:solidFill>
          <a:schemeClr val="accent4">
            <a:tint val="40000"/>
            <a:alpha val="90000"/>
            <a:hueOff val="-3945710"/>
            <a:satOff val="22157"/>
            <a:lumOff val="1408"/>
            <a:alphaOff val="0"/>
          </a:schemeClr>
        </a:solidFill>
        <a:ln w="25400" cap="flat" cmpd="sng" algn="ctr">
          <a:solidFill>
            <a:schemeClr val="accent4">
              <a:tint val="40000"/>
              <a:alpha val="90000"/>
              <a:hueOff val="-3945710"/>
              <a:satOff val="22157"/>
              <a:lumOff val="1408"/>
              <a:alphaOff val="0"/>
            </a:schemeClr>
          </a:solidFill>
          <a:prstDash val="solid"/>
        </a:ln>
      </dgm:spPr>
      <dgm:t>
        <a:bodyPr/>
        <a:lstStyle/>
        <a:p>
          <a:r>
            <a:rPr lang="zh-CN" altLang="en-US" smtClean="0"/>
            <a:t>各类成本、费用</a:t>
          </a:r>
          <a:endParaRPr lang="zh-CN" altLang="en-US"/>
        </a:p>
      </dgm:t>
    </dgm:pt>
    <dgm:pt modelId="{8D38E5DD-6577-4507-ABE3-A1924BEBB858}" type="sibTrans" cxnId="{C71A4F92-F212-4FF8-AFAE-5EB8239A41FF}">
      <dgm:prSet/>
      <dgm:spPr/>
      <dgm:t>
        <a:bodyPr/>
        <a:lstStyle/>
        <a:p>
          <a:endParaRPr lang="zh-CN" altLang="en-US"/>
        </a:p>
      </dgm:t>
    </dgm:pt>
    <dgm:pt modelId="{C6288E23-722C-4AB4-A59F-14FBEECEF4B0}" type="sibTrans" cxnId="{EBCADBDD-17A9-4969-B711-294DA92D5FD6}">
      <dgm:prSet/>
      <dgm:spPr/>
      <dgm:t>
        <a:bodyPr/>
        <a:lstStyle/>
        <a:p>
          <a:endParaRPr lang="zh-CN" altLang="en-US"/>
        </a:p>
      </dgm:t>
    </dgm:pt>
    <dgm:pt modelId="{2D69E8CB-6F59-4AD4-AB78-38FBD8628AAB}" type="pres">
      <dgm:prSet presAssocID="{6A83EE70-0880-4068-BB2D-384737B6C9A4}" presName="Name0">
        <dgm:presLayoutVars>
          <dgm:dir/>
          <dgm:animLvl val="lvl"/>
          <dgm:resizeHandles/>
        </dgm:presLayoutVars>
      </dgm:prSet>
      <dgm:spPr/>
      <dgm:t>
        <a:bodyPr/>
        <a:lstStyle/>
        <a:p>
          <a:endParaRPr lang="zh-CN" altLang="en-US"/>
        </a:p>
      </dgm:t>
    </dgm:pt>
    <dgm:pt modelId="{16EF983F-C5F8-4D33-A4CC-CE9E6048303A}" type="pres">
      <dgm:prSet presAssocID="{649735B6-2EEC-452F-8EB8-F876C41A88FB}" presName="linNode"/>
      <dgm:spPr/>
      <dgm:t>
        <a:bodyPr/>
        <a:lstStyle/>
        <a:p/>
      </dgm:t>
    </dgm:pt>
    <dgm:pt modelId="{A958628A-E07F-4319-B637-82B7CA8EC741}" type="pres">
      <dgm:prSet presAssocID="{649735B6-2EEC-452F-8EB8-F876C41A88FB}" presName="parentShp" presStyleLbl="node1" presStyleCnt="2">
        <dgm:presLayoutVars>
          <dgm:bulletEnabled val="1"/>
        </dgm:presLayoutVars>
      </dgm:prSet>
      <dgm:spPr/>
      <dgm:t>
        <a:bodyPr/>
        <a:lstStyle/>
        <a:p>
          <a:endParaRPr lang="zh-CN" altLang="en-US"/>
        </a:p>
      </dgm:t>
    </dgm:pt>
    <dgm:pt modelId="{7EF2A33E-ECB8-4559-852D-9EEF10AF9FBF}" type="pres">
      <dgm:prSet presAssocID="{649735B6-2EEC-452F-8EB8-F876C41A88FB}" presName="childShp" presStyleLbl="bgAccFollowNode1" presStyleCnt="2">
        <dgm:presLayoutVars>
          <dgm:bulletEnabled val="1"/>
        </dgm:presLayoutVars>
      </dgm:prSet>
      <dgm:spPr/>
      <dgm:t>
        <a:bodyPr/>
        <a:lstStyle/>
        <a:p>
          <a:endParaRPr lang="zh-CN" altLang="en-US"/>
        </a:p>
      </dgm:t>
    </dgm:pt>
    <dgm:pt modelId="{3BC79849-A770-44A0-A26E-74DEBC7D255A}" type="pres">
      <dgm:prSet presAssocID="{D498A290-A706-40E5-ACD0-21E783478AD0}" presName="spacing"/>
      <dgm:spPr/>
      <dgm:t>
        <a:bodyPr/>
        <a:lstStyle/>
        <a:p/>
      </dgm:t>
    </dgm:pt>
    <dgm:pt modelId="{1B11F85C-79CB-4468-87C5-57F3D6C29071}" type="pres">
      <dgm:prSet presAssocID="{311D0784-9374-4709-8BCF-12B3FECC9DB2}" presName="linNode"/>
      <dgm:spPr/>
      <dgm:t>
        <a:bodyPr/>
        <a:lstStyle/>
        <a:p/>
      </dgm:t>
    </dgm:pt>
    <dgm:pt modelId="{92DB57A8-196E-4409-BEE9-EB86E8AFE9FB}" type="pres">
      <dgm:prSet presAssocID="{311D0784-9374-4709-8BCF-12B3FECC9DB2}" presName="parentShp" presStyleLbl="node1" presStyleIdx="1" presStyleCnt="2">
        <dgm:presLayoutVars>
          <dgm:bulletEnabled val="1"/>
        </dgm:presLayoutVars>
      </dgm:prSet>
      <dgm:spPr/>
      <dgm:t>
        <a:bodyPr/>
        <a:lstStyle/>
        <a:p>
          <a:endParaRPr lang="zh-CN" altLang="en-US"/>
        </a:p>
      </dgm:t>
    </dgm:pt>
    <dgm:pt modelId="{999A1717-95B4-43DE-8D58-AAE5D56EBF2A}" type="pres">
      <dgm:prSet presAssocID="{311D0784-9374-4709-8BCF-12B3FECC9DB2}" presName="childShp" presStyleLbl="bgAccFollowNode1" presStyleIdx="1" presStyleCnt="2">
        <dgm:presLayoutVars>
          <dgm:bulletEnabled val="1"/>
        </dgm:presLayoutVars>
      </dgm:prSet>
      <dgm:spPr/>
      <dgm:t>
        <a:bodyPr/>
        <a:lstStyle/>
        <a:p>
          <a:endParaRPr lang="zh-CN" altLang="en-US"/>
        </a:p>
      </dgm:t>
    </dgm:pt>
  </dgm:ptLst>
  <dgm:cxnLst>
    <dgm:cxn modelId="{21E7A850-BE11-438E-AEC7-E3411F945F42}" srcId="{6A83EE70-0880-4068-BB2D-384737B6C9A4}" destId="{649735B6-2EEC-452F-8EB8-F876C41A88FB}" srcOrd="0" destOrd="0" parTransId="{25BF5A90-26E3-4509-A08C-A28383A9C40D}" sibTransId="{D498A290-A706-40E5-ACD0-21E783478AD0}"/>
    <dgm:cxn modelId="{5C7B70C1-03D1-4062-B3F5-AFF8CA4CF3E4}" srcId="{649735B6-2EEC-452F-8EB8-F876C41A88FB}" destId="{92F9A673-6712-4754-A2B4-BDDA0B74D3D0}" srcOrd="0" destOrd="0" parTransId="{8937CAF2-C247-46C6-970F-7D079A8FD35F}" sibTransId="{191165A4-4354-41AB-ADE3-A06843061C01}"/>
    <dgm:cxn modelId="{E1C45B88-B98A-402E-B5FF-B2DBCF9435C5}" srcId="{649735B6-2EEC-452F-8EB8-F876C41A88FB}" destId="{8E66A4C2-1E54-4A05-9F79-5DEABAB2F3C2}" srcOrd="1" destOrd="0" parTransId="{20EE2738-506E-42D2-BC59-C177D610029F}" sibTransId="{0AD9EF2E-FE43-416D-9C67-8A7106088F12}"/>
    <dgm:cxn modelId="{EBCADBDD-17A9-4969-B711-294DA92D5FD6}" srcId="{6A83EE70-0880-4068-BB2D-384737B6C9A4}" destId="{311D0784-9374-4709-8BCF-12B3FECC9DB2}" srcOrd="1" destOrd="0" parTransId="{A0E53CB1-870E-4835-B3F7-5D885C7BAA63}" sibTransId="{C6288E23-722C-4AB4-A59F-14FBEECEF4B0}"/>
    <dgm:cxn modelId="{C2FD0730-64BB-45A1-A064-328629DFB2BF}" srcId="{311D0784-9374-4709-8BCF-12B3FECC9DB2}" destId="{2C47357C-7303-40A6-9391-9F21D0DCDA75}" srcOrd="0" destOrd="0" parTransId="{78998097-87B8-4569-827A-368C70CD4426}" sibTransId="{6CC8B43A-0A4B-49F4-AE8D-BB0C0D4192B5}"/>
    <dgm:cxn modelId="{C71A4F92-F212-4FF8-AFAE-5EB8239A41FF}" srcId="{311D0784-9374-4709-8BCF-12B3FECC9DB2}" destId="{9B304E26-BBA2-4E8A-B454-E62570E2924A}" srcOrd="1" destOrd="0" parTransId="{BB84C2A3-E80F-47C9-9A93-6C2D3233A641}" sibTransId="{8D38E5DD-6577-4507-ABE3-A1924BEBB858}"/>
    <dgm:cxn modelId="{BFD8C03D-83F3-4D9C-8C12-B0523A454AF9}" type="presOf" srcId="{6A83EE70-0880-4068-BB2D-384737B6C9A4}" destId="{2D69E8CB-6F59-4AD4-AB78-38FBD8628AAB}" srcOrd="0" destOrd="0" presId="urn:microsoft.com/office/officeart/2005/8/layout/vList6"/>
    <dgm:cxn modelId="{FF358882-54E9-4557-87A5-9FFCE6EB9B65}" type="presParOf" srcId="{2D69E8CB-6F59-4AD4-AB78-38FBD8628AAB}" destId="{16EF983F-C5F8-4D33-A4CC-CE9E6048303A}" srcOrd="0" destOrd="0" presId="urn:microsoft.com/office/officeart/2005/8/layout/vList6"/>
    <dgm:cxn modelId="{C7119FCF-DAFC-4B7F-BB34-3FECF75427E7}" type="presParOf" srcId="{16EF983F-C5F8-4D33-A4CC-CE9E6048303A}" destId="{A958628A-E07F-4319-B637-82B7CA8EC741}" srcOrd="0" destOrd="0" presId="urn:microsoft.com/office/officeart/2005/8/layout/vList6"/>
    <dgm:cxn modelId="{ABB668A7-EA49-4DE6-A17A-A3643AABA607}" type="presOf" srcId="{649735B6-2EEC-452F-8EB8-F876C41A88FB}" destId="{A958628A-E07F-4319-B637-82B7CA8EC741}" srcOrd="0" destOrd="0" presId="urn:microsoft.com/office/officeart/2005/8/layout/vList6"/>
    <dgm:cxn modelId="{495A9627-B9D6-4744-A037-88DB6370D292}" type="presParOf" srcId="{16EF983F-C5F8-4D33-A4CC-CE9E6048303A}" destId="{7EF2A33E-ECB8-4559-852D-9EEF10AF9FBF}" srcOrd="1" destOrd="0" presId="urn:microsoft.com/office/officeart/2005/8/layout/vList6"/>
    <dgm:cxn modelId="{E0B3744E-1F14-40CD-8C1A-70AC26898056}" type="presOf" srcId="{92F9A673-6712-4754-A2B4-BDDA0B74D3D0}" destId="{7EF2A33E-ECB8-4559-852D-9EEF10AF9FBF}" srcOrd="0" destOrd="0" presId="urn:microsoft.com/office/officeart/2005/8/layout/vList6"/>
    <dgm:cxn modelId="{ACE8CE7D-0054-4C82-8AB2-1E2838F9BF80}" type="presOf" srcId="{8E66A4C2-1E54-4A05-9F79-5DEABAB2F3C2}" destId="{7EF2A33E-ECB8-4559-852D-9EEF10AF9FBF}" srcOrd="0" destOrd="1" presId="urn:microsoft.com/office/officeart/2005/8/layout/vList6"/>
    <dgm:cxn modelId="{DE2DB3D2-F181-4908-B32F-504628FCD2EE}" type="presParOf" srcId="{2D69E8CB-6F59-4AD4-AB78-38FBD8628AAB}" destId="{3BC79849-A770-44A0-A26E-74DEBC7D255A}" srcOrd="1" destOrd="0" presId="urn:microsoft.com/office/officeart/2005/8/layout/vList6"/>
    <dgm:cxn modelId="{068AA935-D4E3-47D6-9CB7-ABF3D29BDDCA}" type="presParOf" srcId="{2D69E8CB-6F59-4AD4-AB78-38FBD8628AAB}" destId="{1B11F85C-79CB-4468-87C5-57F3D6C29071}" srcOrd="2" destOrd="0" presId="urn:microsoft.com/office/officeart/2005/8/layout/vList6"/>
    <dgm:cxn modelId="{28E3891D-57E7-44A6-81CA-A65C8092C9AA}" type="presParOf" srcId="{1B11F85C-79CB-4468-87C5-57F3D6C29071}" destId="{92DB57A8-196E-4409-BEE9-EB86E8AFE9FB}" srcOrd="0" destOrd="0" presId="urn:microsoft.com/office/officeart/2005/8/layout/vList6"/>
    <dgm:cxn modelId="{3BC56EAF-E8C0-497D-B36C-8E7F62C4A39D}" type="presOf" srcId="{311D0784-9374-4709-8BCF-12B3FECC9DB2}" destId="{92DB57A8-196E-4409-BEE9-EB86E8AFE9FB}" srcOrd="0" destOrd="0" presId="urn:microsoft.com/office/officeart/2005/8/layout/vList6"/>
    <dgm:cxn modelId="{655852D7-DE8E-4956-B78D-E51B736B6506}" type="presParOf" srcId="{1B11F85C-79CB-4468-87C5-57F3D6C29071}" destId="{999A1717-95B4-43DE-8D58-AAE5D56EBF2A}" srcOrd="1" destOrd="0" presId="urn:microsoft.com/office/officeart/2005/8/layout/vList6"/>
    <dgm:cxn modelId="{501A9BCA-898C-4F2B-ABD2-5276649FFC30}" type="presOf" srcId="{2C47357C-7303-40A6-9391-9F21D0DCDA75}" destId="{999A1717-95B4-43DE-8D58-AAE5D56EBF2A}" srcOrd="0" destOrd="0" presId="urn:microsoft.com/office/officeart/2005/8/layout/vList6"/>
    <dgm:cxn modelId="{2CD0D0D8-88B8-4B83-A6B1-1632DE37260E}" type="presOf" srcId="{9B304E26-BBA2-4E8A-B454-E62570E2924A}" destId="{999A1717-95B4-43DE-8D58-AAE5D56EBF2A}" srcOrd="0" destOrd="1" presId="urn:microsoft.com/office/officeart/2005/8/layout/vList6"/>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EF560D8-6BF9-44F9-A339-DBA5915BEC5A}" type="doc">
      <dgm:prSet loTypeId="urn:microsoft.com/office/officeart/2005/8/layout/hierarchy2" loCatId="hierarchy" qsTypeId="urn:microsoft.com/office/officeart/2005/8/quickstyle/simple1" qsCatId="simple" csTypeId="urn:microsoft.com/office/officeart/2005/8/colors/colorful3" csCatId="colorful" phldr="1"/>
      <dgm:spPr/>
      <dgm:t>
        <a:bodyPr/>
        <a:lstStyle/>
        <a:p>
          <a:endParaRPr lang="zh-CN" altLang="en-US"/>
        </a:p>
      </dgm:t>
    </dgm:pt>
    <dgm:pt modelId="{4E47512D-8DD4-485C-854F-B9F8FA63625E}" type="parTrans" cxnId="{BF84CB10-8CC0-4209-AAB4-D89BFA68E00E}">
      <dgm:prSet/>
      <dgm:spPr/>
      <dgm:t>
        <a:bodyPr/>
        <a:lstStyle/>
        <a:p>
          <a:endParaRPr lang="zh-CN" altLang="en-US"/>
        </a:p>
      </dgm:t>
    </dgm:pt>
    <dgm:pt modelId="{27D50BF2-79F4-46B2-8071-B37F644FAA87}">
      <dgm:prSet phldrT="[文本]"/>
      <dgm:spPr>
        <a:solidFill>
          <a:schemeClr val="accent2">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mtClean="0"/>
            <a:t>账务规划</a:t>
          </a:r>
          <a:endParaRPr lang="zh-CN" altLang="en-US"/>
        </a:p>
      </dgm:t>
    </dgm:pt>
    <dgm:pt modelId="{0AFDA7F2-053D-4D03-BF26-C68CDD135EF6}" type="parTrans" cxnId="{3D9FEBEA-9F72-4D06-A810-215F845B5552}">
      <dgm:prSet/>
      <dgm:spPr>
        <a:noFill/>
        <a:ln w="25400" cap="flat" cmpd="sng" algn="ctr">
          <a:solidFill>
            <a:schemeClr val="accent4">
              <a:hueOff val="0"/>
              <a:satOff val="0"/>
              <a:lumOff val="0"/>
              <a:alphaOff val="0"/>
            </a:schemeClr>
          </a:solidFill>
          <a:prstDash val="solid"/>
        </a:ln>
      </dgm:spPr>
      <dgm:t>
        <a:bodyPr/>
        <a:lstStyle/>
        <a:p>
          <a:endParaRPr lang="zh-CN" altLang="en-US"/>
        </a:p>
      </dgm:t>
    </dgm:pt>
    <dgm:pt modelId="{DA2C000B-E19D-4747-B86E-992AFE91DB41}">
      <dgm:prSet phldrT="[文本]"/>
      <dgm:spPr>
        <a:solidFill>
          <a:schemeClr val="accent4">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mtClean="0"/>
            <a:t>业态</a:t>
          </a:r>
          <a:endParaRPr lang="zh-CN" altLang="en-US"/>
        </a:p>
      </dgm:t>
    </dgm:pt>
    <dgm:pt modelId="{C6A2038E-6EE1-4265-9C79-26ADE88E00D1}" type="parTrans" cxnId="{C7653673-5DEB-47ED-BF03-8F6F8BD3BA54}">
      <dgm:prSet/>
      <dgm:spPr>
        <a:noFill/>
        <a:ln w="25400" cap="flat" cmpd="sng" algn="ctr">
          <a:solidFill>
            <a:schemeClr val="accent5">
              <a:hueOff val="0"/>
              <a:satOff val="0"/>
              <a:lumOff val="0"/>
              <a:alphaOff val="0"/>
            </a:schemeClr>
          </a:solidFill>
          <a:prstDash val="solid"/>
        </a:ln>
      </dgm:spPr>
      <dgm:t>
        <a:bodyPr/>
        <a:lstStyle/>
        <a:p>
          <a:endParaRPr lang="zh-CN" altLang="en-US"/>
        </a:p>
      </dgm:t>
    </dgm:pt>
    <dgm:pt modelId="{BD2DB8B4-FC4F-400F-B24D-A141DFB6AC49}">
      <dgm:prSet phldrT="[文本]"/>
      <dgm:spPr>
        <a:solidFill>
          <a:schemeClr val="accent5">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mtClean="0"/>
            <a:t>主业</a:t>
          </a:r>
          <a:endParaRPr lang="zh-CN" altLang="en-US"/>
        </a:p>
      </dgm:t>
    </dgm:pt>
    <dgm:pt modelId="{D64FE786-AF7B-46BD-959E-755C77F0E563}" type="sibTrans" cxnId="{C7653673-5DEB-47ED-BF03-8F6F8BD3BA54}">
      <dgm:prSet/>
      <dgm:spPr/>
      <dgm:t>
        <a:bodyPr/>
        <a:lstStyle/>
        <a:p>
          <a:endParaRPr lang="zh-CN" altLang="en-US"/>
        </a:p>
      </dgm:t>
    </dgm:pt>
    <dgm:pt modelId="{A95BB614-50F4-4257-9ACA-A9A26571C560}" type="parTrans" cxnId="{90405FCF-8944-4568-96BE-961A7AC56686}">
      <dgm:prSet/>
      <dgm:spPr>
        <a:noFill/>
        <a:ln w="25400" cap="flat" cmpd="sng" algn="ctr">
          <a:solidFill>
            <a:schemeClr val="accent5">
              <a:hueOff val="0"/>
              <a:satOff val="0"/>
              <a:lumOff val="0"/>
              <a:alphaOff val="0"/>
            </a:schemeClr>
          </a:solidFill>
          <a:prstDash val="solid"/>
        </a:ln>
      </dgm:spPr>
      <dgm:t>
        <a:bodyPr/>
        <a:lstStyle/>
        <a:p>
          <a:endParaRPr lang="zh-CN" altLang="en-US"/>
        </a:p>
      </dgm:t>
    </dgm:pt>
    <dgm:pt modelId="{A3772EF7-7F8F-454C-B431-3866D909DA93}">
      <dgm:prSet phldrT="[文本]"/>
      <dgm:spPr>
        <a:solidFill>
          <a:schemeClr val="accent5">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mtClean="0"/>
            <a:t>辅业</a:t>
          </a:r>
          <a:endParaRPr lang="zh-CN" altLang="en-US"/>
        </a:p>
      </dgm:t>
    </dgm:pt>
    <dgm:pt modelId="{29F41770-5F7D-4446-AECB-C2FAC976FC11}" type="sibTrans" cxnId="{90405FCF-8944-4568-96BE-961A7AC56686}">
      <dgm:prSet/>
      <dgm:spPr/>
      <dgm:t>
        <a:bodyPr/>
        <a:lstStyle/>
        <a:p>
          <a:endParaRPr lang="zh-CN" altLang="en-US"/>
        </a:p>
      </dgm:t>
    </dgm:pt>
    <dgm:pt modelId="{8C3FF8DF-518E-448D-B7DD-3D00E7E197E6}" type="sibTrans" cxnId="{3D9FEBEA-9F72-4D06-A810-215F845B5552}">
      <dgm:prSet/>
      <dgm:spPr/>
      <dgm:t>
        <a:bodyPr/>
        <a:lstStyle/>
        <a:p>
          <a:endParaRPr lang="zh-CN" altLang="en-US"/>
        </a:p>
      </dgm:t>
    </dgm:pt>
    <dgm:pt modelId="{C8B091CA-A551-4418-A8AE-DE6B47FC5B92}" type="parTrans" cxnId="{15FEE951-106D-498A-9A77-4E8363663A29}">
      <dgm:prSet/>
      <dgm:spPr>
        <a:noFill/>
        <a:ln w="25400" cap="flat" cmpd="sng" algn="ctr">
          <a:solidFill>
            <a:schemeClr val="accent4">
              <a:hueOff val="0"/>
              <a:satOff val="0"/>
              <a:lumOff val="0"/>
              <a:alphaOff val="0"/>
            </a:schemeClr>
          </a:solidFill>
          <a:prstDash val="solid"/>
        </a:ln>
      </dgm:spPr>
      <dgm:t>
        <a:bodyPr/>
        <a:lstStyle/>
        <a:p>
          <a:endParaRPr lang="zh-CN" altLang="en-US"/>
        </a:p>
      </dgm:t>
    </dgm:pt>
    <dgm:pt modelId="{2927EA0A-E61B-4726-A997-A1DF15EC2C9F}">
      <dgm:prSet phldrT="[文本]"/>
      <dgm:spPr>
        <a:solidFill>
          <a:schemeClr val="accent4">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mtClean="0"/>
            <a:t>性质</a:t>
          </a:r>
          <a:endParaRPr lang="zh-CN" altLang="en-US"/>
        </a:p>
      </dgm:t>
    </dgm:pt>
    <dgm:pt modelId="{C08BC4A3-6BEF-4800-A27A-29867C331FA6}" type="parTrans" cxnId="{922E595A-FB41-4BDF-A063-3D1720218A70}">
      <dgm:prSet/>
      <dgm:spPr>
        <a:noFill/>
        <a:ln w="25400" cap="flat" cmpd="sng" algn="ctr">
          <a:solidFill>
            <a:schemeClr val="accent5">
              <a:hueOff val="0"/>
              <a:satOff val="0"/>
              <a:lumOff val="0"/>
              <a:alphaOff val="0"/>
            </a:schemeClr>
          </a:solidFill>
          <a:prstDash val="solid"/>
        </a:ln>
      </dgm:spPr>
      <dgm:t>
        <a:bodyPr/>
        <a:lstStyle/>
        <a:p>
          <a:endParaRPr lang="zh-CN" altLang="en-US"/>
        </a:p>
      </dgm:t>
    </dgm:pt>
    <dgm:pt modelId="{CB042F44-F8BF-4428-9C90-2D45FE43CF3F}">
      <dgm:prSet phldrT="[文本]"/>
      <dgm:spPr>
        <a:solidFill>
          <a:schemeClr val="accent5">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mtClean="0"/>
            <a:t>服务类</a:t>
          </a:r>
          <a:endParaRPr lang="zh-CN" altLang="en-US"/>
        </a:p>
      </dgm:t>
    </dgm:pt>
    <dgm:pt modelId="{E9E0C869-289E-4ED1-B5E9-0C6ADC70302A}" type="sibTrans" cxnId="{922E595A-FB41-4BDF-A063-3D1720218A70}">
      <dgm:prSet/>
      <dgm:spPr/>
      <dgm:t>
        <a:bodyPr/>
        <a:lstStyle/>
        <a:p>
          <a:endParaRPr lang="zh-CN" altLang="en-US"/>
        </a:p>
      </dgm:t>
    </dgm:pt>
    <dgm:pt modelId="{0D0984FE-AE37-4BCA-BBAA-34C6812802E1}" type="parTrans" cxnId="{E10F2B0E-4796-4B7E-A4D0-9164EA27F5D3}">
      <dgm:prSet/>
      <dgm:spPr>
        <a:noFill/>
        <a:ln w="25400" cap="flat" cmpd="sng" algn="ctr">
          <a:solidFill>
            <a:schemeClr val="accent5">
              <a:hueOff val="0"/>
              <a:satOff val="0"/>
              <a:lumOff val="0"/>
              <a:alphaOff val="0"/>
            </a:schemeClr>
          </a:solidFill>
          <a:prstDash val="solid"/>
        </a:ln>
      </dgm:spPr>
      <dgm:t>
        <a:bodyPr/>
        <a:lstStyle/>
        <a:p>
          <a:endParaRPr lang="zh-CN" altLang="en-US"/>
        </a:p>
      </dgm:t>
    </dgm:pt>
    <dgm:pt modelId="{083BDE8C-6DF4-41D5-91BC-ACC9FD4A3C67}">
      <dgm:prSet phldrT="[文本]"/>
      <dgm:spPr>
        <a:solidFill>
          <a:schemeClr val="accent5">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mtClean="0"/>
            <a:t>销售类</a:t>
          </a:r>
          <a:endParaRPr lang="zh-CN" altLang="en-US"/>
        </a:p>
      </dgm:t>
    </dgm:pt>
    <dgm:pt modelId="{F2E894BF-B9CD-4F86-93B7-4EAE30A85159}" type="sibTrans" cxnId="{E10F2B0E-4796-4B7E-A4D0-9164EA27F5D3}">
      <dgm:prSet/>
      <dgm:spPr/>
      <dgm:t>
        <a:bodyPr/>
        <a:lstStyle/>
        <a:p>
          <a:endParaRPr lang="zh-CN" altLang="en-US"/>
        </a:p>
      </dgm:t>
    </dgm:pt>
    <dgm:pt modelId="{3FA08427-65F5-4EB3-B2CD-2B6A244805D3}" type="sibTrans" cxnId="{15FEE951-106D-498A-9A77-4E8363663A29}">
      <dgm:prSet/>
      <dgm:spPr/>
      <dgm:t>
        <a:bodyPr/>
        <a:lstStyle/>
        <a:p>
          <a:endParaRPr lang="zh-CN" altLang="en-US"/>
        </a:p>
      </dgm:t>
    </dgm:pt>
    <dgm:pt modelId="{88FC0813-F65B-48EC-992D-FA241CAC6C77}" type="parTrans" cxnId="{298C5E7F-BB9A-45B3-8D4B-815417DDE716}">
      <dgm:prSet/>
      <dgm:spPr>
        <a:noFill/>
        <a:ln w="25400" cap="flat" cmpd="sng" algn="ctr">
          <a:solidFill>
            <a:schemeClr val="accent4">
              <a:hueOff val="0"/>
              <a:satOff val="0"/>
              <a:lumOff val="0"/>
              <a:alphaOff val="0"/>
            </a:schemeClr>
          </a:solidFill>
          <a:prstDash val="solid"/>
        </a:ln>
      </dgm:spPr>
      <dgm:t>
        <a:bodyPr/>
        <a:lstStyle/>
        <a:p>
          <a:endParaRPr lang="zh-CN" altLang="en-US"/>
        </a:p>
      </dgm:t>
    </dgm:pt>
    <dgm:pt modelId="{361A22DA-F27D-4D0A-AE2F-5BDCDDF0779F}">
      <dgm:prSet phldrT="[文本]"/>
      <dgm:spPr>
        <a:solidFill>
          <a:schemeClr val="accent4">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mtClean="0"/>
            <a:t>科目类别</a:t>
          </a:r>
          <a:endParaRPr lang="zh-CN" altLang="en-US"/>
        </a:p>
      </dgm:t>
    </dgm:pt>
    <dgm:pt modelId="{F185983F-B597-4A71-92C5-277BCDA47D30}" type="parTrans" cxnId="{C45A8DAF-5AE5-4EF2-AFA9-EFA7FEBEF92D}">
      <dgm:prSet/>
      <dgm:spPr>
        <a:noFill/>
        <a:ln w="25400" cap="flat" cmpd="sng" algn="ctr">
          <a:solidFill>
            <a:schemeClr val="accent5">
              <a:hueOff val="0"/>
              <a:satOff val="0"/>
              <a:lumOff val="0"/>
              <a:alphaOff val="0"/>
            </a:schemeClr>
          </a:solidFill>
          <a:prstDash val="solid"/>
        </a:ln>
      </dgm:spPr>
      <dgm:t>
        <a:bodyPr/>
        <a:lstStyle/>
        <a:p>
          <a:endParaRPr lang="zh-CN" altLang="en-US"/>
        </a:p>
      </dgm:t>
    </dgm:pt>
    <dgm:pt modelId="{C44FBBA7-F7BD-4EF0-BE98-1234A08C70E8}">
      <dgm:prSet phldrT="[文本]"/>
      <dgm:spPr>
        <a:solidFill>
          <a:schemeClr val="accent5">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mtClean="0"/>
            <a:t>资产负债类</a:t>
          </a:r>
          <a:endParaRPr lang="zh-CN" altLang="en-US"/>
        </a:p>
      </dgm:t>
    </dgm:pt>
    <dgm:pt modelId="{F0392E39-0F4F-47BC-BA7D-7A21CD3A206F}" type="sibTrans" cxnId="{C45A8DAF-5AE5-4EF2-AFA9-EFA7FEBEF92D}">
      <dgm:prSet/>
      <dgm:spPr/>
      <dgm:t>
        <a:bodyPr/>
        <a:lstStyle/>
        <a:p>
          <a:endParaRPr lang="zh-CN" altLang="en-US"/>
        </a:p>
      </dgm:t>
    </dgm:pt>
    <dgm:pt modelId="{9D076830-3E47-4B60-A482-E774B1F774B9}" type="parTrans" cxnId="{1B39F96F-251D-42FA-BBF3-CD13239361F3}">
      <dgm:prSet/>
      <dgm:spPr>
        <a:noFill/>
        <a:ln w="25400" cap="flat" cmpd="sng" algn="ctr">
          <a:solidFill>
            <a:schemeClr val="accent5">
              <a:hueOff val="0"/>
              <a:satOff val="0"/>
              <a:lumOff val="0"/>
              <a:alphaOff val="0"/>
            </a:schemeClr>
          </a:solidFill>
          <a:prstDash val="solid"/>
        </a:ln>
      </dgm:spPr>
      <dgm:t>
        <a:bodyPr/>
        <a:lstStyle/>
        <a:p>
          <a:endParaRPr lang="zh-CN" altLang="en-US"/>
        </a:p>
      </dgm:t>
    </dgm:pt>
    <dgm:pt modelId="{A856BC2C-04E9-42F5-8223-6B8001E6D553}">
      <dgm:prSet phldrT="[文本]"/>
      <dgm:spPr>
        <a:solidFill>
          <a:schemeClr val="accent5">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mtClean="0"/>
            <a:t>损益类</a:t>
          </a:r>
          <a:endParaRPr lang="zh-CN" altLang="en-US"/>
        </a:p>
      </dgm:t>
    </dgm:pt>
    <dgm:pt modelId="{07B2487D-920F-40F9-B49E-4DC39C54ADE8}" type="sibTrans" cxnId="{1B39F96F-251D-42FA-BBF3-CD13239361F3}">
      <dgm:prSet/>
      <dgm:spPr/>
      <dgm:t>
        <a:bodyPr/>
        <a:lstStyle/>
        <a:p>
          <a:endParaRPr lang="zh-CN" altLang="en-US"/>
        </a:p>
      </dgm:t>
    </dgm:pt>
    <dgm:pt modelId="{022024BC-2FE5-431F-9836-6F6C6652EAB3}" type="sibTrans" cxnId="{298C5E7F-BB9A-45B3-8D4B-815417DDE716}">
      <dgm:prSet/>
      <dgm:spPr/>
      <dgm:t>
        <a:bodyPr/>
        <a:lstStyle/>
        <a:p>
          <a:endParaRPr lang="zh-CN" altLang="en-US"/>
        </a:p>
      </dgm:t>
    </dgm:pt>
    <dgm:pt modelId="{3CBAE691-2B69-4721-9E9E-B909DEAFA2DC}" type="sibTrans" cxnId="{BF84CB10-8CC0-4209-AAB4-D89BFA68E00E}">
      <dgm:prSet/>
      <dgm:spPr/>
      <dgm:t>
        <a:bodyPr/>
        <a:lstStyle/>
        <a:p>
          <a:endParaRPr lang="zh-CN" altLang="en-US"/>
        </a:p>
      </dgm:t>
    </dgm:pt>
    <dgm:pt modelId="{AF44C052-7A39-417D-87C8-C2E305788AC7}" type="pres">
      <dgm:prSet presAssocID="{EEF560D8-6BF9-44F9-A339-DBA5915BEC5A}" presName="diagram">
        <dgm:presLayoutVars>
          <dgm:chPref val="1"/>
          <dgm:dir/>
          <dgm:animOne val="branch"/>
          <dgm:animLvl val="lvl"/>
          <dgm:resizeHandles val="exact"/>
        </dgm:presLayoutVars>
      </dgm:prSet>
      <dgm:spPr/>
      <dgm:t>
        <a:bodyPr/>
        <a:lstStyle/>
        <a:p>
          <a:endParaRPr lang="zh-CN" altLang="en-US"/>
        </a:p>
      </dgm:t>
    </dgm:pt>
    <dgm:pt modelId="{86CA3990-739F-4329-9EDE-FAF8AF562CD2}" type="pres">
      <dgm:prSet presAssocID="{27D50BF2-79F4-46B2-8071-B37F644FAA87}" presName="root1"/>
      <dgm:spPr/>
      <dgm:t>
        <a:bodyPr/>
        <a:lstStyle/>
        <a:p/>
      </dgm:t>
    </dgm:pt>
    <dgm:pt modelId="{5C5FDEBB-A5FC-4BB9-9C45-C5C9F6ED8BF3}" type="pres">
      <dgm:prSet presAssocID="{27D50BF2-79F4-46B2-8071-B37F644FAA87}" presName="LevelOneTextNode" presStyleLbl="node0" presStyleCnt="1" custLinFactNeighborX="-70779" custLinFactNeighborY="-2551">
        <dgm:presLayoutVars>
          <dgm:chPref val="3"/>
        </dgm:presLayoutVars>
      </dgm:prSet>
      <dgm:spPr/>
      <dgm:t>
        <a:bodyPr/>
        <a:lstStyle/>
        <a:p>
          <a:endParaRPr lang="zh-CN" altLang="en-US"/>
        </a:p>
      </dgm:t>
    </dgm:pt>
    <dgm:pt modelId="{85CE2911-6A07-47BC-B86C-930D5B808A25}" type="pres">
      <dgm:prSet presAssocID="{27D50BF2-79F4-46B2-8071-B37F644FAA87}" presName="level2hierChild"/>
      <dgm:spPr/>
      <dgm:t>
        <a:bodyPr/>
        <a:lstStyle/>
        <a:p/>
      </dgm:t>
    </dgm:pt>
    <dgm:pt modelId="{EA042956-7988-4BCF-A28F-1AF62B9C71AB}" type="pres">
      <dgm:prSet presAssocID="{0AFDA7F2-053D-4D03-BF26-C68CDD135EF6}" presName="conn2-1" presStyleLbl="parChTrans1D2" presStyleCnt="3"/>
      <dgm:spPr/>
      <dgm:t>
        <a:bodyPr/>
        <a:lstStyle/>
        <a:p>
          <a:endParaRPr lang="zh-CN" altLang="en-US"/>
        </a:p>
      </dgm:t>
    </dgm:pt>
    <dgm:pt modelId="{D3C9E958-3B73-454D-8284-6430729A5C0C}" type="pres">
      <dgm:prSet presAssocID="{0AFDA7F2-053D-4D03-BF26-C68CDD135EF6}" presName="connTx" presStyleLbl="parChTrans2D2" presStyleCnt="3"/>
      <dgm:spPr/>
      <dgm:t>
        <a:bodyPr/>
        <a:lstStyle/>
        <a:p>
          <a:endParaRPr lang="zh-CN" altLang="en-US"/>
        </a:p>
      </dgm:t>
    </dgm:pt>
    <dgm:pt modelId="{E657B8D3-E2CF-4382-8CD1-0C706662AD3C}" type="pres">
      <dgm:prSet presAssocID="{DA2C000B-E19D-4747-B86E-992AFE91DB41}" presName="root2"/>
      <dgm:spPr/>
      <dgm:t>
        <a:bodyPr/>
        <a:lstStyle/>
        <a:p/>
      </dgm:t>
    </dgm:pt>
    <dgm:pt modelId="{6527FD53-D566-456A-A0CF-114E3A6A6445}" type="pres">
      <dgm:prSet presAssocID="{DA2C000B-E19D-4747-B86E-992AFE91DB41}" presName="LevelTwoTextNode" presStyleLbl="node2" presStyleCnt="3">
        <dgm:presLayoutVars>
          <dgm:chPref val="3"/>
        </dgm:presLayoutVars>
      </dgm:prSet>
      <dgm:spPr/>
      <dgm:t>
        <a:bodyPr/>
        <a:lstStyle/>
        <a:p>
          <a:endParaRPr lang="zh-CN" altLang="en-US"/>
        </a:p>
      </dgm:t>
    </dgm:pt>
    <dgm:pt modelId="{9D11D363-D45F-4DDB-ACF7-B42318274E6A}" type="pres">
      <dgm:prSet presAssocID="{DA2C000B-E19D-4747-B86E-992AFE91DB41}" presName="level3hierChild"/>
      <dgm:spPr/>
      <dgm:t>
        <a:bodyPr/>
        <a:lstStyle/>
        <a:p/>
      </dgm:t>
    </dgm:pt>
    <dgm:pt modelId="{0A1AD845-1DEC-4C9D-948C-5F572E97E3E3}" type="pres">
      <dgm:prSet presAssocID="{C6A2038E-6EE1-4265-9C79-26ADE88E00D1}" presName="conn2-1" presStyleLbl="parChTrans1D3" presStyleCnt="6"/>
      <dgm:spPr/>
      <dgm:t>
        <a:bodyPr/>
        <a:lstStyle/>
        <a:p>
          <a:endParaRPr lang="zh-CN" altLang="en-US"/>
        </a:p>
      </dgm:t>
    </dgm:pt>
    <dgm:pt modelId="{2A3DA8D0-48B6-45EF-8379-756ADC534EE3}" type="pres">
      <dgm:prSet presAssocID="{C6A2038E-6EE1-4265-9C79-26ADE88E00D1}" presName="connTx" presStyleLbl="parChTrans2D3" presStyleCnt="6"/>
      <dgm:spPr/>
      <dgm:t>
        <a:bodyPr/>
        <a:lstStyle/>
        <a:p>
          <a:endParaRPr lang="zh-CN" altLang="en-US"/>
        </a:p>
      </dgm:t>
    </dgm:pt>
    <dgm:pt modelId="{C86AAF62-26D3-40A7-9701-ED4C442F0D42}" type="pres">
      <dgm:prSet presAssocID="{BD2DB8B4-FC4F-400F-B24D-A141DFB6AC49}" presName="root2"/>
      <dgm:spPr/>
      <dgm:t>
        <a:bodyPr/>
        <a:lstStyle/>
        <a:p/>
      </dgm:t>
    </dgm:pt>
    <dgm:pt modelId="{BE673B68-9FDF-420C-980E-24E9893B0C2B}" type="pres">
      <dgm:prSet presAssocID="{BD2DB8B4-FC4F-400F-B24D-A141DFB6AC49}" presName="LevelTwoTextNode" presStyleLbl="node3" presStyleCnt="6" custLinFactNeighborX="38897" custLinFactNeighborY="2551">
        <dgm:presLayoutVars>
          <dgm:chPref val="3"/>
        </dgm:presLayoutVars>
      </dgm:prSet>
      <dgm:spPr/>
      <dgm:t>
        <a:bodyPr/>
        <a:lstStyle/>
        <a:p>
          <a:endParaRPr lang="zh-CN" altLang="en-US"/>
        </a:p>
      </dgm:t>
    </dgm:pt>
    <dgm:pt modelId="{341E0633-8338-4350-8F3B-E0921740CAD9}" type="pres">
      <dgm:prSet presAssocID="{BD2DB8B4-FC4F-400F-B24D-A141DFB6AC49}" presName="level3hierChild"/>
      <dgm:spPr/>
      <dgm:t>
        <a:bodyPr/>
        <a:lstStyle/>
        <a:p/>
      </dgm:t>
    </dgm:pt>
    <dgm:pt modelId="{98711AC8-86F9-44E9-BEF2-975485594F04}" type="pres">
      <dgm:prSet presAssocID="{A95BB614-50F4-4257-9ACA-A9A26571C560}" presName="conn2-1" presStyleLbl="parChTrans1D3" presStyleIdx="1" presStyleCnt="6"/>
      <dgm:spPr/>
      <dgm:t>
        <a:bodyPr/>
        <a:lstStyle/>
        <a:p>
          <a:endParaRPr lang="zh-CN" altLang="en-US"/>
        </a:p>
      </dgm:t>
    </dgm:pt>
    <dgm:pt modelId="{9A141462-6CB5-4B7C-89BB-6D6A3BF3629C}" type="pres">
      <dgm:prSet presAssocID="{A95BB614-50F4-4257-9ACA-A9A26571C560}" presName="connTx" presStyleLbl="parChTrans2D3" presStyleIdx="1" presStyleCnt="6"/>
      <dgm:spPr/>
      <dgm:t>
        <a:bodyPr/>
        <a:lstStyle/>
        <a:p>
          <a:endParaRPr lang="zh-CN" altLang="en-US"/>
        </a:p>
      </dgm:t>
    </dgm:pt>
    <dgm:pt modelId="{AE56E994-AC9A-4413-B485-558F9BEDB22F}" type="pres">
      <dgm:prSet presAssocID="{A3772EF7-7F8F-454C-B431-3866D909DA93}" presName="root2"/>
      <dgm:spPr/>
      <dgm:t>
        <a:bodyPr/>
        <a:lstStyle/>
        <a:p/>
      </dgm:t>
    </dgm:pt>
    <dgm:pt modelId="{583A9681-07DF-4477-BEBB-441196C50C70}" type="pres">
      <dgm:prSet presAssocID="{A3772EF7-7F8F-454C-B431-3866D909DA93}" presName="LevelTwoTextNode" presStyleLbl="node3" presStyleIdx="1" presStyleCnt="6" custLinFactNeighborX="38897" custLinFactNeighborY="6376">
        <dgm:presLayoutVars>
          <dgm:chPref val="3"/>
        </dgm:presLayoutVars>
      </dgm:prSet>
      <dgm:spPr/>
      <dgm:t>
        <a:bodyPr/>
        <a:lstStyle/>
        <a:p>
          <a:endParaRPr lang="zh-CN" altLang="en-US"/>
        </a:p>
      </dgm:t>
    </dgm:pt>
    <dgm:pt modelId="{26E3EBBF-FF38-4019-BE3A-6081C80C25C1}" type="pres">
      <dgm:prSet presAssocID="{A3772EF7-7F8F-454C-B431-3866D909DA93}" presName="level3hierChild"/>
      <dgm:spPr/>
      <dgm:t>
        <a:bodyPr/>
        <a:lstStyle/>
        <a:p/>
      </dgm:t>
    </dgm:pt>
    <dgm:pt modelId="{056695EF-15FA-4AAE-AFD0-C7DB59C7A5C1}" type="pres">
      <dgm:prSet presAssocID="{C8B091CA-A551-4418-A8AE-DE6B47FC5B92}" presName="conn2-1" presStyleLbl="parChTrans1D2" presStyleIdx="1" presStyleCnt="3"/>
      <dgm:spPr/>
      <dgm:t>
        <a:bodyPr/>
        <a:lstStyle/>
        <a:p>
          <a:endParaRPr lang="zh-CN" altLang="en-US"/>
        </a:p>
      </dgm:t>
    </dgm:pt>
    <dgm:pt modelId="{66766756-EFA5-4EF4-A232-7CFFA1DE5E2D}" type="pres">
      <dgm:prSet presAssocID="{C8B091CA-A551-4418-A8AE-DE6B47FC5B92}" presName="connTx" presStyleLbl="parChTrans2D2" presStyleIdx="1" presStyleCnt="3"/>
      <dgm:spPr/>
      <dgm:t>
        <a:bodyPr/>
        <a:lstStyle/>
        <a:p>
          <a:endParaRPr lang="zh-CN" altLang="en-US"/>
        </a:p>
      </dgm:t>
    </dgm:pt>
    <dgm:pt modelId="{2E79DC48-9C51-43FF-B7FE-DC908F1DD726}" type="pres">
      <dgm:prSet presAssocID="{2927EA0A-E61B-4726-A997-A1DF15EC2C9F}" presName="root2"/>
      <dgm:spPr/>
      <dgm:t>
        <a:bodyPr/>
        <a:lstStyle/>
        <a:p/>
      </dgm:t>
    </dgm:pt>
    <dgm:pt modelId="{C7FD50E6-A452-4B92-96A6-FB25481F3640}" type="pres">
      <dgm:prSet presAssocID="{2927EA0A-E61B-4726-A997-A1DF15EC2C9F}" presName="LevelTwoTextNode" presStyleLbl="node2" presStyleIdx="1" presStyleCnt="3">
        <dgm:presLayoutVars>
          <dgm:chPref val="3"/>
        </dgm:presLayoutVars>
      </dgm:prSet>
      <dgm:spPr/>
      <dgm:t>
        <a:bodyPr/>
        <a:lstStyle/>
        <a:p>
          <a:endParaRPr lang="zh-CN" altLang="en-US"/>
        </a:p>
      </dgm:t>
    </dgm:pt>
    <dgm:pt modelId="{C4B3C036-449E-4D77-BA59-1BB760AC2FE9}" type="pres">
      <dgm:prSet presAssocID="{2927EA0A-E61B-4726-A997-A1DF15EC2C9F}" presName="level3hierChild"/>
      <dgm:spPr/>
      <dgm:t>
        <a:bodyPr/>
        <a:lstStyle/>
        <a:p/>
      </dgm:t>
    </dgm:pt>
    <dgm:pt modelId="{26C4EA0B-A1DC-4D90-BEB5-F0410E80E271}" type="pres">
      <dgm:prSet presAssocID="{C08BC4A3-6BEF-4800-A27A-29867C331FA6}" presName="conn2-1" presStyleLbl="parChTrans1D3" presStyleIdx="2" presStyleCnt="6"/>
      <dgm:spPr/>
      <dgm:t>
        <a:bodyPr/>
        <a:lstStyle/>
        <a:p>
          <a:endParaRPr lang="zh-CN" altLang="en-US"/>
        </a:p>
      </dgm:t>
    </dgm:pt>
    <dgm:pt modelId="{1D922B85-4913-42B8-A91D-4E0AF9760798}" type="pres">
      <dgm:prSet presAssocID="{C08BC4A3-6BEF-4800-A27A-29867C331FA6}" presName="connTx" presStyleLbl="parChTrans2D3" presStyleIdx="2" presStyleCnt="6"/>
      <dgm:spPr/>
      <dgm:t>
        <a:bodyPr/>
        <a:lstStyle/>
        <a:p>
          <a:endParaRPr lang="zh-CN" altLang="en-US"/>
        </a:p>
      </dgm:t>
    </dgm:pt>
    <dgm:pt modelId="{E5324D2C-64FE-4789-A6E1-58948F5C71D0}" type="pres">
      <dgm:prSet presAssocID="{CB042F44-F8BF-4428-9C90-2D45FE43CF3F}" presName="root2"/>
      <dgm:spPr/>
      <dgm:t>
        <a:bodyPr/>
        <a:lstStyle/>
        <a:p/>
      </dgm:t>
    </dgm:pt>
    <dgm:pt modelId="{228B17D1-9846-4511-A0B8-F91E33110A02}" type="pres">
      <dgm:prSet presAssocID="{CB042F44-F8BF-4428-9C90-2D45FE43CF3F}" presName="LevelTwoTextNode" presStyleLbl="node3" presStyleIdx="2" presStyleCnt="6" custLinFactNeighborX="38897" custLinFactNeighborY="3826">
        <dgm:presLayoutVars>
          <dgm:chPref val="3"/>
        </dgm:presLayoutVars>
      </dgm:prSet>
      <dgm:spPr/>
      <dgm:t>
        <a:bodyPr/>
        <a:lstStyle/>
        <a:p>
          <a:endParaRPr lang="zh-CN" altLang="en-US"/>
        </a:p>
      </dgm:t>
    </dgm:pt>
    <dgm:pt modelId="{68FB64EB-DECB-4A7B-AF46-943E576B0838}" type="pres">
      <dgm:prSet presAssocID="{CB042F44-F8BF-4428-9C90-2D45FE43CF3F}" presName="level3hierChild"/>
      <dgm:spPr/>
      <dgm:t>
        <a:bodyPr/>
        <a:lstStyle/>
        <a:p/>
      </dgm:t>
    </dgm:pt>
    <dgm:pt modelId="{D2AD9F76-AFA7-4FA5-95D4-48E4A3340B27}" type="pres">
      <dgm:prSet presAssocID="{0D0984FE-AE37-4BCA-BBAA-34C6812802E1}" presName="conn2-1" presStyleLbl="parChTrans1D3" presStyleIdx="3" presStyleCnt="6"/>
      <dgm:spPr/>
      <dgm:t>
        <a:bodyPr/>
        <a:lstStyle/>
        <a:p>
          <a:endParaRPr lang="zh-CN" altLang="en-US"/>
        </a:p>
      </dgm:t>
    </dgm:pt>
    <dgm:pt modelId="{67504581-7122-46B4-AE60-78595EA4D725}" type="pres">
      <dgm:prSet presAssocID="{0D0984FE-AE37-4BCA-BBAA-34C6812802E1}" presName="connTx" presStyleLbl="parChTrans2D3" presStyleIdx="3" presStyleCnt="6"/>
      <dgm:spPr/>
      <dgm:t>
        <a:bodyPr/>
        <a:lstStyle/>
        <a:p>
          <a:endParaRPr lang="zh-CN" altLang="en-US"/>
        </a:p>
      </dgm:t>
    </dgm:pt>
    <dgm:pt modelId="{D6A3C0E1-B02B-4FE8-B9AE-338BF37B4C49}" type="pres">
      <dgm:prSet presAssocID="{083BDE8C-6DF4-41D5-91BC-ACC9FD4A3C67}" presName="root2"/>
      <dgm:spPr/>
      <dgm:t>
        <a:bodyPr/>
        <a:lstStyle/>
        <a:p/>
      </dgm:t>
    </dgm:pt>
    <dgm:pt modelId="{CC227CA7-F804-4B19-8A28-C2BB44C17F4E}" type="pres">
      <dgm:prSet presAssocID="{083BDE8C-6DF4-41D5-91BC-ACC9FD4A3C67}" presName="LevelTwoTextNode" presStyleLbl="node3" presStyleIdx="3" presStyleCnt="6" custLinFactNeighborX="38897" custLinFactNeighborY="6377">
        <dgm:presLayoutVars>
          <dgm:chPref val="3"/>
        </dgm:presLayoutVars>
      </dgm:prSet>
      <dgm:spPr/>
      <dgm:t>
        <a:bodyPr/>
        <a:lstStyle/>
        <a:p>
          <a:endParaRPr lang="zh-CN" altLang="en-US"/>
        </a:p>
      </dgm:t>
    </dgm:pt>
    <dgm:pt modelId="{80EBFC75-5BCA-4E99-A987-67C61B433D90}" type="pres">
      <dgm:prSet presAssocID="{083BDE8C-6DF4-41D5-91BC-ACC9FD4A3C67}" presName="level3hierChild"/>
      <dgm:spPr/>
      <dgm:t>
        <a:bodyPr/>
        <a:lstStyle/>
        <a:p/>
      </dgm:t>
    </dgm:pt>
    <dgm:pt modelId="{383103D5-92AB-46F1-8AEF-3E4866D3EA9C}" type="pres">
      <dgm:prSet presAssocID="{88FC0813-F65B-48EC-992D-FA241CAC6C77}" presName="conn2-1" presStyleLbl="parChTrans1D2" presStyleIdx="2" presStyleCnt="3"/>
      <dgm:spPr/>
      <dgm:t>
        <a:bodyPr/>
        <a:lstStyle/>
        <a:p>
          <a:endParaRPr lang="zh-CN" altLang="en-US"/>
        </a:p>
      </dgm:t>
    </dgm:pt>
    <dgm:pt modelId="{D5C258DF-A981-4D6A-B06B-C3C9C583A6C3}" type="pres">
      <dgm:prSet presAssocID="{88FC0813-F65B-48EC-992D-FA241CAC6C77}" presName="connTx" presStyleLbl="parChTrans2D2" presStyleIdx="2" presStyleCnt="3"/>
      <dgm:spPr/>
      <dgm:t>
        <a:bodyPr/>
        <a:lstStyle/>
        <a:p>
          <a:endParaRPr lang="zh-CN" altLang="en-US"/>
        </a:p>
      </dgm:t>
    </dgm:pt>
    <dgm:pt modelId="{B798C64A-9A97-4D1A-A159-CA3F08BC5E1B}" type="pres">
      <dgm:prSet presAssocID="{361A22DA-F27D-4D0A-AE2F-5BDCDDF0779F}" presName="root2"/>
      <dgm:spPr/>
      <dgm:t>
        <a:bodyPr/>
        <a:lstStyle/>
        <a:p/>
      </dgm:t>
    </dgm:pt>
    <dgm:pt modelId="{017381D4-3E9F-4408-A56B-8F0584B06F8A}" type="pres">
      <dgm:prSet presAssocID="{361A22DA-F27D-4D0A-AE2F-5BDCDDF0779F}" presName="LevelTwoTextNode" presStyleLbl="node2" presStyleIdx="2" presStyleCnt="3">
        <dgm:presLayoutVars>
          <dgm:chPref val="3"/>
        </dgm:presLayoutVars>
      </dgm:prSet>
      <dgm:spPr/>
      <dgm:t>
        <a:bodyPr/>
        <a:lstStyle/>
        <a:p>
          <a:endParaRPr lang="zh-CN" altLang="en-US"/>
        </a:p>
      </dgm:t>
    </dgm:pt>
    <dgm:pt modelId="{6EE5391D-29EE-4B07-B4DE-EBD84D8DC9DC}" type="pres">
      <dgm:prSet presAssocID="{361A22DA-F27D-4D0A-AE2F-5BDCDDF0779F}" presName="level3hierChild"/>
      <dgm:spPr/>
      <dgm:t>
        <a:bodyPr/>
        <a:lstStyle/>
        <a:p/>
      </dgm:t>
    </dgm:pt>
    <dgm:pt modelId="{27447F43-35F6-410F-BEF2-32F550D8B54E}" type="pres">
      <dgm:prSet presAssocID="{F185983F-B597-4A71-92C5-277BCDA47D30}" presName="conn2-1" presStyleLbl="parChTrans1D3" presStyleIdx="4" presStyleCnt="6"/>
      <dgm:spPr/>
      <dgm:t>
        <a:bodyPr/>
        <a:lstStyle/>
        <a:p>
          <a:endParaRPr lang="zh-CN" altLang="en-US"/>
        </a:p>
      </dgm:t>
    </dgm:pt>
    <dgm:pt modelId="{53F7E679-DA02-45A4-983E-3DEEDA9DB760}" type="pres">
      <dgm:prSet presAssocID="{F185983F-B597-4A71-92C5-277BCDA47D30}" presName="connTx" presStyleLbl="parChTrans2D3" presStyleIdx="4" presStyleCnt="6"/>
      <dgm:spPr/>
      <dgm:t>
        <a:bodyPr/>
        <a:lstStyle/>
        <a:p>
          <a:endParaRPr lang="zh-CN" altLang="en-US"/>
        </a:p>
      </dgm:t>
    </dgm:pt>
    <dgm:pt modelId="{36C48391-8D66-4E3B-9F3D-85BDE03550BE}" type="pres">
      <dgm:prSet presAssocID="{C44FBBA7-F7BD-4EF0-BE98-1234A08C70E8}" presName="root2"/>
      <dgm:spPr/>
      <dgm:t>
        <a:bodyPr/>
        <a:lstStyle/>
        <a:p/>
      </dgm:t>
    </dgm:pt>
    <dgm:pt modelId="{F089366D-DECA-4B08-8850-FA39D87081FC}" type="pres">
      <dgm:prSet presAssocID="{C44FBBA7-F7BD-4EF0-BE98-1234A08C70E8}" presName="LevelTwoTextNode" presStyleLbl="node3" presStyleIdx="4" presStyleCnt="6" custLinFactNeighborX="38897">
        <dgm:presLayoutVars>
          <dgm:chPref val="3"/>
        </dgm:presLayoutVars>
      </dgm:prSet>
      <dgm:spPr/>
      <dgm:t>
        <a:bodyPr/>
        <a:lstStyle/>
        <a:p>
          <a:endParaRPr lang="zh-CN" altLang="en-US"/>
        </a:p>
      </dgm:t>
    </dgm:pt>
    <dgm:pt modelId="{53E49D5E-3DAC-476C-A501-BBDD0C76E0D8}" type="pres">
      <dgm:prSet presAssocID="{C44FBBA7-F7BD-4EF0-BE98-1234A08C70E8}" presName="level3hierChild"/>
      <dgm:spPr/>
      <dgm:t>
        <a:bodyPr/>
        <a:lstStyle/>
        <a:p/>
      </dgm:t>
    </dgm:pt>
    <dgm:pt modelId="{FCBAAD0A-F2ED-42B5-AA0B-60851D9D6187}" type="pres">
      <dgm:prSet presAssocID="{9D076830-3E47-4B60-A482-E774B1F774B9}" presName="conn2-1" presStyleLbl="parChTrans1D3" presStyleIdx="5" presStyleCnt="6"/>
      <dgm:spPr/>
      <dgm:t>
        <a:bodyPr/>
        <a:lstStyle/>
        <a:p>
          <a:endParaRPr lang="zh-CN" altLang="en-US"/>
        </a:p>
      </dgm:t>
    </dgm:pt>
    <dgm:pt modelId="{209AD604-8575-4E56-8308-C507BE255D9F}" type="pres">
      <dgm:prSet presAssocID="{9D076830-3E47-4B60-A482-E774B1F774B9}" presName="connTx" presStyleLbl="parChTrans2D3" presStyleIdx="5" presStyleCnt="6"/>
      <dgm:spPr/>
      <dgm:t>
        <a:bodyPr/>
        <a:lstStyle/>
        <a:p>
          <a:endParaRPr lang="zh-CN" altLang="en-US"/>
        </a:p>
      </dgm:t>
    </dgm:pt>
    <dgm:pt modelId="{1D4678D6-D0AA-49F5-9AA0-1DADAC93BBEE}" type="pres">
      <dgm:prSet presAssocID="{A856BC2C-04E9-42F5-8223-6B8001E6D553}" presName="root2"/>
      <dgm:spPr/>
      <dgm:t>
        <a:bodyPr/>
        <a:lstStyle/>
        <a:p/>
      </dgm:t>
    </dgm:pt>
    <dgm:pt modelId="{76B7F2B4-2DDC-4500-98F1-9C5DDBA8118D}" type="pres">
      <dgm:prSet presAssocID="{A856BC2C-04E9-42F5-8223-6B8001E6D553}" presName="LevelTwoTextNode" presStyleLbl="node3" presStyleIdx="5" presStyleCnt="6" custLinFactNeighborX="38897" custLinFactNeighborY="-1275">
        <dgm:presLayoutVars>
          <dgm:chPref val="3"/>
        </dgm:presLayoutVars>
      </dgm:prSet>
      <dgm:spPr/>
      <dgm:t>
        <a:bodyPr/>
        <a:lstStyle/>
        <a:p>
          <a:endParaRPr lang="zh-CN" altLang="en-US"/>
        </a:p>
      </dgm:t>
    </dgm:pt>
    <dgm:pt modelId="{0236E151-3F14-4B0D-9EA0-8DFB00F8201A}" type="pres">
      <dgm:prSet presAssocID="{A856BC2C-04E9-42F5-8223-6B8001E6D553}" presName="level3hierChild"/>
      <dgm:spPr/>
      <dgm:t>
        <a:bodyPr/>
        <a:lstStyle/>
        <a:p/>
      </dgm:t>
    </dgm:pt>
  </dgm:ptLst>
  <dgm:cxnLst>
    <dgm:cxn modelId="{BF84CB10-8CC0-4209-AAB4-D89BFA68E00E}" srcId="{EEF560D8-6BF9-44F9-A339-DBA5915BEC5A}" destId="{27D50BF2-79F4-46B2-8071-B37F644FAA87}" srcOrd="0" destOrd="0" parTransId="{4E47512D-8DD4-485C-854F-B9F8FA63625E}" sibTransId="{3CBAE691-2B69-4721-9E9E-B909DEAFA2DC}"/>
    <dgm:cxn modelId="{3D9FEBEA-9F72-4D06-A810-215F845B5552}" srcId="{27D50BF2-79F4-46B2-8071-B37F644FAA87}" destId="{DA2C000B-E19D-4747-B86E-992AFE91DB41}" srcOrd="0" destOrd="0" parTransId="{0AFDA7F2-053D-4D03-BF26-C68CDD135EF6}" sibTransId="{8C3FF8DF-518E-448D-B7DD-3D00E7E197E6}"/>
    <dgm:cxn modelId="{C7653673-5DEB-47ED-BF03-8F6F8BD3BA54}" srcId="{DA2C000B-E19D-4747-B86E-992AFE91DB41}" destId="{BD2DB8B4-FC4F-400F-B24D-A141DFB6AC49}" srcOrd="0" destOrd="0" parTransId="{C6A2038E-6EE1-4265-9C79-26ADE88E00D1}" sibTransId="{D64FE786-AF7B-46BD-959E-755C77F0E563}"/>
    <dgm:cxn modelId="{90405FCF-8944-4568-96BE-961A7AC56686}" srcId="{DA2C000B-E19D-4747-B86E-992AFE91DB41}" destId="{A3772EF7-7F8F-454C-B431-3866D909DA93}" srcOrd="1" destOrd="0" parTransId="{A95BB614-50F4-4257-9ACA-A9A26571C560}" sibTransId="{29F41770-5F7D-4446-AECB-C2FAC976FC11}"/>
    <dgm:cxn modelId="{15FEE951-106D-498A-9A77-4E8363663A29}" srcId="{27D50BF2-79F4-46B2-8071-B37F644FAA87}" destId="{2927EA0A-E61B-4726-A997-A1DF15EC2C9F}" srcOrd="1" destOrd="0" parTransId="{C8B091CA-A551-4418-A8AE-DE6B47FC5B92}" sibTransId="{3FA08427-65F5-4EB3-B2CD-2B6A244805D3}"/>
    <dgm:cxn modelId="{922E595A-FB41-4BDF-A063-3D1720218A70}" srcId="{2927EA0A-E61B-4726-A997-A1DF15EC2C9F}" destId="{CB042F44-F8BF-4428-9C90-2D45FE43CF3F}" srcOrd="0" destOrd="0" parTransId="{C08BC4A3-6BEF-4800-A27A-29867C331FA6}" sibTransId="{E9E0C869-289E-4ED1-B5E9-0C6ADC70302A}"/>
    <dgm:cxn modelId="{E10F2B0E-4796-4B7E-A4D0-9164EA27F5D3}" srcId="{2927EA0A-E61B-4726-A997-A1DF15EC2C9F}" destId="{083BDE8C-6DF4-41D5-91BC-ACC9FD4A3C67}" srcOrd="1" destOrd="0" parTransId="{0D0984FE-AE37-4BCA-BBAA-34C6812802E1}" sibTransId="{F2E894BF-B9CD-4F86-93B7-4EAE30A85159}"/>
    <dgm:cxn modelId="{298C5E7F-BB9A-45B3-8D4B-815417DDE716}" srcId="{27D50BF2-79F4-46B2-8071-B37F644FAA87}" destId="{361A22DA-F27D-4D0A-AE2F-5BDCDDF0779F}" srcOrd="2" destOrd="0" parTransId="{88FC0813-F65B-48EC-992D-FA241CAC6C77}" sibTransId="{022024BC-2FE5-431F-9836-6F6C6652EAB3}"/>
    <dgm:cxn modelId="{C45A8DAF-5AE5-4EF2-AFA9-EFA7FEBEF92D}" srcId="{361A22DA-F27D-4D0A-AE2F-5BDCDDF0779F}" destId="{C44FBBA7-F7BD-4EF0-BE98-1234A08C70E8}" srcOrd="0" destOrd="0" parTransId="{F185983F-B597-4A71-92C5-277BCDA47D30}" sibTransId="{F0392E39-0F4F-47BC-BA7D-7A21CD3A206F}"/>
    <dgm:cxn modelId="{1B39F96F-251D-42FA-BBF3-CD13239361F3}" srcId="{361A22DA-F27D-4D0A-AE2F-5BDCDDF0779F}" destId="{A856BC2C-04E9-42F5-8223-6B8001E6D553}" srcOrd="1" destOrd="0" parTransId="{9D076830-3E47-4B60-A482-E774B1F774B9}" sibTransId="{07B2487D-920F-40F9-B49E-4DC39C54ADE8}"/>
    <dgm:cxn modelId="{1718899A-970D-48E6-BAC1-962F4E7A4921}" type="presOf" srcId="{EEF560D8-6BF9-44F9-A339-DBA5915BEC5A}" destId="{AF44C052-7A39-417D-87C8-C2E305788AC7}" srcOrd="0" destOrd="0" presId="urn:microsoft.com/office/officeart/2005/8/layout/hierarchy2"/>
    <dgm:cxn modelId="{3489DA0A-9669-40C4-AE83-ACFCF16F27AC}" type="presParOf" srcId="{AF44C052-7A39-417D-87C8-C2E305788AC7}" destId="{86CA3990-739F-4329-9EDE-FAF8AF562CD2}" srcOrd="0" destOrd="0" presId="urn:microsoft.com/office/officeart/2005/8/layout/hierarchy2"/>
    <dgm:cxn modelId="{EA2C56C1-7CA4-4F40-B281-C8B6854D5264}" type="presParOf" srcId="{86CA3990-739F-4329-9EDE-FAF8AF562CD2}" destId="{5C5FDEBB-A5FC-4BB9-9C45-C5C9F6ED8BF3}" srcOrd="0" destOrd="0" presId="urn:microsoft.com/office/officeart/2005/8/layout/hierarchy2"/>
    <dgm:cxn modelId="{95D1638E-8F84-4F50-A93F-18D501043237}" type="presOf" srcId="{27D50BF2-79F4-46B2-8071-B37F644FAA87}" destId="{5C5FDEBB-A5FC-4BB9-9C45-C5C9F6ED8BF3}" srcOrd="0" destOrd="0" presId="urn:microsoft.com/office/officeart/2005/8/layout/hierarchy2"/>
    <dgm:cxn modelId="{8931123D-2238-484C-80E1-8D7ECD3DB69A}" type="presParOf" srcId="{86CA3990-739F-4329-9EDE-FAF8AF562CD2}" destId="{85CE2911-6A07-47BC-B86C-930D5B808A25}" srcOrd="1" destOrd="0" presId="urn:microsoft.com/office/officeart/2005/8/layout/hierarchy2"/>
    <dgm:cxn modelId="{61C14566-3EEE-4A73-B735-BD6F71A9B9A6}" type="presParOf" srcId="{85CE2911-6A07-47BC-B86C-930D5B808A25}" destId="{EA042956-7988-4BCF-A28F-1AF62B9C71AB}" srcOrd="0" destOrd="0" presId="urn:microsoft.com/office/officeart/2005/8/layout/hierarchy2"/>
    <dgm:cxn modelId="{64226A92-E0B4-4F72-91B3-1B02B2DDF220}" type="presOf" srcId="{0AFDA7F2-053D-4D03-BF26-C68CDD135EF6}" destId="{EA042956-7988-4BCF-A28F-1AF62B9C71AB}" srcOrd="0" destOrd="0" presId="urn:microsoft.com/office/officeart/2005/8/layout/hierarchy2"/>
    <dgm:cxn modelId="{211A19A1-41A7-4698-8DA0-D18E33CDD038}" type="presParOf" srcId="{EA042956-7988-4BCF-A28F-1AF62B9C71AB}" destId="{D3C9E958-3B73-454D-8284-6430729A5C0C}" srcOrd="0" destOrd="0" presId="urn:microsoft.com/office/officeart/2005/8/layout/hierarchy2"/>
    <dgm:cxn modelId="{6CC6D569-7200-4C6A-AE3C-2B00CCEF3A5B}" type="presOf" srcId="{0AFDA7F2-053D-4D03-BF26-C68CDD135EF6}" destId="{D3C9E958-3B73-454D-8284-6430729A5C0C}" srcOrd="1" destOrd="0" presId="urn:microsoft.com/office/officeart/2005/8/layout/hierarchy2"/>
    <dgm:cxn modelId="{D7A1D42B-2BDD-49B7-81AC-2BD494759E0C}" type="presParOf" srcId="{85CE2911-6A07-47BC-B86C-930D5B808A25}" destId="{E657B8D3-E2CF-4382-8CD1-0C706662AD3C}" srcOrd="1" destOrd="0" presId="urn:microsoft.com/office/officeart/2005/8/layout/hierarchy2"/>
    <dgm:cxn modelId="{9E973616-2686-4192-80CF-CA6B57903FEB}" type="presParOf" srcId="{E657B8D3-E2CF-4382-8CD1-0C706662AD3C}" destId="{6527FD53-D566-456A-A0CF-114E3A6A6445}" srcOrd="0" destOrd="0" presId="urn:microsoft.com/office/officeart/2005/8/layout/hierarchy2"/>
    <dgm:cxn modelId="{FF449900-5FE8-499E-A7F4-8A23F50784AA}" type="presOf" srcId="{DA2C000B-E19D-4747-B86E-992AFE91DB41}" destId="{6527FD53-D566-456A-A0CF-114E3A6A6445}" srcOrd="0" destOrd="0" presId="urn:microsoft.com/office/officeart/2005/8/layout/hierarchy2"/>
    <dgm:cxn modelId="{835F6692-2273-4F74-9C98-861168B3D730}" type="presParOf" srcId="{E657B8D3-E2CF-4382-8CD1-0C706662AD3C}" destId="{9D11D363-D45F-4DDB-ACF7-B42318274E6A}" srcOrd="1" destOrd="0" presId="urn:microsoft.com/office/officeart/2005/8/layout/hierarchy2"/>
    <dgm:cxn modelId="{1881F19D-843E-4E25-91C5-5F25FA0E95AF}" type="presParOf" srcId="{9D11D363-D45F-4DDB-ACF7-B42318274E6A}" destId="{0A1AD845-1DEC-4C9D-948C-5F572E97E3E3}" srcOrd="0" destOrd="0" presId="urn:microsoft.com/office/officeart/2005/8/layout/hierarchy2"/>
    <dgm:cxn modelId="{BFE85EF7-9F77-4AFD-9046-A4820D53D5D7}" type="presOf" srcId="{C6A2038E-6EE1-4265-9C79-26ADE88E00D1}" destId="{0A1AD845-1DEC-4C9D-948C-5F572E97E3E3}" srcOrd="0" destOrd="0" presId="urn:microsoft.com/office/officeart/2005/8/layout/hierarchy2"/>
    <dgm:cxn modelId="{CBAF2DEB-5445-4185-BEC7-71F1F99FEFFC}" type="presParOf" srcId="{0A1AD845-1DEC-4C9D-948C-5F572E97E3E3}" destId="{2A3DA8D0-48B6-45EF-8379-756ADC534EE3}" srcOrd="0" destOrd="0" presId="urn:microsoft.com/office/officeart/2005/8/layout/hierarchy2"/>
    <dgm:cxn modelId="{6FA46B99-94B8-4CFF-909D-0AE0B71B3745}" type="presOf" srcId="{C6A2038E-6EE1-4265-9C79-26ADE88E00D1}" destId="{2A3DA8D0-48B6-45EF-8379-756ADC534EE3}" srcOrd="1" destOrd="0" presId="urn:microsoft.com/office/officeart/2005/8/layout/hierarchy2"/>
    <dgm:cxn modelId="{93F870DD-1A58-49C9-ACBA-460F5FA014A9}" type="presParOf" srcId="{9D11D363-D45F-4DDB-ACF7-B42318274E6A}" destId="{C86AAF62-26D3-40A7-9701-ED4C442F0D42}" srcOrd="1" destOrd="0" presId="urn:microsoft.com/office/officeart/2005/8/layout/hierarchy2"/>
    <dgm:cxn modelId="{F256F94D-825E-4DF1-B016-A3FB3883E687}" type="presParOf" srcId="{C86AAF62-26D3-40A7-9701-ED4C442F0D42}" destId="{BE673B68-9FDF-420C-980E-24E9893B0C2B}" srcOrd="0" destOrd="0" presId="urn:microsoft.com/office/officeart/2005/8/layout/hierarchy2"/>
    <dgm:cxn modelId="{B613C567-E9D8-480B-9D89-E184197578EF}" type="presOf" srcId="{BD2DB8B4-FC4F-400F-B24D-A141DFB6AC49}" destId="{BE673B68-9FDF-420C-980E-24E9893B0C2B}" srcOrd="0" destOrd="0" presId="urn:microsoft.com/office/officeart/2005/8/layout/hierarchy2"/>
    <dgm:cxn modelId="{E9F9EDAC-F75C-407E-8058-CD863ECAF2AD}" type="presParOf" srcId="{C86AAF62-26D3-40A7-9701-ED4C442F0D42}" destId="{341E0633-8338-4350-8F3B-E0921740CAD9}" srcOrd="1" destOrd="0" presId="urn:microsoft.com/office/officeart/2005/8/layout/hierarchy2"/>
    <dgm:cxn modelId="{7B17CCBE-A865-49A2-9C16-47CA3A618B8B}" type="presParOf" srcId="{9D11D363-D45F-4DDB-ACF7-B42318274E6A}" destId="{98711AC8-86F9-44E9-BEF2-975485594F04}" srcOrd="2" destOrd="0" presId="urn:microsoft.com/office/officeart/2005/8/layout/hierarchy2"/>
    <dgm:cxn modelId="{3716C03E-D611-47ED-8B18-609119EC2B20}" type="presOf" srcId="{A95BB614-50F4-4257-9ACA-A9A26571C560}" destId="{98711AC8-86F9-44E9-BEF2-975485594F04}" srcOrd="0" destOrd="0" presId="urn:microsoft.com/office/officeart/2005/8/layout/hierarchy2"/>
    <dgm:cxn modelId="{64905366-A3D6-486D-8A82-73ACFD1221C2}" type="presParOf" srcId="{98711AC8-86F9-44E9-BEF2-975485594F04}" destId="{9A141462-6CB5-4B7C-89BB-6D6A3BF3629C}" srcOrd="0" destOrd="0" presId="urn:microsoft.com/office/officeart/2005/8/layout/hierarchy2"/>
    <dgm:cxn modelId="{32399B59-1FB3-469D-A2DE-E87BB7231081}" type="presOf" srcId="{A95BB614-50F4-4257-9ACA-A9A26571C560}" destId="{9A141462-6CB5-4B7C-89BB-6D6A3BF3629C}" srcOrd="1" destOrd="0" presId="urn:microsoft.com/office/officeart/2005/8/layout/hierarchy2"/>
    <dgm:cxn modelId="{2A81A8EA-58F4-41BA-9DDA-F449ED29C518}" type="presParOf" srcId="{9D11D363-D45F-4DDB-ACF7-B42318274E6A}" destId="{AE56E994-AC9A-4413-B485-558F9BEDB22F}" srcOrd="3" destOrd="0" presId="urn:microsoft.com/office/officeart/2005/8/layout/hierarchy2"/>
    <dgm:cxn modelId="{835266C3-0919-42CB-B29C-B5D7E30FAB2C}" type="presParOf" srcId="{AE56E994-AC9A-4413-B485-558F9BEDB22F}" destId="{583A9681-07DF-4477-BEBB-441196C50C70}" srcOrd="0" destOrd="0" presId="urn:microsoft.com/office/officeart/2005/8/layout/hierarchy2"/>
    <dgm:cxn modelId="{24114F19-A6ED-4E96-8D3A-E1CF1EB3E3C8}" type="presOf" srcId="{A3772EF7-7F8F-454C-B431-3866D909DA93}" destId="{583A9681-07DF-4477-BEBB-441196C50C70}" srcOrd="0" destOrd="0" presId="urn:microsoft.com/office/officeart/2005/8/layout/hierarchy2"/>
    <dgm:cxn modelId="{FE649134-BE82-4F89-B079-7A2E16DE8FC2}" type="presParOf" srcId="{AE56E994-AC9A-4413-B485-558F9BEDB22F}" destId="{26E3EBBF-FF38-4019-BE3A-6081C80C25C1}" srcOrd="1" destOrd="0" presId="urn:microsoft.com/office/officeart/2005/8/layout/hierarchy2"/>
    <dgm:cxn modelId="{0FEAAE93-9FA7-4C45-A034-234F313D9DD8}" type="presParOf" srcId="{85CE2911-6A07-47BC-B86C-930D5B808A25}" destId="{056695EF-15FA-4AAE-AFD0-C7DB59C7A5C1}" srcOrd="2" destOrd="0" presId="urn:microsoft.com/office/officeart/2005/8/layout/hierarchy2"/>
    <dgm:cxn modelId="{6962A359-D254-4F65-A950-5A89791E2CAC}" type="presOf" srcId="{C8B091CA-A551-4418-A8AE-DE6B47FC5B92}" destId="{056695EF-15FA-4AAE-AFD0-C7DB59C7A5C1}" srcOrd="0" destOrd="0" presId="urn:microsoft.com/office/officeart/2005/8/layout/hierarchy2"/>
    <dgm:cxn modelId="{B39D7DC6-126D-4D0F-9EA1-9934BEC51D3D}" type="presParOf" srcId="{056695EF-15FA-4AAE-AFD0-C7DB59C7A5C1}" destId="{66766756-EFA5-4EF4-A232-7CFFA1DE5E2D}" srcOrd="0" destOrd="0" presId="urn:microsoft.com/office/officeart/2005/8/layout/hierarchy2"/>
    <dgm:cxn modelId="{2BADE4DA-6FDD-462B-8B68-7378E02B0A14}" type="presOf" srcId="{C8B091CA-A551-4418-A8AE-DE6B47FC5B92}" destId="{66766756-EFA5-4EF4-A232-7CFFA1DE5E2D}" srcOrd="1" destOrd="0" presId="urn:microsoft.com/office/officeart/2005/8/layout/hierarchy2"/>
    <dgm:cxn modelId="{7DDF3941-81F8-4EDC-A2C0-C6DF29FB22E1}" type="presParOf" srcId="{85CE2911-6A07-47BC-B86C-930D5B808A25}" destId="{2E79DC48-9C51-43FF-B7FE-DC908F1DD726}" srcOrd="3" destOrd="0" presId="urn:microsoft.com/office/officeart/2005/8/layout/hierarchy2"/>
    <dgm:cxn modelId="{53CA71F3-1656-4005-B94D-028F8858E5FD}" type="presParOf" srcId="{2E79DC48-9C51-43FF-B7FE-DC908F1DD726}" destId="{C7FD50E6-A452-4B92-96A6-FB25481F3640}" srcOrd="0" destOrd="0" presId="urn:microsoft.com/office/officeart/2005/8/layout/hierarchy2"/>
    <dgm:cxn modelId="{612FDEBA-6FA0-482E-9E82-2D85C257FBEF}" type="presOf" srcId="{2927EA0A-E61B-4726-A997-A1DF15EC2C9F}" destId="{C7FD50E6-A452-4B92-96A6-FB25481F3640}" srcOrd="0" destOrd="0" presId="urn:microsoft.com/office/officeart/2005/8/layout/hierarchy2"/>
    <dgm:cxn modelId="{AB31F094-9D2F-4B05-AB6B-55916B5B17DF}" type="presParOf" srcId="{2E79DC48-9C51-43FF-B7FE-DC908F1DD726}" destId="{C4B3C036-449E-4D77-BA59-1BB760AC2FE9}" srcOrd="1" destOrd="0" presId="urn:microsoft.com/office/officeart/2005/8/layout/hierarchy2"/>
    <dgm:cxn modelId="{4F0F2905-2106-4AAD-A651-18D657C6DB5E}" type="presParOf" srcId="{C4B3C036-449E-4D77-BA59-1BB760AC2FE9}" destId="{26C4EA0B-A1DC-4D90-BEB5-F0410E80E271}" srcOrd="0" destOrd="0" presId="urn:microsoft.com/office/officeart/2005/8/layout/hierarchy2"/>
    <dgm:cxn modelId="{A2D37791-0694-418D-BF43-EB4E5406C569}" type="presOf" srcId="{C08BC4A3-6BEF-4800-A27A-29867C331FA6}" destId="{26C4EA0B-A1DC-4D90-BEB5-F0410E80E271}" srcOrd="0" destOrd="0" presId="urn:microsoft.com/office/officeart/2005/8/layout/hierarchy2"/>
    <dgm:cxn modelId="{43067D13-F615-416F-830E-588A23DCAEBD}" type="presParOf" srcId="{26C4EA0B-A1DC-4D90-BEB5-F0410E80E271}" destId="{1D922B85-4913-42B8-A91D-4E0AF9760798}" srcOrd="0" destOrd="0" presId="urn:microsoft.com/office/officeart/2005/8/layout/hierarchy2"/>
    <dgm:cxn modelId="{429369EE-A8AD-4A21-BF63-EF0FA82BC244}" type="presOf" srcId="{C08BC4A3-6BEF-4800-A27A-29867C331FA6}" destId="{1D922B85-4913-42B8-A91D-4E0AF9760798}" srcOrd="1" destOrd="0" presId="urn:microsoft.com/office/officeart/2005/8/layout/hierarchy2"/>
    <dgm:cxn modelId="{BDFF8F3B-E2B2-4CE8-A94D-3C37CB1F5AF0}" type="presParOf" srcId="{C4B3C036-449E-4D77-BA59-1BB760AC2FE9}" destId="{E5324D2C-64FE-4789-A6E1-58948F5C71D0}" srcOrd="1" destOrd="0" presId="urn:microsoft.com/office/officeart/2005/8/layout/hierarchy2"/>
    <dgm:cxn modelId="{2FA72A42-C953-4760-ABFD-B13D9C1CEE72}" type="presParOf" srcId="{E5324D2C-64FE-4789-A6E1-58948F5C71D0}" destId="{228B17D1-9846-4511-A0B8-F91E33110A02}" srcOrd="0" destOrd="0" presId="urn:microsoft.com/office/officeart/2005/8/layout/hierarchy2"/>
    <dgm:cxn modelId="{17400F9B-49C2-4853-BCE3-6711A45FD4F6}" type="presOf" srcId="{CB042F44-F8BF-4428-9C90-2D45FE43CF3F}" destId="{228B17D1-9846-4511-A0B8-F91E33110A02}" srcOrd="0" destOrd="0" presId="urn:microsoft.com/office/officeart/2005/8/layout/hierarchy2"/>
    <dgm:cxn modelId="{D6F61767-CC49-437E-BC97-C38E489C8636}" type="presParOf" srcId="{E5324D2C-64FE-4789-A6E1-58948F5C71D0}" destId="{68FB64EB-DECB-4A7B-AF46-943E576B0838}" srcOrd="1" destOrd="0" presId="urn:microsoft.com/office/officeart/2005/8/layout/hierarchy2"/>
    <dgm:cxn modelId="{4D66FDFA-6129-45BF-B896-E52684274F41}" type="presParOf" srcId="{C4B3C036-449E-4D77-BA59-1BB760AC2FE9}" destId="{D2AD9F76-AFA7-4FA5-95D4-48E4A3340B27}" srcOrd="2" destOrd="0" presId="urn:microsoft.com/office/officeart/2005/8/layout/hierarchy2"/>
    <dgm:cxn modelId="{48CC8890-6C6C-497C-89DA-AA378C7BC435}" type="presOf" srcId="{0D0984FE-AE37-4BCA-BBAA-34C6812802E1}" destId="{D2AD9F76-AFA7-4FA5-95D4-48E4A3340B27}" srcOrd="0" destOrd="0" presId="urn:microsoft.com/office/officeart/2005/8/layout/hierarchy2"/>
    <dgm:cxn modelId="{3768EA7D-3950-41FA-9459-FE6D407A6894}" type="presParOf" srcId="{D2AD9F76-AFA7-4FA5-95D4-48E4A3340B27}" destId="{67504581-7122-46B4-AE60-78595EA4D725}" srcOrd="0" destOrd="0" presId="urn:microsoft.com/office/officeart/2005/8/layout/hierarchy2"/>
    <dgm:cxn modelId="{A7C52CA7-A7D4-4214-8783-877C3AE42ACE}" type="presOf" srcId="{0D0984FE-AE37-4BCA-BBAA-34C6812802E1}" destId="{67504581-7122-46B4-AE60-78595EA4D725}" srcOrd="1" destOrd="0" presId="urn:microsoft.com/office/officeart/2005/8/layout/hierarchy2"/>
    <dgm:cxn modelId="{9E02502F-DBD6-465F-BF1C-E67FAA860D8C}" type="presParOf" srcId="{C4B3C036-449E-4D77-BA59-1BB760AC2FE9}" destId="{D6A3C0E1-B02B-4FE8-B9AE-338BF37B4C49}" srcOrd="3" destOrd="0" presId="urn:microsoft.com/office/officeart/2005/8/layout/hierarchy2"/>
    <dgm:cxn modelId="{CAB76D82-C69E-4377-8F66-B0E8B3565352}" type="presParOf" srcId="{D6A3C0E1-B02B-4FE8-B9AE-338BF37B4C49}" destId="{CC227CA7-F804-4B19-8A28-C2BB44C17F4E}" srcOrd="0" destOrd="0" presId="urn:microsoft.com/office/officeart/2005/8/layout/hierarchy2"/>
    <dgm:cxn modelId="{1365C58F-09C0-4232-994E-4AAA3ECE62A1}" type="presOf" srcId="{083BDE8C-6DF4-41D5-91BC-ACC9FD4A3C67}" destId="{CC227CA7-F804-4B19-8A28-C2BB44C17F4E}" srcOrd="0" destOrd="0" presId="urn:microsoft.com/office/officeart/2005/8/layout/hierarchy2"/>
    <dgm:cxn modelId="{D32FD4D5-02CC-4444-BEB8-0B3EFE8515C5}" type="presParOf" srcId="{D6A3C0E1-B02B-4FE8-B9AE-338BF37B4C49}" destId="{80EBFC75-5BCA-4E99-A987-67C61B433D90}" srcOrd="1" destOrd="0" presId="urn:microsoft.com/office/officeart/2005/8/layout/hierarchy2"/>
    <dgm:cxn modelId="{1F0617AA-32BF-4A89-B494-3B5116FCD383}" type="presParOf" srcId="{85CE2911-6A07-47BC-B86C-930D5B808A25}" destId="{383103D5-92AB-46F1-8AEF-3E4866D3EA9C}" srcOrd="4" destOrd="0" presId="urn:microsoft.com/office/officeart/2005/8/layout/hierarchy2"/>
    <dgm:cxn modelId="{1741FE9A-E074-4479-9DB4-17D16516F06C}" type="presOf" srcId="{88FC0813-F65B-48EC-992D-FA241CAC6C77}" destId="{383103D5-92AB-46F1-8AEF-3E4866D3EA9C}" srcOrd="0" destOrd="0" presId="urn:microsoft.com/office/officeart/2005/8/layout/hierarchy2"/>
    <dgm:cxn modelId="{5A44C6F1-80AF-442D-83DD-C99B5B0DF887}" type="presParOf" srcId="{383103D5-92AB-46F1-8AEF-3E4866D3EA9C}" destId="{D5C258DF-A981-4D6A-B06B-C3C9C583A6C3}" srcOrd="0" destOrd="0" presId="urn:microsoft.com/office/officeart/2005/8/layout/hierarchy2"/>
    <dgm:cxn modelId="{59F72945-3076-498F-BFEB-D5A4789B5348}" type="presOf" srcId="{88FC0813-F65B-48EC-992D-FA241CAC6C77}" destId="{D5C258DF-A981-4D6A-B06B-C3C9C583A6C3}" srcOrd="1" destOrd="0" presId="urn:microsoft.com/office/officeart/2005/8/layout/hierarchy2"/>
    <dgm:cxn modelId="{F8FC01D1-5A40-485B-97FE-9D27D1A662EF}" type="presParOf" srcId="{85CE2911-6A07-47BC-B86C-930D5B808A25}" destId="{B798C64A-9A97-4D1A-A159-CA3F08BC5E1B}" srcOrd="5" destOrd="0" presId="urn:microsoft.com/office/officeart/2005/8/layout/hierarchy2"/>
    <dgm:cxn modelId="{D161A87E-C906-4B27-855A-71FB09B16FDC}" type="presParOf" srcId="{B798C64A-9A97-4D1A-A159-CA3F08BC5E1B}" destId="{017381D4-3E9F-4408-A56B-8F0584B06F8A}" srcOrd="0" destOrd="0" presId="urn:microsoft.com/office/officeart/2005/8/layout/hierarchy2"/>
    <dgm:cxn modelId="{03EAB45D-21C8-49B2-B348-EE078D17E615}" type="presOf" srcId="{361A22DA-F27D-4D0A-AE2F-5BDCDDF0779F}" destId="{017381D4-3E9F-4408-A56B-8F0584B06F8A}" srcOrd="0" destOrd="0" presId="urn:microsoft.com/office/officeart/2005/8/layout/hierarchy2"/>
    <dgm:cxn modelId="{AB1CCF87-195B-47D1-AD4F-1979494FC5D7}" type="presParOf" srcId="{B798C64A-9A97-4D1A-A159-CA3F08BC5E1B}" destId="{6EE5391D-29EE-4B07-B4DE-EBD84D8DC9DC}" srcOrd="1" destOrd="0" presId="urn:microsoft.com/office/officeart/2005/8/layout/hierarchy2"/>
    <dgm:cxn modelId="{FA67AF14-CBD0-4924-BEF6-9D20F02FA01F}" type="presParOf" srcId="{6EE5391D-29EE-4B07-B4DE-EBD84D8DC9DC}" destId="{27447F43-35F6-410F-BEF2-32F550D8B54E}" srcOrd="0" destOrd="0" presId="urn:microsoft.com/office/officeart/2005/8/layout/hierarchy2"/>
    <dgm:cxn modelId="{3EEB1ADF-F26A-44AD-AA50-D28AF46E7604}" type="presOf" srcId="{F185983F-B597-4A71-92C5-277BCDA47D30}" destId="{27447F43-35F6-410F-BEF2-32F550D8B54E}" srcOrd="0" destOrd="0" presId="urn:microsoft.com/office/officeart/2005/8/layout/hierarchy2"/>
    <dgm:cxn modelId="{F59AC8CD-A60F-4573-A2E0-6490A2FD7CFD}" type="presParOf" srcId="{27447F43-35F6-410F-BEF2-32F550D8B54E}" destId="{53F7E679-DA02-45A4-983E-3DEEDA9DB760}" srcOrd="0" destOrd="0" presId="urn:microsoft.com/office/officeart/2005/8/layout/hierarchy2"/>
    <dgm:cxn modelId="{5DB8DEFC-0F6B-4258-8C87-8B7033F41753}" type="presOf" srcId="{F185983F-B597-4A71-92C5-277BCDA47D30}" destId="{53F7E679-DA02-45A4-983E-3DEEDA9DB760}" srcOrd="1" destOrd="0" presId="urn:microsoft.com/office/officeart/2005/8/layout/hierarchy2"/>
    <dgm:cxn modelId="{F975874F-9F62-4A47-A9B0-CEB14D9078D4}" type="presParOf" srcId="{6EE5391D-29EE-4B07-B4DE-EBD84D8DC9DC}" destId="{36C48391-8D66-4E3B-9F3D-85BDE03550BE}" srcOrd="1" destOrd="0" presId="urn:microsoft.com/office/officeart/2005/8/layout/hierarchy2"/>
    <dgm:cxn modelId="{E8D37C17-7BB1-4D6A-9269-B4CD0E57B808}" type="presParOf" srcId="{36C48391-8D66-4E3B-9F3D-85BDE03550BE}" destId="{F089366D-DECA-4B08-8850-FA39D87081FC}" srcOrd="0" destOrd="0" presId="urn:microsoft.com/office/officeart/2005/8/layout/hierarchy2"/>
    <dgm:cxn modelId="{9911DEC8-344A-4A1B-B41B-C8D6BAADA3BB}" type="presOf" srcId="{C44FBBA7-F7BD-4EF0-BE98-1234A08C70E8}" destId="{F089366D-DECA-4B08-8850-FA39D87081FC}" srcOrd="0" destOrd="0" presId="urn:microsoft.com/office/officeart/2005/8/layout/hierarchy2"/>
    <dgm:cxn modelId="{7314F67B-BF30-4DA9-BE0D-F77D530C207D}" type="presParOf" srcId="{36C48391-8D66-4E3B-9F3D-85BDE03550BE}" destId="{53E49D5E-3DAC-476C-A501-BBDD0C76E0D8}" srcOrd="1" destOrd="0" presId="urn:microsoft.com/office/officeart/2005/8/layout/hierarchy2"/>
    <dgm:cxn modelId="{E7C60D6B-403B-483F-999D-F54D0A610A41}" type="presParOf" srcId="{6EE5391D-29EE-4B07-B4DE-EBD84D8DC9DC}" destId="{FCBAAD0A-F2ED-42B5-AA0B-60851D9D6187}" srcOrd="2" destOrd="0" presId="urn:microsoft.com/office/officeart/2005/8/layout/hierarchy2"/>
    <dgm:cxn modelId="{DE3D8182-5641-4951-B2B1-25F05056DD1C}" type="presOf" srcId="{9D076830-3E47-4B60-A482-E774B1F774B9}" destId="{FCBAAD0A-F2ED-42B5-AA0B-60851D9D6187}" srcOrd="0" destOrd="0" presId="urn:microsoft.com/office/officeart/2005/8/layout/hierarchy2"/>
    <dgm:cxn modelId="{918F18B6-C462-4B55-914F-8E4578A20777}" type="presParOf" srcId="{FCBAAD0A-F2ED-42B5-AA0B-60851D9D6187}" destId="{209AD604-8575-4E56-8308-C507BE255D9F}" srcOrd="0" destOrd="0" presId="urn:microsoft.com/office/officeart/2005/8/layout/hierarchy2"/>
    <dgm:cxn modelId="{710239A8-410B-4632-B82F-2DEE7BDAE3D5}" type="presOf" srcId="{9D076830-3E47-4B60-A482-E774B1F774B9}" destId="{209AD604-8575-4E56-8308-C507BE255D9F}" srcOrd="1" destOrd="0" presId="urn:microsoft.com/office/officeart/2005/8/layout/hierarchy2"/>
    <dgm:cxn modelId="{0C81B808-21D0-4CBF-93A4-2AA0045FC3BB}" type="presParOf" srcId="{6EE5391D-29EE-4B07-B4DE-EBD84D8DC9DC}" destId="{1D4678D6-D0AA-49F5-9AA0-1DADAC93BBEE}" srcOrd="3" destOrd="0" presId="urn:microsoft.com/office/officeart/2005/8/layout/hierarchy2"/>
    <dgm:cxn modelId="{DADC71C1-974F-4A02-A3B6-A26F084E238B}" type="presParOf" srcId="{1D4678D6-D0AA-49F5-9AA0-1DADAC93BBEE}" destId="{76B7F2B4-2DDC-4500-98F1-9C5DDBA8118D}" srcOrd="0" destOrd="0" presId="urn:microsoft.com/office/officeart/2005/8/layout/hierarchy2"/>
    <dgm:cxn modelId="{DD56159E-C28E-4B6F-ABED-DD347B6431B8}" type="presOf" srcId="{A856BC2C-04E9-42F5-8223-6B8001E6D553}" destId="{76B7F2B4-2DDC-4500-98F1-9C5DDBA8118D}" srcOrd="0" destOrd="0" presId="urn:microsoft.com/office/officeart/2005/8/layout/hierarchy2"/>
    <dgm:cxn modelId="{D6CC89AF-0B4B-4369-9968-0F0850710D28}" type="presParOf" srcId="{1D4678D6-D0AA-49F5-9AA0-1DADAC93BBEE}" destId="{0236E151-3F14-4B0D-9EA0-8DFB00F8201A}" srcOrd="1" destOrd="0" presId="urn:microsoft.com/office/officeart/2005/8/layout/hierarchy2"/>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71140253-93E0-4278-AAA4-01170C234700}" type="doc">
      <dgm:prSet loTypeId="urn:microsoft.com/office/officeart/2005/8/layout/default" loCatId="list" qsTypeId="urn:microsoft.com/office/officeart/2005/8/quickstyle/simple1" qsCatId="simple" csTypeId="urn:microsoft.com/office/officeart/2005/8/colors/accent2_5" csCatId="accent2" phldr="1"/>
      <dgm:spPr/>
      <dgm:t>
        <a:bodyPr/>
        <a:lstStyle/>
        <a:p>
          <a:endParaRPr lang="zh-CN" altLang="en-US"/>
        </a:p>
      </dgm:t>
    </dgm:pt>
    <dgm:pt modelId="{52E2A5D0-6B70-4F0D-A03A-E3479F391C73}" type="parTrans" cxnId="{F9EB3654-0AC6-42CD-A93B-73AC117891FA}">
      <dgm:prSet/>
      <dgm:spPr/>
      <dgm:t>
        <a:bodyPr/>
        <a:lstStyle/>
        <a:p>
          <a:endParaRPr lang="zh-CN" altLang="en-US"/>
        </a:p>
      </dgm:t>
    </dgm:pt>
    <dgm:pt modelId="{8BD46E46-B667-4683-B5E2-F4A535454252}">
      <dgm:prSet phldrT="[文本]" custT="1"/>
      <dgm:spPr>
        <a:solidFill>
          <a:schemeClr val="accent2">
            <a:alpha val="90000"/>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800" smtClean="0"/>
            <a:t>是一个时点数据</a:t>
          </a:r>
          <a:endParaRPr lang="en-US" altLang="zh-CN" sz="1800" smtClean="0"/>
        </a:p>
        <a:p>
          <a:r>
            <a:rPr lang="zh-CN" altLang="en-US" sz="1800" smtClean="0"/>
            <a:t>（照片）</a:t>
          </a:r>
          <a:endParaRPr lang="zh-CN" altLang="en-US" sz="1800"/>
        </a:p>
      </dgm:t>
    </dgm:pt>
    <dgm:pt modelId="{C8C5CDAC-CF34-42BF-BF57-90BDD68EC7A4}" type="sibTrans" cxnId="{F9EB3654-0AC6-42CD-A93B-73AC117891FA}">
      <dgm:prSet/>
      <dgm:spPr/>
      <dgm:t>
        <a:bodyPr/>
        <a:lstStyle/>
        <a:p>
          <a:endParaRPr lang="zh-CN" altLang="en-US"/>
        </a:p>
      </dgm:t>
    </dgm:pt>
    <dgm:pt modelId="{54470018-766D-49A0-B03E-7A3FECA524E4}" type="parTrans" cxnId="{E624C54A-A735-465D-95EF-2EC8069E2997}">
      <dgm:prSet/>
      <dgm:spPr/>
      <dgm:t>
        <a:bodyPr/>
        <a:lstStyle/>
        <a:p>
          <a:endParaRPr lang="zh-CN" altLang="en-US"/>
        </a:p>
      </dgm:t>
    </dgm:pt>
    <dgm:pt modelId="{17A73C69-BF15-4FF3-B6F1-9A524AE5C349}">
      <dgm:prSet phldrT="[文本]" custT="1"/>
      <dgm:spPr>
        <a:solidFill>
          <a:schemeClr val="accent2">
            <a:alpha val="90000"/>
            <a:hueOff val="0"/>
            <a:satOff val="0"/>
            <a:lumOff val="0"/>
            <a:alphaOff val="-13333"/>
          </a:schemeClr>
        </a:solidFill>
        <a:ln w="25400" cap="flat" cmpd="sng" algn="ctr">
          <a:solidFill>
            <a:schemeClr val="lt1">
              <a:hueOff val="0"/>
              <a:satOff val="0"/>
              <a:lumOff val="0"/>
              <a:alphaOff val="0"/>
            </a:schemeClr>
          </a:solidFill>
          <a:prstDash val="solid"/>
        </a:ln>
      </dgm:spPr>
      <dgm:t>
        <a:bodyPr/>
        <a:lstStyle/>
        <a:p>
          <a:r>
            <a:rPr lang="zh-CN" altLang="en-US" sz="1800" smtClean="0"/>
            <a:t>反映投资者享受的净资产</a:t>
          </a:r>
          <a:endParaRPr lang="zh-CN" altLang="en-US" sz="1800"/>
        </a:p>
      </dgm:t>
    </dgm:pt>
    <dgm:pt modelId="{936A6A53-29F8-4EFC-B0EB-7BEAD3F5DDCD}" type="sibTrans" cxnId="{E624C54A-A735-465D-95EF-2EC8069E2997}">
      <dgm:prSet/>
      <dgm:spPr/>
      <dgm:t>
        <a:bodyPr/>
        <a:lstStyle/>
        <a:p>
          <a:endParaRPr lang="zh-CN" altLang="en-US"/>
        </a:p>
      </dgm:t>
    </dgm:pt>
    <dgm:pt modelId="{9F00AAC5-1EEC-45B6-90A4-3D7BB7CB828B}" type="parTrans" cxnId="{A214BC85-4148-4348-8716-2A36799CA8E7}">
      <dgm:prSet/>
      <dgm:spPr/>
      <dgm:t>
        <a:bodyPr/>
        <a:lstStyle/>
        <a:p>
          <a:endParaRPr lang="zh-CN" altLang="en-US"/>
        </a:p>
      </dgm:t>
    </dgm:pt>
    <dgm:pt modelId="{9B28FBD0-9BDE-41D7-B3EA-CA12A1EA26B1}">
      <dgm:prSet phldrT="[文本]" custT="1"/>
      <dgm:spPr>
        <a:solidFill>
          <a:schemeClr val="accent2">
            <a:alpha val="90000"/>
            <a:hueOff val="0"/>
            <a:satOff val="0"/>
            <a:lumOff val="0"/>
            <a:alphaOff val="-26667"/>
          </a:schemeClr>
        </a:solidFill>
        <a:ln w="25400" cap="flat" cmpd="sng" algn="ctr">
          <a:solidFill>
            <a:schemeClr val="lt1">
              <a:hueOff val="0"/>
              <a:satOff val="0"/>
              <a:lumOff val="0"/>
              <a:alphaOff val="0"/>
            </a:schemeClr>
          </a:solidFill>
          <a:prstDash val="solid"/>
        </a:ln>
      </dgm:spPr>
      <dgm:t>
        <a:bodyPr/>
        <a:lstStyle/>
        <a:p>
          <a:r>
            <a:rPr lang="zh-CN" altLang="en-US" sz="1800" smtClean="0"/>
            <a:t>反映企业的总资产</a:t>
          </a:r>
          <a:endParaRPr lang="en-US" altLang="zh-CN" sz="1800" smtClean="0"/>
        </a:p>
        <a:p>
          <a:r>
            <a:rPr lang="zh-CN" altLang="en-US" sz="1800" smtClean="0"/>
            <a:t>（规模大小）</a:t>
          </a:r>
          <a:endParaRPr lang="zh-CN" altLang="en-US" sz="1800"/>
        </a:p>
      </dgm:t>
    </dgm:pt>
    <dgm:pt modelId="{0DE7D073-28E5-4765-B69C-D39D082918FD}" type="sibTrans" cxnId="{A214BC85-4148-4348-8716-2A36799CA8E7}">
      <dgm:prSet/>
      <dgm:spPr/>
      <dgm:t>
        <a:bodyPr/>
        <a:lstStyle/>
        <a:p>
          <a:endParaRPr lang="zh-CN" altLang="en-US"/>
        </a:p>
      </dgm:t>
    </dgm:pt>
    <dgm:pt modelId="{8EF753E1-C90A-4643-B23B-1CCB1E0466BD}" type="parTrans" cxnId="{118AB152-1508-436D-9872-6197FC011A9F}">
      <dgm:prSet/>
      <dgm:spPr/>
      <dgm:t>
        <a:bodyPr/>
        <a:lstStyle/>
        <a:p>
          <a:endParaRPr lang="zh-CN" altLang="en-US"/>
        </a:p>
      </dgm:t>
    </dgm:pt>
    <dgm:pt modelId="{36C64F57-3359-4143-960C-00B517D7E15C}">
      <dgm:prSet phldrT="[文本]" custT="1"/>
      <dgm:spPr>
        <a:solidFill>
          <a:schemeClr val="accent2">
            <a:alpha val="90000"/>
            <a:hueOff val="0"/>
            <a:satOff val="0"/>
            <a:lumOff val="0"/>
            <a:alphaOff val="-40000"/>
          </a:schemeClr>
        </a:solidFill>
        <a:ln w="25400" cap="flat" cmpd="sng" algn="ctr">
          <a:solidFill>
            <a:schemeClr val="lt1">
              <a:hueOff val="0"/>
              <a:satOff val="0"/>
              <a:lumOff val="0"/>
              <a:alphaOff val="0"/>
            </a:schemeClr>
          </a:solidFill>
          <a:prstDash val="solid"/>
        </a:ln>
      </dgm:spPr>
      <dgm:t>
        <a:bodyPr/>
        <a:lstStyle/>
        <a:p>
          <a:r>
            <a:rPr lang="zh-CN" altLang="en-US" sz="1800" smtClean="0"/>
            <a:t>反映企业的负债情况</a:t>
          </a:r>
          <a:endParaRPr lang="zh-CN" altLang="en-US" sz="1800"/>
        </a:p>
      </dgm:t>
    </dgm:pt>
    <dgm:pt modelId="{0FE5764B-D15B-45F6-83EF-570116CC01AF}" type="sibTrans" cxnId="{118AB152-1508-436D-9872-6197FC011A9F}">
      <dgm:prSet/>
      <dgm:spPr/>
      <dgm:t>
        <a:bodyPr/>
        <a:lstStyle/>
        <a:p>
          <a:endParaRPr lang="zh-CN" altLang="en-US"/>
        </a:p>
      </dgm:t>
    </dgm:pt>
    <dgm:pt modelId="{46507E4B-E54E-4DD1-A101-5AE8E0497216}" type="pres">
      <dgm:prSet presAssocID="{71140253-93E0-4278-AAA4-01170C234700}" presName="diagram">
        <dgm:presLayoutVars>
          <dgm:dir/>
          <dgm:resizeHandles val="exact"/>
        </dgm:presLayoutVars>
      </dgm:prSet>
      <dgm:spPr/>
      <dgm:t>
        <a:bodyPr/>
        <a:lstStyle/>
        <a:p>
          <a:endParaRPr lang="zh-CN" altLang="en-US"/>
        </a:p>
      </dgm:t>
    </dgm:pt>
    <dgm:pt modelId="{EF864C27-552A-4DA2-8347-0F5484A4C831}" type="pres">
      <dgm:prSet presAssocID="{8BD46E46-B667-4683-B5E2-F4A535454252}" presName="node" presStyleLbl="node1" presStyleCnt="4" custScaleX="109528" custLinFactNeighborX="-7786" custLinFactNeighborY="-39">
        <dgm:presLayoutVars>
          <dgm:bulletEnabled val="1"/>
        </dgm:presLayoutVars>
      </dgm:prSet>
      <dgm:spPr/>
      <dgm:t>
        <a:bodyPr/>
        <a:lstStyle/>
        <a:p>
          <a:endParaRPr lang="zh-CN" altLang="en-US"/>
        </a:p>
      </dgm:t>
    </dgm:pt>
    <dgm:pt modelId="{1C48CE3C-C117-40ED-944F-79F718731265}" type="pres">
      <dgm:prSet presAssocID="{C8C5CDAC-CF34-42BF-BF57-90BDD68EC7A4}" presName="sibTrans"/>
      <dgm:spPr/>
      <dgm:t>
        <a:bodyPr/>
        <a:lstStyle/>
        <a:p/>
      </dgm:t>
    </dgm:pt>
    <dgm:pt modelId="{22C026BF-65D6-4751-ADBA-EDC5A2F2ECA0}" type="pres">
      <dgm:prSet presAssocID="{17A73C69-BF15-4FF3-B6F1-9A524AE5C349}" presName="node" presStyleLbl="node1" presStyleIdx="1" presStyleCnt="4" custScaleX="106159">
        <dgm:presLayoutVars>
          <dgm:bulletEnabled val="1"/>
        </dgm:presLayoutVars>
      </dgm:prSet>
      <dgm:spPr/>
      <dgm:t>
        <a:bodyPr/>
        <a:lstStyle/>
        <a:p>
          <a:endParaRPr lang="zh-CN" altLang="en-US"/>
        </a:p>
      </dgm:t>
    </dgm:pt>
    <dgm:pt modelId="{9AA373B6-D776-4A4E-935B-371C2A1C851C}" type="pres">
      <dgm:prSet presAssocID="{936A6A53-29F8-4EFC-B0EB-7BEAD3F5DDCD}" presName="sibTrans"/>
      <dgm:spPr/>
      <dgm:t>
        <a:bodyPr/>
        <a:lstStyle/>
        <a:p/>
      </dgm:t>
    </dgm:pt>
    <dgm:pt modelId="{3CF14D20-10A8-401A-A4B3-92156E635762}" type="pres">
      <dgm:prSet presAssocID="{9B28FBD0-9BDE-41D7-B3EA-CA12A1EA26B1}" presName="node" presStyleLbl="node1" presStyleIdx="2" presStyleCnt="4" custScaleX="112019" custLinFactNeighborX="-5767" custLinFactNeighborY="-5286">
        <dgm:presLayoutVars>
          <dgm:bulletEnabled val="1"/>
        </dgm:presLayoutVars>
      </dgm:prSet>
      <dgm:spPr/>
      <dgm:t>
        <a:bodyPr/>
        <a:lstStyle/>
        <a:p>
          <a:endParaRPr lang="zh-CN" altLang="en-US"/>
        </a:p>
      </dgm:t>
    </dgm:pt>
    <dgm:pt modelId="{597C2114-1784-4A51-B638-3834DD73E967}" type="pres">
      <dgm:prSet presAssocID="{0DE7D073-28E5-4765-B69C-D39D082918FD}" presName="sibTrans"/>
      <dgm:spPr/>
      <dgm:t>
        <a:bodyPr/>
        <a:lstStyle/>
        <a:p/>
      </dgm:t>
    </dgm:pt>
    <dgm:pt modelId="{5F4F2DEC-910C-4039-8A85-2C945A20A765}" type="pres">
      <dgm:prSet presAssocID="{36C64F57-3359-4143-960C-00B517D7E15C}" presName="node" presStyleLbl="node1" presStyleIdx="3" presStyleCnt="4" custScaleX="108953" custLinFactNeighborX="532" custLinFactNeighborY="-3845">
        <dgm:presLayoutVars>
          <dgm:bulletEnabled val="1"/>
        </dgm:presLayoutVars>
      </dgm:prSet>
      <dgm:spPr/>
      <dgm:t>
        <a:bodyPr/>
        <a:lstStyle/>
        <a:p>
          <a:endParaRPr lang="zh-CN" altLang="en-US"/>
        </a:p>
      </dgm:t>
    </dgm:pt>
  </dgm:ptLst>
  <dgm:cxnLst>
    <dgm:cxn modelId="{F9EB3654-0AC6-42CD-A93B-73AC117891FA}" srcId="{71140253-93E0-4278-AAA4-01170C234700}" destId="{8BD46E46-B667-4683-B5E2-F4A535454252}" srcOrd="0" destOrd="0" parTransId="{52E2A5D0-6B70-4F0D-A03A-E3479F391C73}" sibTransId="{C8C5CDAC-CF34-42BF-BF57-90BDD68EC7A4}"/>
    <dgm:cxn modelId="{E624C54A-A735-465D-95EF-2EC8069E2997}" srcId="{71140253-93E0-4278-AAA4-01170C234700}" destId="{17A73C69-BF15-4FF3-B6F1-9A524AE5C349}" srcOrd="1" destOrd="0" parTransId="{54470018-766D-49A0-B03E-7A3FECA524E4}" sibTransId="{936A6A53-29F8-4EFC-B0EB-7BEAD3F5DDCD}"/>
    <dgm:cxn modelId="{A214BC85-4148-4348-8716-2A36799CA8E7}" srcId="{71140253-93E0-4278-AAA4-01170C234700}" destId="{9B28FBD0-9BDE-41D7-B3EA-CA12A1EA26B1}" srcOrd="2" destOrd="0" parTransId="{9F00AAC5-1EEC-45B6-90A4-3D7BB7CB828B}" sibTransId="{0DE7D073-28E5-4765-B69C-D39D082918FD}"/>
    <dgm:cxn modelId="{118AB152-1508-436D-9872-6197FC011A9F}" srcId="{71140253-93E0-4278-AAA4-01170C234700}" destId="{36C64F57-3359-4143-960C-00B517D7E15C}" srcOrd="3" destOrd="0" parTransId="{8EF753E1-C90A-4643-B23B-1CCB1E0466BD}" sibTransId="{0FE5764B-D15B-45F6-83EF-570116CC01AF}"/>
    <dgm:cxn modelId="{2F767B49-FB7B-4863-B7C8-28C731BC49A3}" type="presOf" srcId="{71140253-93E0-4278-AAA4-01170C234700}" destId="{46507E4B-E54E-4DD1-A101-5AE8E0497216}" srcOrd="0" destOrd="0" presId="urn:microsoft.com/office/officeart/2005/8/layout/default"/>
    <dgm:cxn modelId="{6EADA0EC-CB31-4E8F-9D79-0B3F06107C1D}" type="presParOf" srcId="{46507E4B-E54E-4DD1-A101-5AE8E0497216}" destId="{EF864C27-552A-4DA2-8347-0F5484A4C831}" srcOrd="0" destOrd="0" presId="urn:microsoft.com/office/officeart/2005/8/layout/default"/>
    <dgm:cxn modelId="{C6E87F03-580D-4DD6-A4DB-3B4354CF0D79}" type="presOf" srcId="{8BD46E46-B667-4683-B5E2-F4A535454252}" destId="{EF864C27-552A-4DA2-8347-0F5484A4C831}" srcOrd="0" destOrd="0" presId="urn:microsoft.com/office/officeart/2005/8/layout/default"/>
    <dgm:cxn modelId="{6BCB21A7-8DD4-4D1D-B805-DABCF0CD4770}" type="presParOf" srcId="{46507E4B-E54E-4DD1-A101-5AE8E0497216}" destId="{1C48CE3C-C117-40ED-944F-79F718731265}" srcOrd="1" destOrd="0" presId="urn:microsoft.com/office/officeart/2005/8/layout/default"/>
    <dgm:cxn modelId="{75F1EB56-F96C-493B-899D-7B1085049D39}" type="presParOf" srcId="{46507E4B-E54E-4DD1-A101-5AE8E0497216}" destId="{22C026BF-65D6-4751-ADBA-EDC5A2F2ECA0}" srcOrd="2" destOrd="0" presId="urn:microsoft.com/office/officeart/2005/8/layout/default"/>
    <dgm:cxn modelId="{D5F33CFB-B314-4AFA-9081-2881941923E5}" type="presOf" srcId="{17A73C69-BF15-4FF3-B6F1-9A524AE5C349}" destId="{22C026BF-65D6-4751-ADBA-EDC5A2F2ECA0}" srcOrd="0" destOrd="0" presId="urn:microsoft.com/office/officeart/2005/8/layout/default"/>
    <dgm:cxn modelId="{5572181F-4F13-4255-8EB9-0AD93AA04554}" type="presParOf" srcId="{46507E4B-E54E-4DD1-A101-5AE8E0497216}" destId="{9AA373B6-D776-4A4E-935B-371C2A1C851C}" srcOrd="3" destOrd="0" presId="urn:microsoft.com/office/officeart/2005/8/layout/default"/>
    <dgm:cxn modelId="{07A7A92B-1679-407B-BE88-4FE944963389}" type="presParOf" srcId="{46507E4B-E54E-4DD1-A101-5AE8E0497216}" destId="{3CF14D20-10A8-401A-A4B3-92156E635762}" srcOrd="4" destOrd="0" presId="urn:microsoft.com/office/officeart/2005/8/layout/default"/>
    <dgm:cxn modelId="{7BAEB8E7-6B94-4AB7-993E-482031AE912F}" type="presOf" srcId="{9B28FBD0-9BDE-41D7-B3EA-CA12A1EA26B1}" destId="{3CF14D20-10A8-401A-A4B3-92156E635762}" srcOrd="0" destOrd="0" presId="urn:microsoft.com/office/officeart/2005/8/layout/default"/>
    <dgm:cxn modelId="{1D2969B2-83C6-4380-9B80-C1BE8C5D673B}" type="presParOf" srcId="{46507E4B-E54E-4DD1-A101-5AE8E0497216}" destId="{597C2114-1784-4A51-B638-3834DD73E967}" srcOrd="5" destOrd="0" presId="urn:microsoft.com/office/officeart/2005/8/layout/default"/>
    <dgm:cxn modelId="{9DBF2916-0F36-460B-95DC-043E2DE00BC2}" type="presParOf" srcId="{46507E4B-E54E-4DD1-A101-5AE8E0497216}" destId="{5F4F2DEC-910C-4039-8A85-2C945A20A765}" srcOrd="6" destOrd="0" presId="urn:microsoft.com/office/officeart/2005/8/layout/default"/>
    <dgm:cxn modelId="{EF4FA316-2D38-40F4-A0A8-3590AD03CB1B}" type="presOf" srcId="{36C64F57-3359-4143-960C-00B517D7E15C}" destId="{5F4F2DEC-910C-4039-8A85-2C945A20A765}" srcOrd="0" destOrd="0" presId="urn:microsoft.com/office/officeart/2005/8/layout/default"/>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ACF4B6F8-6893-41B9-91D0-465AA2B61607}"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zh-CN" altLang="en-US"/>
        </a:p>
      </dgm:t>
    </dgm:pt>
    <dgm:pt modelId="{98880EE8-CAF8-4B49-9E24-5F801F7CD3A7}" type="parTrans" cxnId="{B7CDC9A8-1324-494C-87C4-8FF6187A6F47}">
      <dgm:prSet/>
      <dgm:spPr/>
      <dgm:t>
        <a:bodyPr/>
        <a:lstStyle/>
        <a:p>
          <a:endParaRPr lang="zh-CN" altLang="en-US"/>
        </a:p>
      </dgm:t>
    </dgm:pt>
    <dgm:pt modelId="{ADC1B695-1A3F-42E8-965D-FFAB7DB576D8}">
      <dgm:prSet phldrT="[文本]"/>
      <dgm:spPr>
        <a:solidFill>
          <a:schemeClr val="accent5">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mtClean="0">
              <a:latin typeface="黑体" pitchFamily="49" charset="-122"/>
              <a:ea typeface="黑体" pitchFamily="49" charset="-122"/>
            </a:rPr>
            <a:t>利润表是一个时期的数据（视频）</a:t>
          </a:r>
          <a:endParaRPr lang="zh-CN" altLang="en-US"/>
        </a:p>
      </dgm:t>
    </dgm:pt>
    <dgm:pt modelId="{1D681F5C-713D-4152-B0F4-FA8BF952FD5A}" type="sibTrans" cxnId="{B7CDC9A8-1324-494C-87C4-8FF6187A6F47}">
      <dgm:prSet/>
      <dgm:spPr/>
      <dgm:t>
        <a:bodyPr/>
        <a:lstStyle/>
        <a:p>
          <a:endParaRPr lang="zh-CN" altLang="en-US"/>
        </a:p>
      </dgm:t>
    </dgm:pt>
    <dgm:pt modelId="{7B1ABE58-1213-4A85-BC15-5AE5E3E07D58}" type="parTrans" cxnId="{CA2FEF8C-75AA-433F-9854-9B22636EFFD8}">
      <dgm:prSet/>
      <dgm:spPr/>
      <dgm:t>
        <a:bodyPr/>
        <a:lstStyle/>
        <a:p>
          <a:endParaRPr lang="zh-CN" altLang="en-US"/>
        </a:p>
      </dgm:t>
    </dgm:pt>
    <dgm:pt modelId="{FB07A17A-B66C-4752-9340-324B275FF169}">
      <dgm:prSet phldrT="[文本]"/>
      <dgm:spPr>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dgm:spPr>
      <dgm:t>
        <a:bodyPr/>
        <a:lstStyle/>
        <a:p>
          <a:r>
            <a:rPr lang="zh-CN" altLang="en-US" smtClean="0">
              <a:latin typeface="黑体" pitchFamily="49" charset="-122"/>
              <a:ea typeface="黑体" pitchFamily="49" charset="-122"/>
            </a:rPr>
            <a:t>利润表反映当期盈利状况</a:t>
          </a:r>
          <a:endParaRPr lang="zh-CN" altLang="en-US"/>
        </a:p>
      </dgm:t>
    </dgm:pt>
    <dgm:pt modelId="{B937C323-190A-4076-85A3-41D96A8981B2}" type="sibTrans" cxnId="{CA2FEF8C-75AA-433F-9854-9B22636EFFD8}">
      <dgm:prSet/>
      <dgm:spPr/>
      <dgm:t>
        <a:bodyPr/>
        <a:lstStyle/>
        <a:p>
          <a:endParaRPr lang="zh-CN" altLang="en-US"/>
        </a:p>
      </dgm:t>
    </dgm:pt>
    <dgm:pt modelId="{742952AD-6B0A-470E-A784-92564EE424F2}" type="parTrans" cxnId="{2985E964-A137-4A9A-BF44-279B11887A90}">
      <dgm:prSet/>
      <dgm:spPr/>
      <dgm:t>
        <a:bodyPr/>
        <a:lstStyle/>
        <a:p>
          <a:endParaRPr lang="zh-CN" altLang="en-US"/>
        </a:p>
      </dgm:t>
    </dgm:pt>
    <dgm:pt modelId="{8E8FDA22-A7A6-4ADD-9E03-7F205F206291}">
      <dgm:prSet phldrT="[文本]"/>
      <dgm:spPr>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dgm:spPr>
      <dgm:t>
        <a:bodyPr/>
        <a:lstStyle/>
        <a:p>
          <a:r>
            <a:rPr lang="zh-CN" altLang="en-US" smtClean="0">
              <a:latin typeface="黑体" pitchFamily="49" charset="-122"/>
              <a:ea typeface="黑体" pitchFamily="49" charset="-122"/>
            </a:rPr>
            <a:t>利润表可以看出当期总收入和总支出</a:t>
          </a:r>
          <a:endParaRPr lang="zh-CN" altLang="en-US"/>
        </a:p>
      </dgm:t>
    </dgm:pt>
    <dgm:pt modelId="{5438B64F-3C74-4C67-91E4-7C2C0341CE94}" type="sibTrans" cxnId="{2985E964-A137-4A9A-BF44-279B11887A90}">
      <dgm:prSet/>
      <dgm:spPr/>
      <dgm:t>
        <a:bodyPr/>
        <a:lstStyle/>
        <a:p>
          <a:endParaRPr lang="zh-CN" altLang="en-US"/>
        </a:p>
      </dgm:t>
    </dgm:pt>
    <dgm:pt modelId="{833D4028-C4B5-4C13-A97F-29DF0B8B0A8E}" type="parTrans" cxnId="{9185C5E8-2DD7-44D7-90A1-BFE513D02B3D}">
      <dgm:prSet/>
      <dgm:spPr/>
      <dgm:t>
        <a:bodyPr/>
        <a:lstStyle/>
        <a:p>
          <a:endParaRPr lang="zh-CN" altLang="en-US"/>
        </a:p>
      </dgm:t>
    </dgm:pt>
    <dgm:pt modelId="{3AE445FD-3260-4E1D-A63A-ED1088789885}">
      <dgm:prSet phldrT="[文本]"/>
      <dgm:spPr>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dgm:spPr>
      <dgm:t>
        <a:bodyPr/>
        <a:lstStyle/>
        <a:p>
          <a:r>
            <a:rPr lang="zh-CN" altLang="en-US" smtClean="0">
              <a:latin typeface="黑体" pitchFamily="49" charset="-122"/>
              <a:ea typeface="黑体" pitchFamily="49" charset="-122"/>
            </a:rPr>
            <a:t>计算基础是权责发生制和配比原则</a:t>
          </a:r>
          <a:endParaRPr lang="zh-CN" altLang="en-US"/>
        </a:p>
      </dgm:t>
    </dgm:pt>
    <dgm:pt modelId="{3945D6BA-57E3-4905-8B85-1ED5B4F916B8}" type="sibTrans" cxnId="{9185C5E8-2DD7-44D7-90A1-BFE513D02B3D}">
      <dgm:prSet/>
      <dgm:spPr/>
      <dgm:t>
        <a:bodyPr/>
        <a:lstStyle/>
        <a:p>
          <a:endParaRPr lang="zh-CN" altLang="en-US"/>
        </a:p>
      </dgm:t>
    </dgm:pt>
    <dgm:pt modelId="{87B92DCF-26D7-4DAC-ACB8-04D7151D4A4E}" type="pres">
      <dgm:prSet presAssocID="{ACF4B6F8-6893-41B9-91D0-465AA2B61607}" presName="linear">
        <dgm:presLayoutVars>
          <dgm:animLvl val="lvl"/>
          <dgm:resizeHandles val="exact"/>
        </dgm:presLayoutVars>
      </dgm:prSet>
      <dgm:spPr/>
      <dgm:t>
        <a:bodyPr/>
        <a:lstStyle/>
        <a:p>
          <a:endParaRPr lang="zh-CN" altLang="en-US"/>
        </a:p>
      </dgm:t>
    </dgm:pt>
    <dgm:pt modelId="{F2CD7E10-1EE6-45B4-82EC-29427C6366F3}" type="pres">
      <dgm:prSet presAssocID="{ADC1B695-1A3F-42E8-965D-FFAB7DB576D8}" presName="parentText" presStyleLbl="node1" presStyleCnt="4">
        <dgm:presLayoutVars>
          <dgm:chMax val="0"/>
          <dgm:bulletEnabled val="1"/>
        </dgm:presLayoutVars>
      </dgm:prSet>
      <dgm:spPr/>
      <dgm:t>
        <a:bodyPr/>
        <a:lstStyle/>
        <a:p>
          <a:endParaRPr lang="zh-CN" altLang="en-US"/>
        </a:p>
      </dgm:t>
    </dgm:pt>
    <dgm:pt modelId="{2F6396D3-350D-4AED-B147-91EFCE0CFFCB}" type="pres">
      <dgm:prSet presAssocID="{1D681F5C-713D-4152-B0F4-FA8BF952FD5A}" presName="spacer"/>
      <dgm:spPr/>
      <dgm:t>
        <a:bodyPr/>
        <a:lstStyle/>
        <a:p/>
      </dgm:t>
    </dgm:pt>
    <dgm:pt modelId="{8D21C416-814F-4C8A-875A-B0EAB1336AE3}" type="pres">
      <dgm:prSet presAssocID="{FB07A17A-B66C-4752-9340-324B275FF169}" presName="parentText" presStyleLbl="node1" presStyleIdx="1" presStyleCnt="4">
        <dgm:presLayoutVars>
          <dgm:chMax val="0"/>
          <dgm:bulletEnabled val="1"/>
        </dgm:presLayoutVars>
      </dgm:prSet>
      <dgm:spPr/>
      <dgm:t>
        <a:bodyPr/>
        <a:lstStyle/>
        <a:p>
          <a:endParaRPr lang="zh-CN" altLang="en-US"/>
        </a:p>
      </dgm:t>
    </dgm:pt>
    <dgm:pt modelId="{6316D38C-F841-40C9-8254-33642A46CC18}" type="pres">
      <dgm:prSet presAssocID="{B937C323-190A-4076-85A3-41D96A8981B2}" presName="spacer"/>
      <dgm:spPr/>
      <dgm:t>
        <a:bodyPr/>
        <a:lstStyle/>
        <a:p/>
      </dgm:t>
    </dgm:pt>
    <dgm:pt modelId="{1EFB5F1A-F42C-45C7-BD06-D703BE9C6F2F}" type="pres">
      <dgm:prSet presAssocID="{8E8FDA22-A7A6-4ADD-9E03-7F205F206291}" presName="parentText" presStyleLbl="node1" presStyleIdx="2" presStyleCnt="4">
        <dgm:presLayoutVars>
          <dgm:chMax val="0"/>
          <dgm:bulletEnabled val="1"/>
        </dgm:presLayoutVars>
      </dgm:prSet>
      <dgm:spPr/>
      <dgm:t>
        <a:bodyPr/>
        <a:lstStyle/>
        <a:p>
          <a:endParaRPr lang="zh-CN" altLang="en-US"/>
        </a:p>
      </dgm:t>
    </dgm:pt>
    <dgm:pt modelId="{A88A5524-0D5F-446A-AC44-D0D7DF89A4BA}" type="pres">
      <dgm:prSet presAssocID="{5438B64F-3C74-4C67-91E4-7C2C0341CE94}" presName="spacer"/>
      <dgm:spPr/>
      <dgm:t>
        <a:bodyPr/>
        <a:lstStyle/>
        <a:p/>
      </dgm:t>
    </dgm:pt>
    <dgm:pt modelId="{4DE9D662-D8CD-4602-8622-411AAEE17BFF}" type="pres">
      <dgm:prSet presAssocID="{3AE445FD-3260-4E1D-A63A-ED1088789885}" presName="parentText" presStyleLbl="node1" presStyleIdx="3" presStyleCnt="4">
        <dgm:presLayoutVars>
          <dgm:chMax val="0"/>
          <dgm:bulletEnabled val="1"/>
        </dgm:presLayoutVars>
      </dgm:prSet>
      <dgm:spPr/>
      <dgm:t>
        <a:bodyPr/>
        <a:lstStyle/>
        <a:p>
          <a:endParaRPr lang="zh-CN" altLang="en-US"/>
        </a:p>
      </dgm:t>
    </dgm:pt>
  </dgm:ptLst>
  <dgm:cxnLst>
    <dgm:cxn modelId="{B7CDC9A8-1324-494C-87C4-8FF6187A6F47}" srcId="{ACF4B6F8-6893-41B9-91D0-465AA2B61607}" destId="{ADC1B695-1A3F-42E8-965D-FFAB7DB576D8}" srcOrd="0" destOrd="0" parTransId="{98880EE8-CAF8-4B49-9E24-5F801F7CD3A7}" sibTransId="{1D681F5C-713D-4152-B0F4-FA8BF952FD5A}"/>
    <dgm:cxn modelId="{CA2FEF8C-75AA-433F-9854-9B22636EFFD8}" srcId="{ACF4B6F8-6893-41B9-91D0-465AA2B61607}" destId="{FB07A17A-B66C-4752-9340-324B275FF169}" srcOrd="1" destOrd="0" parTransId="{7B1ABE58-1213-4A85-BC15-5AE5E3E07D58}" sibTransId="{B937C323-190A-4076-85A3-41D96A8981B2}"/>
    <dgm:cxn modelId="{2985E964-A137-4A9A-BF44-279B11887A90}" srcId="{ACF4B6F8-6893-41B9-91D0-465AA2B61607}" destId="{8E8FDA22-A7A6-4ADD-9E03-7F205F206291}" srcOrd="2" destOrd="0" parTransId="{742952AD-6B0A-470E-A784-92564EE424F2}" sibTransId="{5438B64F-3C74-4C67-91E4-7C2C0341CE94}"/>
    <dgm:cxn modelId="{9185C5E8-2DD7-44D7-90A1-BFE513D02B3D}" srcId="{ACF4B6F8-6893-41B9-91D0-465AA2B61607}" destId="{3AE445FD-3260-4E1D-A63A-ED1088789885}" srcOrd="3" destOrd="0" parTransId="{833D4028-C4B5-4C13-A97F-29DF0B8B0A8E}" sibTransId="{3945D6BA-57E3-4905-8B85-1ED5B4F916B8}"/>
    <dgm:cxn modelId="{1D345603-A088-494A-A9B0-25F88E0DB03B}" type="presOf" srcId="{ACF4B6F8-6893-41B9-91D0-465AA2B61607}" destId="{87B92DCF-26D7-4DAC-ACB8-04D7151D4A4E}" srcOrd="0" destOrd="0" presId="urn:microsoft.com/office/officeart/2005/8/layout/vList2"/>
    <dgm:cxn modelId="{6F209B4B-C866-44CD-AF15-0709F7696CAC}" type="presParOf" srcId="{87B92DCF-26D7-4DAC-ACB8-04D7151D4A4E}" destId="{F2CD7E10-1EE6-45B4-82EC-29427C6366F3}" srcOrd="0" destOrd="0" presId="urn:microsoft.com/office/officeart/2005/8/layout/vList2"/>
    <dgm:cxn modelId="{DCEE34B1-C58B-4112-89A1-47E93FA7D0D2}" type="presOf" srcId="{ADC1B695-1A3F-42E8-965D-FFAB7DB576D8}" destId="{F2CD7E10-1EE6-45B4-82EC-29427C6366F3}" srcOrd="0" destOrd="0" presId="urn:microsoft.com/office/officeart/2005/8/layout/vList2"/>
    <dgm:cxn modelId="{56024F4E-5233-4A97-9B7C-DD818B098926}" type="presParOf" srcId="{87B92DCF-26D7-4DAC-ACB8-04D7151D4A4E}" destId="{2F6396D3-350D-4AED-B147-91EFCE0CFFCB}" srcOrd="1" destOrd="0" presId="urn:microsoft.com/office/officeart/2005/8/layout/vList2"/>
    <dgm:cxn modelId="{6C01F496-BAA7-4928-9698-5975AF7FBCA0}" type="presParOf" srcId="{87B92DCF-26D7-4DAC-ACB8-04D7151D4A4E}" destId="{8D21C416-814F-4C8A-875A-B0EAB1336AE3}" srcOrd="2" destOrd="0" presId="urn:microsoft.com/office/officeart/2005/8/layout/vList2"/>
    <dgm:cxn modelId="{AE8E2EA1-E164-4E06-AD85-A917E6E8579A}" type="presOf" srcId="{FB07A17A-B66C-4752-9340-324B275FF169}" destId="{8D21C416-814F-4C8A-875A-B0EAB1336AE3}" srcOrd="0" destOrd="0" presId="urn:microsoft.com/office/officeart/2005/8/layout/vList2"/>
    <dgm:cxn modelId="{26CC53DC-FCA0-4E8F-94CF-6D6108CFF975}" type="presParOf" srcId="{87B92DCF-26D7-4DAC-ACB8-04D7151D4A4E}" destId="{6316D38C-F841-40C9-8254-33642A46CC18}" srcOrd="3" destOrd="0" presId="urn:microsoft.com/office/officeart/2005/8/layout/vList2"/>
    <dgm:cxn modelId="{58B346F8-3E03-461F-900E-A2FB7CB196D1}" type="presParOf" srcId="{87B92DCF-26D7-4DAC-ACB8-04D7151D4A4E}" destId="{1EFB5F1A-F42C-45C7-BD06-D703BE9C6F2F}" srcOrd="4" destOrd="0" presId="urn:microsoft.com/office/officeart/2005/8/layout/vList2"/>
    <dgm:cxn modelId="{18B19EC2-CEAC-44D2-8146-22CF3CAFF8FC}" type="presOf" srcId="{8E8FDA22-A7A6-4ADD-9E03-7F205F206291}" destId="{1EFB5F1A-F42C-45C7-BD06-D703BE9C6F2F}" srcOrd="0" destOrd="0" presId="urn:microsoft.com/office/officeart/2005/8/layout/vList2"/>
    <dgm:cxn modelId="{4BAE17A0-63A0-4B82-9B7C-3482BA3EC87D}" type="presParOf" srcId="{87B92DCF-26D7-4DAC-ACB8-04D7151D4A4E}" destId="{A88A5524-0D5F-446A-AC44-D0D7DF89A4BA}" srcOrd="5" destOrd="0" presId="urn:microsoft.com/office/officeart/2005/8/layout/vList2"/>
    <dgm:cxn modelId="{59020C63-AB16-4425-A168-2072AD3D4B3F}" type="presParOf" srcId="{87B92DCF-26D7-4DAC-ACB8-04D7151D4A4E}" destId="{4DE9D662-D8CD-4602-8622-411AAEE17BFF}" srcOrd="6" destOrd="0" presId="urn:microsoft.com/office/officeart/2005/8/layout/vList2"/>
    <dgm:cxn modelId="{D9E6FA8A-0F81-488F-94FE-D0E7BE1D3CF5}" type="presOf" srcId="{3AE445FD-3260-4E1D-A63A-ED1088789885}" destId="{4DE9D662-D8CD-4602-8622-411AAEE17BFF}" srcOrd="0" destOrd="0" presId="urn:microsoft.com/office/officeart/2005/8/layout/vList2"/>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5.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370F8B78-370B-4EFE-84B6-6C0684141C78}"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zh-CN" altLang="en-US"/>
        </a:p>
      </dgm:t>
    </dgm:pt>
    <dgm:pt modelId="{3E93565C-581B-4FF1-B891-DFB6D8995F77}" type="parTrans" cxnId="{BC26F55B-F317-408A-9C85-00B441C3DF4A}">
      <dgm:prSet custT="1"/>
      <dgm:spPr/>
      <dgm:t>
        <a:bodyPr/>
        <a:lstStyle/>
        <a:p>
          <a:endParaRPr lang="zh-CN" altLang="en-US" sz="1400"/>
        </a:p>
      </dgm:t>
    </dgm:pt>
    <dgm:pt modelId="{DA935556-C600-48F9-ADCB-E33F6F467F21}">
      <dgm:prSet phldrT="[文本]" custT="1"/>
      <dgm:spPr>
        <a:solidFill>
          <a:schemeClr val="accent1">
            <a:lumMod val="75000"/>
          </a:schemeClr>
        </a:solidFill>
        <a:ln w="25400" cap="flat" cmpd="sng" algn="ctr">
          <a:solidFill>
            <a:schemeClr val="lt1">
              <a:hueOff val="0"/>
              <a:satOff val="0"/>
              <a:lumOff val="0"/>
              <a:alphaOff val="0"/>
            </a:schemeClr>
          </a:solidFill>
          <a:prstDash val="solid"/>
        </a:ln>
      </dgm:spPr>
      <dgm:t>
        <a:bodyPr/>
        <a:lstStyle/>
        <a:p>
          <a:r>
            <a:rPr lang="zh-CN" altLang="en-US" sz="1400" smtClean="0">
              <a:latin typeface="+mn-ea"/>
              <a:ea typeface="+mn-ea"/>
            </a:rPr>
            <a:t>毛利</a:t>
          </a:r>
          <a:r>
            <a:rPr lang="en-US" altLang="zh-CN" sz="1400" smtClean="0">
              <a:latin typeface="+mn-ea"/>
              <a:ea typeface="+mn-ea"/>
            </a:rPr>
            <a:t>=</a:t>
          </a:r>
          <a:r>
            <a:rPr lang="zh-CN" altLang="en-US" sz="1400" smtClean="0">
              <a:latin typeface="+mn-ea"/>
              <a:ea typeface="+mn-ea"/>
            </a:rPr>
            <a:t>营业收入</a:t>
          </a:r>
          <a:r>
            <a:rPr lang="en-US" altLang="zh-CN" sz="1400" smtClean="0">
              <a:latin typeface="+mn-ea"/>
              <a:ea typeface="+mn-ea"/>
            </a:rPr>
            <a:t>-</a:t>
          </a:r>
          <a:r>
            <a:rPr lang="zh-CN" altLang="en-US" sz="1400" smtClean="0">
              <a:latin typeface="+mn-ea"/>
              <a:ea typeface="+mn-ea"/>
            </a:rPr>
            <a:t>营业成本</a:t>
          </a:r>
          <a:endParaRPr lang="zh-CN" altLang="en-US" sz="1400">
            <a:latin typeface="+mn-ea"/>
            <a:ea typeface="+mn-ea"/>
          </a:endParaRPr>
        </a:p>
      </dgm:t>
    </dgm:pt>
    <dgm:pt modelId="{36891360-599F-44D8-9238-5C206C62E800}" type="sibTrans" cxnId="{BC26F55B-F317-408A-9C85-00B441C3DF4A}">
      <dgm:prSet custT="1"/>
      <dgm:spPr/>
      <dgm:t>
        <a:bodyPr/>
        <a:lstStyle/>
        <a:p>
          <a:endParaRPr lang="zh-CN" altLang="en-US" sz="1400"/>
        </a:p>
      </dgm:t>
    </dgm:pt>
    <dgm:pt modelId="{FD9FF80A-245F-44C3-91A1-7FFBE0B81AEA}" type="parTrans" cxnId="{7AF47557-A1AA-4F76-93D2-0F3841E10CC3}">
      <dgm:prSet custT="1"/>
      <dgm:spPr/>
      <dgm:t>
        <a:bodyPr/>
        <a:lstStyle/>
        <a:p>
          <a:endParaRPr lang="zh-CN" altLang="en-US" sz="1400"/>
        </a:p>
      </dgm:t>
    </dgm:pt>
    <dgm:pt modelId="{C8D3F41E-9CBA-46AE-9AAC-10B41D66E7A7}">
      <dgm:prSet phldrT="[文本]" custT="1"/>
      <dgm:spPr>
        <a:solidFill>
          <a:schemeClr val="accent5"/>
        </a:solidFill>
        <a:ln w="25400" cap="flat" cmpd="sng" algn="ctr">
          <a:solidFill>
            <a:schemeClr val="lt1">
              <a:hueOff val="0"/>
              <a:satOff val="0"/>
              <a:lumOff val="0"/>
              <a:alphaOff val="0"/>
            </a:schemeClr>
          </a:solidFill>
          <a:prstDash val="solid"/>
        </a:ln>
      </dgm:spPr>
      <dgm:t>
        <a:bodyPr/>
        <a:lstStyle/>
        <a:p>
          <a:r>
            <a:rPr lang="zh-CN" altLang="en-US" sz="1400" smtClean="0">
              <a:latin typeface="+mn-ea"/>
              <a:ea typeface="+mn-ea"/>
            </a:rPr>
            <a:t>毛利率</a:t>
          </a:r>
          <a:r>
            <a:rPr lang="en-US" altLang="zh-CN" sz="1400" smtClean="0">
              <a:latin typeface="+mn-ea"/>
              <a:ea typeface="+mn-ea"/>
            </a:rPr>
            <a:t>=</a:t>
          </a:r>
          <a:r>
            <a:rPr lang="zh-CN" altLang="en-US" sz="1400" smtClean="0">
              <a:latin typeface="+mn-ea"/>
              <a:ea typeface="+mn-ea"/>
            </a:rPr>
            <a:t>毛利</a:t>
          </a:r>
          <a:r>
            <a:rPr lang="en-US" altLang="zh-CN" sz="1400" smtClean="0">
              <a:latin typeface="+mn-ea"/>
              <a:ea typeface="+mn-ea"/>
            </a:rPr>
            <a:t>/</a:t>
          </a:r>
          <a:r>
            <a:rPr lang="zh-CN" altLang="en-US" sz="1400" smtClean="0">
              <a:latin typeface="+mn-ea"/>
              <a:ea typeface="+mn-ea"/>
            </a:rPr>
            <a:t>营业收入</a:t>
          </a:r>
          <a:endParaRPr lang="zh-CN" altLang="en-US" sz="1400">
            <a:latin typeface="+mn-ea"/>
            <a:ea typeface="+mn-ea"/>
          </a:endParaRPr>
        </a:p>
      </dgm:t>
    </dgm:pt>
    <dgm:pt modelId="{4847680A-3EB5-46AD-AB65-607071BCB0F5}" type="sibTrans" cxnId="{7AF47557-A1AA-4F76-93D2-0F3841E10CC3}">
      <dgm:prSet custT="1"/>
      <dgm:spPr/>
      <dgm:t>
        <a:bodyPr/>
        <a:lstStyle/>
        <a:p>
          <a:endParaRPr lang="zh-CN" altLang="en-US" sz="1400"/>
        </a:p>
      </dgm:t>
    </dgm:pt>
    <dgm:pt modelId="{4410355A-B6FD-4066-8F14-6BF8E05523A3}" type="pres">
      <dgm:prSet presAssocID="{370F8B78-370B-4EFE-84B6-6C0684141C78}" presName="linear">
        <dgm:presLayoutVars>
          <dgm:animLvl val="lvl"/>
          <dgm:resizeHandles val="exact"/>
        </dgm:presLayoutVars>
      </dgm:prSet>
      <dgm:spPr/>
      <dgm:t>
        <a:bodyPr/>
        <a:lstStyle/>
        <a:p>
          <a:endParaRPr lang="zh-CN" altLang="en-US"/>
        </a:p>
      </dgm:t>
    </dgm:pt>
    <dgm:pt modelId="{0116D967-216A-4B53-8BB3-ED665FCBAB63}" type="pres">
      <dgm:prSet presAssocID="{DA935556-C600-48F9-ADCB-E33F6F467F21}" presName="parentText" presStyleLbl="node1" presStyleCnt="2">
        <dgm:presLayoutVars>
          <dgm:chMax val="0"/>
          <dgm:bulletEnabled val="1"/>
        </dgm:presLayoutVars>
      </dgm:prSet>
      <dgm:spPr/>
      <dgm:t>
        <a:bodyPr/>
        <a:lstStyle/>
        <a:p>
          <a:endParaRPr lang="zh-CN" altLang="en-US"/>
        </a:p>
      </dgm:t>
    </dgm:pt>
    <dgm:pt modelId="{539F936B-8F2F-444A-8140-30DEB9A2B23A}" type="pres">
      <dgm:prSet presAssocID="{36891360-599F-44D8-9238-5C206C62E800}" presName="spacer"/>
      <dgm:spPr/>
      <dgm:t>
        <a:bodyPr/>
        <a:lstStyle/>
        <a:p/>
      </dgm:t>
    </dgm:pt>
    <dgm:pt modelId="{0525B314-423C-4C46-BC1D-68872F26BCA4}" type="pres">
      <dgm:prSet presAssocID="{C8D3F41E-9CBA-46AE-9AAC-10B41D66E7A7}" presName="parentText" presStyleLbl="node1" presStyleIdx="1" presStyleCnt="2">
        <dgm:presLayoutVars>
          <dgm:chMax val="0"/>
          <dgm:bulletEnabled val="1"/>
        </dgm:presLayoutVars>
      </dgm:prSet>
      <dgm:spPr/>
      <dgm:t>
        <a:bodyPr/>
        <a:lstStyle/>
        <a:p>
          <a:endParaRPr lang="zh-CN" altLang="en-US"/>
        </a:p>
      </dgm:t>
    </dgm:pt>
  </dgm:ptLst>
  <dgm:cxnLst>
    <dgm:cxn modelId="{BC26F55B-F317-408A-9C85-00B441C3DF4A}" srcId="{370F8B78-370B-4EFE-84B6-6C0684141C78}" destId="{DA935556-C600-48F9-ADCB-E33F6F467F21}" srcOrd="0" destOrd="0" parTransId="{3E93565C-581B-4FF1-B891-DFB6D8995F77}" sibTransId="{36891360-599F-44D8-9238-5C206C62E800}"/>
    <dgm:cxn modelId="{7AF47557-A1AA-4F76-93D2-0F3841E10CC3}" srcId="{370F8B78-370B-4EFE-84B6-6C0684141C78}" destId="{C8D3F41E-9CBA-46AE-9AAC-10B41D66E7A7}" srcOrd="1" destOrd="0" parTransId="{FD9FF80A-245F-44C3-91A1-7FFBE0B81AEA}" sibTransId="{4847680A-3EB5-46AD-AB65-607071BCB0F5}"/>
    <dgm:cxn modelId="{3474B3DF-D3CC-40DB-822B-A094FB5E273D}" type="presOf" srcId="{370F8B78-370B-4EFE-84B6-6C0684141C78}" destId="{4410355A-B6FD-4066-8F14-6BF8E05523A3}" srcOrd="0" destOrd="0" presId="urn:microsoft.com/office/officeart/2005/8/layout/vList2"/>
    <dgm:cxn modelId="{241AD80E-F9CA-467E-B744-A6BD97708748}" type="presParOf" srcId="{4410355A-B6FD-4066-8F14-6BF8E05523A3}" destId="{0116D967-216A-4B53-8BB3-ED665FCBAB63}" srcOrd="0" destOrd="0" presId="urn:microsoft.com/office/officeart/2005/8/layout/vList2"/>
    <dgm:cxn modelId="{0DDF3BFB-B124-4AA1-92E4-E6AA81C330EA}" type="presOf" srcId="{DA935556-C600-48F9-ADCB-E33F6F467F21}" destId="{0116D967-216A-4B53-8BB3-ED665FCBAB63}" srcOrd="0" destOrd="0" presId="urn:microsoft.com/office/officeart/2005/8/layout/vList2"/>
    <dgm:cxn modelId="{652840D2-E8DC-4F60-80A7-63DA464A9C25}" type="presParOf" srcId="{4410355A-B6FD-4066-8F14-6BF8E05523A3}" destId="{539F936B-8F2F-444A-8140-30DEB9A2B23A}" srcOrd="1" destOrd="0" presId="urn:microsoft.com/office/officeart/2005/8/layout/vList2"/>
    <dgm:cxn modelId="{8282A752-E1E0-434B-9FC5-20F03A32749E}" type="presParOf" srcId="{4410355A-B6FD-4066-8F14-6BF8E05523A3}" destId="{0525B314-423C-4C46-BC1D-68872F26BCA4}" srcOrd="2" destOrd="0" presId="urn:microsoft.com/office/officeart/2005/8/layout/vList2"/>
    <dgm:cxn modelId="{117CC81A-C82B-42D5-88F5-5613E5A30582}" type="presOf" srcId="{C8D3F41E-9CBA-46AE-9AAC-10B41D66E7A7}" destId="{0525B314-423C-4C46-BC1D-68872F26BCA4}" srcOrd="0" destOrd="0" presId="urn:microsoft.com/office/officeart/2005/8/layout/vList2"/>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6.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370F8B78-370B-4EFE-84B6-6C0684141C78}"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zh-CN" altLang="en-US"/>
        </a:p>
      </dgm:t>
    </dgm:pt>
    <dgm:pt modelId="{F71A560A-A791-4A4E-9C48-8B86443A31B6}" type="parTrans" cxnId="{5D63268B-F6E4-40D3-91FE-2622F6E4C720}">
      <dgm:prSet custT="1"/>
      <dgm:spPr/>
      <dgm:t>
        <a:bodyPr/>
        <a:lstStyle/>
        <a:p>
          <a:endParaRPr lang="zh-CN" altLang="en-US" sz="1400"/>
        </a:p>
      </dgm:t>
    </dgm:pt>
    <dgm:pt modelId="{8241FFBC-D797-409F-B73D-393D72598F74}">
      <dgm:prSet phldrT="[文本]" custT="1"/>
      <dgm:spPr>
        <a:solidFill>
          <a:srgbClr val="00B050"/>
        </a:solidFill>
        <a:ln w="25400" cap="flat" cmpd="sng" algn="ctr">
          <a:solidFill>
            <a:schemeClr val="lt1">
              <a:hueOff val="0"/>
              <a:satOff val="0"/>
              <a:lumOff val="0"/>
              <a:alphaOff val="0"/>
            </a:schemeClr>
          </a:solidFill>
          <a:prstDash val="solid"/>
        </a:ln>
      </dgm:spPr>
      <dgm:t>
        <a:bodyPr/>
        <a:lstStyle/>
        <a:p>
          <a:r>
            <a:rPr lang="zh-CN" altLang="en-US" sz="1400" smtClean="0">
              <a:latin typeface="+mn-ea"/>
              <a:ea typeface="+mn-ea"/>
            </a:rPr>
            <a:t>营业利润</a:t>
          </a:r>
          <a:r>
            <a:rPr lang="en-US" altLang="zh-CN" sz="1400" smtClean="0">
              <a:latin typeface="+mn-ea"/>
              <a:ea typeface="+mn-ea"/>
            </a:rPr>
            <a:t>=</a:t>
          </a:r>
          <a:r>
            <a:rPr lang="zh-CN" altLang="en-US" sz="1400" smtClean="0">
              <a:latin typeface="+mn-ea"/>
              <a:ea typeface="+mn-ea"/>
            </a:rPr>
            <a:t>毛利</a:t>
          </a:r>
          <a:r>
            <a:rPr lang="en-US" altLang="zh-CN" sz="1400" smtClean="0">
              <a:latin typeface="+mn-ea"/>
              <a:ea typeface="+mn-ea"/>
            </a:rPr>
            <a:t>-</a:t>
          </a:r>
          <a:r>
            <a:rPr lang="zh-CN" altLang="en-US" sz="1400" smtClean="0">
              <a:latin typeface="+mn-ea"/>
              <a:ea typeface="+mn-ea"/>
            </a:rPr>
            <a:t>税费</a:t>
          </a:r>
          <a:r>
            <a:rPr lang="en-US" altLang="zh-CN" sz="1400" smtClean="0">
              <a:latin typeface="+mn-ea"/>
              <a:ea typeface="+mn-ea"/>
            </a:rPr>
            <a:t>-</a:t>
          </a:r>
          <a:r>
            <a:rPr lang="zh-CN" altLang="en-US" sz="1400" smtClean="0">
              <a:latin typeface="+mn-ea"/>
              <a:ea typeface="+mn-ea"/>
            </a:rPr>
            <a:t>管理费用</a:t>
          </a:r>
          <a:endParaRPr lang="zh-CN" altLang="en-US" sz="1400">
            <a:latin typeface="+mn-ea"/>
            <a:ea typeface="+mn-ea"/>
          </a:endParaRPr>
        </a:p>
      </dgm:t>
    </dgm:pt>
    <dgm:pt modelId="{33EC0720-4645-4CBE-8E25-98002AFD27A8}" type="sibTrans" cxnId="{5D63268B-F6E4-40D3-91FE-2622F6E4C720}">
      <dgm:prSet custT="1"/>
      <dgm:spPr/>
      <dgm:t>
        <a:bodyPr/>
        <a:lstStyle/>
        <a:p>
          <a:endParaRPr lang="zh-CN" altLang="en-US" sz="1400"/>
        </a:p>
      </dgm:t>
    </dgm:pt>
    <dgm:pt modelId="{4410355A-B6FD-4066-8F14-6BF8E05523A3}" type="pres">
      <dgm:prSet presAssocID="{370F8B78-370B-4EFE-84B6-6C0684141C78}" presName="linear">
        <dgm:presLayoutVars>
          <dgm:animLvl val="lvl"/>
          <dgm:resizeHandles val="exact"/>
        </dgm:presLayoutVars>
      </dgm:prSet>
      <dgm:spPr/>
      <dgm:t>
        <a:bodyPr/>
        <a:lstStyle/>
        <a:p>
          <a:endParaRPr lang="zh-CN" altLang="en-US"/>
        </a:p>
      </dgm:t>
    </dgm:pt>
    <dgm:pt modelId="{DD038C3E-6548-4331-9EC5-37289E5BC666}" type="pres">
      <dgm:prSet presAssocID="{8241FFBC-D797-409F-B73D-393D72598F74}" presName="parentText" presStyleLbl="node1" presStyleCnt="1">
        <dgm:presLayoutVars>
          <dgm:chMax val="0"/>
          <dgm:bulletEnabled val="1"/>
        </dgm:presLayoutVars>
      </dgm:prSet>
      <dgm:spPr/>
      <dgm:t>
        <a:bodyPr/>
        <a:lstStyle/>
        <a:p>
          <a:endParaRPr lang="zh-CN" altLang="en-US"/>
        </a:p>
      </dgm:t>
    </dgm:pt>
  </dgm:ptLst>
  <dgm:cxnLst>
    <dgm:cxn modelId="{5D63268B-F6E4-40D3-91FE-2622F6E4C720}" srcId="{370F8B78-370B-4EFE-84B6-6C0684141C78}" destId="{8241FFBC-D797-409F-B73D-393D72598F74}" srcOrd="0" destOrd="0" parTransId="{F71A560A-A791-4A4E-9C48-8B86443A31B6}" sibTransId="{33EC0720-4645-4CBE-8E25-98002AFD27A8}"/>
    <dgm:cxn modelId="{D1635C93-68EA-44BB-9C1E-08C0F0ADDE3B}" type="presOf" srcId="{370F8B78-370B-4EFE-84B6-6C0684141C78}" destId="{4410355A-B6FD-4066-8F14-6BF8E05523A3}" srcOrd="0" destOrd="0" presId="urn:microsoft.com/office/officeart/2005/8/layout/vList2"/>
    <dgm:cxn modelId="{29719007-A4F2-4715-9768-19D8F9E4A515}" type="presParOf" srcId="{4410355A-B6FD-4066-8F14-6BF8E05523A3}" destId="{DD038C3E-6548-4331-9EC5-37289E5BC666}" srcOrd="0" destOrd="0" presId="urn:microsoft.com/office/officeart/2005/8/layout/vList2"/>
    <dgm:cxn modelId="{789B62C3-BD13-44D5-86C0-697AABF816CC}" type="presOf" srcId="{8241FFBC-D797-409F-B73D-393D72598F74}" destId="{DD038C3E-6548-4331-9EC5-37289E5BC666}"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7.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370F8B78-370B-4EFE-84B6-6C0684141C78}"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zh-CN" altLang="en-US"/>
        </a:p>
      </dgm:t>
    </dgm:pt>
    <dgm:pt modelId="{139BA408-55D2-4093-AAB3-F16E550A5F8A}" type="parTrans" cxnId="{A4B6744C-ADE0-46E3-B2EC-A8F80A460AA2}">
      <dgm:prSet custT="1"/>
      <dgm:spPr/>
      <dgm:t>
        <a:bodyPr/>
        <a:lstStyle/>
        <a:p>
          <a:endParaRPr lang="zh-CN" altLang="en-US" sz="1400"/>
        </a:p>
      </dgm:t>
    </dgm:pt>
    <dgm:pt modelId="{7F4FF940-2645-454B-A985-4FF1162B76F2}">
      <dgm:prSet phldrT="[文本]" custT="1"/>
      <dgm:spPr>
        <a:solidFill>
          <a:srgbClr val="44318F"/>
        </a:solidFill>
        <a:ln w="25400" cap="flat" cmpd="sng" algn="ctr">
          <a:solidFill>
            <a:schemeClr val="lt1">
              <a:hueOff val="0"/>
              <a:satOff val="0"/>
              <a:lumOff val="0"/>
              <a:alphaOff val="0"/>
            </a:schemeClr>
          </a:solidFill>
          <a:prstDash val="solid"/>
        </a:ln>
      </dgm:spPr>
      <dgm:t>
        <a:bodyPr/>
        <a:lstStyle/>
        <a:p>
          <a:r>
            <a:rPr lang="zh-CN" altLang="en-US" sz="1400" smtClean="0">
              <a:latin typeface="+mn-ea"/>
              <a:ea typeface="+mn-ea"/>
            </a:rPr>
            <a:t>税前利润</a:t>
          </a:r>
          <a:r>
            <a:rPr lang="en-US" altLang="zh-CN" sz="1400" smtClean="0">
              <a:latin typeface="+mn-ea"/>
              <a:ea typeface="+mn-ea"/>
            </a:rPr>
            <a:t>=</a:t>
          </a:r>
          <a:r>
            <a:rPr lang="zh-CN" altLang="en-US" sz="1400" smtClean="0">
              <a:latin typeface="+mn-ea"/>
              <a:ea typeface="+mn-ea"/>
            </a:rPr>
            <a:t>营业利润</a:t>
          </a:r>
          <a:r>
            <a:rPr lang="en-US" altLang="zh-CN" sz="1400" smtClean="0">
              <a:latin typeface="+mn-ea"/>
              <a:ea typeface="+mn-ea"/>
            </a:rPr>
            <a:t>+</a:t>
          </a:r>
          <a:r>
            <a:rPr lang="zh-CN" altLang="en-US" sz="1400" smtClean="0">
              <a:latin typeface="+mn-ea"/>
              <a:ea typeface="+mn-ea"/>
            </a:rPr>
            <a:t>营业外收入</a:t>
          </a:r>
          <a:r>
            <a:rPr lang="en-US" altLang="zh-CN" sz="1400" smtClean="0">
              <a:latin typeface="+mn-ea"/>
              <a:ea typeface="+mn-ea"/>
            </a:rPr>
            <a:t>-</a:t>
          </a:r>
          <a:r>
            <a:rPr lang="zh-CN" altLang="en-US" sz="1400" smtClean="0">
              <a:latin typeface="+mn-ea"/>
              <a:ea typeface="+mn-ea"/>
            </a:rPr>
            <a:t>营业外支出</a:t>
          </a:r>
          <a:endParaRPr lang="zh-CN" altLang="en-US" sz="1400">
            <a:latin typeface="+mn-ea"/>
            <a:ea typeface="+mn-ea"/>
          </a:endParaRPr>
        </a:p>
      </dgm:t>
    </dgm:pt>
    <dgm:pt modelId="{AE5DFE9D-0FA1-48D1-973A-F206FCE73A29}" type="sibTrans" cxnId="{A4B6744C-ADE0-46E3-B2EC-A8F80A460AA2}">
      <dgm:prSet custT="1"/>
      <dgm:spPr/>
      <dgm:t>
        <a:bodyPr/>
        <a:lstStyle/>
        <a:p>
          <a:endParaRPr lang="zh-CN" altLang="en-US" sz="1400"/>
        </a:p>
      </dgm:t>
    </dgm:pt>
    <dgm:pt modelId="{6E11E932-6E7E-4A2D-A88D-3554F4DF4C63}" type="parTrans" cxnId="{49F18CE8-5ED2-43C5-9D4E-580E48FD01E0}">
      <dgm:prSet custT="1"/>
      <dgm:spPr/>
      <dgm:t>
        <a:bodyPr/>
        <a:lstStyle/>
        <a:p>
          <a:endParaRPr lang="zh-CN" altLang="en-US" sz="1400"/>
        </a:p>
      </dgm:t>
    </dgm:pt>
    <dgm:pt modelId="{49CD6655-6A9D-4D21-A116-9582665B4711}">
      <dgm:prSet phldrT="[文本]" custT="1"/>
      <dgm:spPr>
        <a:solidFill>
          <a:srgbClr val="44318F"/>
        </a:solidFill>
        <a:ln w="25400" cap="flat" cmpd="sng" algn="ctr">
          <a:solidFill>
            <a:schemeClr val="lt1">
              <a:hueOff val="0"/>
              <a:satOff val="0"/>
              <a:lumOff val="0"/>
              <a:alphaOff val="0"/>
            </a:schemeClr>
          </a:solidFill>
          <a:prstDash val="solid"/>
        </a:ln>
      </dgm:spPr>
      <dgm:t>
        <a:bodyPr/>
        <a:lstStyle/>
        <a:p>
          <a:r>
            <a:rPr lang="zh-CN" altLang="en-US" sz="1400" smtClean="0">
              <a:latin typeface="+mn-ea"/>
              <a:ea typeface="+mn-ea"/>
            </a:rPr>
            <a:t>净利润</a:t>
          </a:r>
          <a:r>
            <a:rPr lang="en-US" altLang="zh-CN" sz="1400" smtClean="0">
              <a:latin typeface="+mn-ea"/>
              <a:ea typeface="+mn-ea"/>
            </a:rPr>
            <a:t>=</a:t>
          </a:r>
          <a:r>
            <a:rPr lang="zh-CN" altLang="en-US" sz="1400" smtClean="0">
              <a:latin typeface="+mn-ea"/>
              <a:ea typeface="+mn-ea"/>
            </a:rPr>
            <a:t>税前利润</a:t>
          </a:r>
          <a:r>
            <a:rPr lang="en-US" altLang="zh-CN" sz="1400" smtClean="0">
              <a:latin typeface="+mn-ea"/>
              <a:ea typeface="+mn-ea"/>
            </a:rPr>
            <a:t>-</a:t>
          </a:r>
          <a:r>
            <a:rPr lang="zh-CN" altLang="en-US" sz="1400" smtClean="0">
              <a:latin typeface="+mn-ea"/>
              <a:ea typeface="+mn-ea"/>
            </a:rPr>
            <a:t>所得税</a:t>
          </a:r>
          <a:endParaRPr lang="zh-CN" altLang="en-US" sz="1400">
            <a:latin typeface="+mn-ea"/>
            <a:ea typeface="+mn-ea"/>
          </a:endParaRPr>
        </a:p>
      </dgm:t>
    </dgm:pt>
    <dgm:pt modelId="{92F3B203-D2F5-4723-A3F6-E35A861A79FB}" type="sibTrans" cxnId="{49F18CE8-5ED2-43C5-9D4E-580E48FD01E0}">
      <dgm:prSet custT="1"/>
      <dgm:spPr/>
      <dgm:t>
        <a:bodyPr/>
        <a:lstStyle/>
        <a:p>
          <a:endParaRPr lang="zh-CN" altLang="en-US" sz="1400"/>
        </a:p>
      </dgm:t>
    </dgm:pt>
    <dgm:pt modelId="{DBD6F12B-D00A-4D14-B10D-1DA098090EC4}" type="parTrans" cxnId="{3A409044-A53C-4B3A-A6E7-E8E04A6F135B}">
      <dgm:prSet custT="1"/>
      <dgm:spPr/>
      <dgm:t>
        <a:bodyPr/>
        <a:lstStyle/>
        <a:p>
          <a:endParaRPr lang="zh-CN" altLang="en-US" sz="1400"/>
        </a:p>
      </dgm:t>
    </dgm:pt>
    <dgm:pt modelId="{C01E26E5-60A9-4D11-B10A-31CEE6C2D902}">
      <dgm:prSet phldrT="[文本]" custT="1"/>
      <dgm:spPr>
        <a:solidFill>
          <a:srgbClr val="44318F"/>
        </a:solidFill>
        <a:ln w="25400" cap="flat" cmpd="sng" algn="ctr">
          <a:solidFill>
            <a:schemeClr val="lt1">
              <a:hueOff val="0"/>
              <a:satOff val="0"/>
              <a:lumOff val="0"/>
              <a:alphaOff val="0"/>
            </a:schemeClr>
          </a:solidFill>
          <a:prstDash val="solid"/>
        </a:ln>
      </dgm:spPr>
      <dgm:t>
        <a:bodyPr/>
        <a:lstStyle/>
        <a:p>
          <a:r>
            <a:rPr lang="zh-CN" altLang="en-US" sz="1400" smtClean="0">
              <a:latin typeface="+mn-ea"/>
              <a:ea typeface="+mn-ea"/>
            </a:rPr>
            <a:t>净利率</a:t>
          </a:r>
          <a:r>
            <a:rPr lang="en-US" altLang="zh-CN" sz="1400" smtClean="0">
              <a:latin typeface="+mn-ea"/>
              <a:ea typeface="+mn-ea"/>
            </a:rPr>
            <a:t>=</a:t>
          </a:r>
          <a:r>
            <a:rPr lang="zh-CN" altLang="en-US" sz="1400" smtClean="0">
              <a:latin typeface="+mn-ea"/>
              <a:ea typeface="+mn-ea"/>
            </a:rPr>
            <a:t>净利润</a:t>
          </a:r>
          <a:r>
            <a:rPr lang="en-US" altLang="zh-CN" sz="1400" smtClean="0">
              <a:latin typeface="+mn-ea"/>
              <a:ea typeface="+mn-ea"/>
            </a:rPr>
            <a:t>/</a:t>
          </a:r>
          <a:r>
            <a:rPr lang="zh-CN" altLang="en-US" sz="1400" smtClean="0">
              <a:latin typeface="+mn-ea"/>
              <a:ea typeface="+mn-ea"/>
            </a:rPr>
            <a:t>营业收入</a:t>
          </a:r>
          <a:endParaRPr lang="zh-CN" altLang="en-US" sz="1400">
            <a:latin typeface="+mn-ea"/>
            <a:ea typeface="+mn-ea"/>
          </a:endParaRPr>
        </a:p>
      </dgm:t>
    </dgm:pt>
    <dgm:pt modelId="{1C882799-62FA-444D-9D8D-2D254CF51852}" type="sibTrans" cxnId="{3A409044-A53C-4B3A-A6E7-E8E04A6F135B}">
      <dgm:prSet custT="1"/>
      <dgm:spPr/>
      <dgm:t>
        <a:bodyPr/>
        <a:lstStyle/>
        <a:p>
          <a:endParaRPr lang="zh-CN" altLang="en-US" sz="1400"/>
        </a:p>
      </dgm:t>
    </dgm:pt>
    <dgm:pt modelId="{4410355A-B6FD-4066-8F14-6BF8E05523A3}" type="pres">
      <dgm:prSet presAssocID="{370F8B78-370B-4EFE-84B6-6C0684141C78}" presName="linear">
        <dgm:presLayoutVars>
          <dgm:animLvl val="lvl"/>
          <dgm:resizeHandles val="exact"/>
        </dgm:presLayoutVars>
      </dgm:prSet>
      <dgm:spPr/>
      <dgm:t>
        <a:bodyPr/>
        <a:lstStyle/>
        <a:p>
          <a:endParaRPr lang="zh-CN" altLang="en-US"/>
        </a:p>
      </dgm:t>
    </dgm:pt>
    <dgm:pt modelId="{430F4439-D03B-4144-963B-5AE1B955BE0F}" type="pres">
      <dgm:prSet presAssocID="{7F4FF940-2645-454B-A985-4FF1162B76F2}" presName="parentText" presStyleLbl="node1" presStyleCnt="3">
        <dgm:presLayoutVars>
          <dgm:chMax val="0"/>
          <dgm:bulletEnabled val="1"/>
        </dgm:presLayoutVars>
      </dgm:prSet>
      <dgm:spPr/>
      <dgm:t>
        <a:bodyPr/>
        <a:lstStyle/>
        <a:p>
          <a:endParaRPr lang="zh-CN" altLang="en-US"/>
        </a:p>
      </dgm:t>
    </dgm:pt>
    <dgm:pt modelId="{B9A38D00-C06A-4DA6-AB6B-BF89BA2F3050}" type="pres">
      <dgm:prSet presAssocID="{AE5DFE9D-0FA1-48D1-973A-F206FCE73A29}" presName="spacer"/>
      <dgm:spPr/>
      <dgm:t>
        <a:bodyPr/>
        <a:lstStyle/>
        <a:p/>
      </dgm:t>
    </dgm:pt>
    <dgm:pt modelId="{3E6E125E-22F4-4E3B-AB79-149CE6D7B50C}" type="pres">
      <dgm:prSet presAssocID="{49CD6655-6A9D-4D21-A116-9582665B4711}" presName="parentText" presStyleLbl="node1" presStyleIdx="1" presStyleCnt="3">
        <dgm:presLayoutVars>
          <dgm:chMax val="0"/>
          <dgm:bulletEnabled val="1"/>
        </dgm:presLayoutVars>
      </dgm:prSet>
      <dgm:spPr/>
      <dgm:t>
        <a:bodyPr/>
        <a:lstStyle/>
        <a:p>
          <a:endParaRPr lang="zh-CN" altLang="en-US"/>
        </a:p>
      </dgm:t>
    </dgm:pt>
    <dgm:pt modelId="{BC9735DB-B5C8-408F-B3C7-C70E69FEAF63}" type="pres">
      <dgm:prSet presAssocID="{92F3B203-D2F5-4723-A3F6-E35A861A79FB}" presName="spacer"/>
      <dgm:spPr/>
      <dgm:t>
        <a:bodyPr/>
        <a:lstStyle/>
        <a:p/>
      </dgm:t>
    </dgm:pt>
    <dgm:pt modelId="{9788CE02-8BDB-4EF7-A530-3BDC66926EAB}" type="pres">
      <dgm:prSet presAssocID="{C01E26E5-60A9-4D11-B10A-31CEE6C2D902}" presName="parentText" presStyleLbl="node1" presStyleIdx="2" presStyleCnt="3">
        <dgm:presLayoutVars>
          <dgm:chMax val="0"/>
          <dgm:bulletEnabled val="1"/>
        </dgm:presLayoutVars>
      </dgm:prSet>
      <dgm:spPr/>
      <dgm:t>
        <a:bodyPr/>
        <a:lstStyle/>
        <a:p>
          <a:endParaRPr lang="zh-CN" altLang="en-US"/>
        </a:p>
      </dgm:t>
    </dgm:pt>
  </dgm:ptLst>
  <dgm:cxnLst>
    <dgm:cxn modelId="{A4B6744C-ADE0-46E3-B2EC-A8F80A460AA2}" srcId="{370F8B78-370B-4EFE-84B6-6C0684141C78}" destId="{7F4FF940-2645-454B-A985-4FF1162B76F2}" srcOrd="0" destOrd="0" parTransId="{139BA408-55D2-4093-AAB3-F16E550A5F8A}" sibTransId="{AE5DFE9D-0FA1-48D1-973A-F206FCE73A29}"/>
    <dgm:cxn modelId="{49F18CE8-5ED2-43C5-9D4E-580E48FD01E0}" srcId="{370F8B78-370B-4EFE-84B6-6C0684141C78}" destId="{49CD6655-6A9D-4D21-A116-9582665B4711}" srcOrd="1" destOrd="0" parTransId="{6E11E932-6E7E-4A2D-A88D-3554F4DF4C63}" sibTransId="{92F3B203-D2F5-4723-A3F6-E35A861A79FB}"/>
    <dgm:cxn modelId="{3A409044-A53C-4B3A-A6E7-E8E04A6F135B}" srcId="{370F8B78-370B-4EFE-84B6-6C0684141C78}" destId="{C01E26E5-60A9-4D11-B10A-31CEE6C2D902}" srcOrd="2" destOrd="0" parTransId="{DBD6F12B-D00A-4D14-B10D-1DA098090EC4}" sibTransId="{1C882799-62FA-444D-9D8D-2D254CF51852}"/>
    <dgm:cxn modelId="{58A19661-8475-4972-BF52-0FCE37C0D714}" type="presOf" srcId="{370F8B78-370B-4EFE-84B6-6C0684141C78}" destId="{4410355A-B6FD-4066-8F14-6BF8E05523A3}" srcOrd="0" destOrd="0" presId="urn:microsoft.com/office/officeart/2005/8/layout/vList2"/>
    <dgm:cxn modelId="{59A6B4C8-F6B7-4CDC-ACFF-AA285238B72F}" type="presParOf" srcId="{4410355A-B6FD-4066-8F14-6BF8E05523A3}" destId="{430F4439-D03B-4144-963B-5AE1B955BE0F}" srcOrd="0" destOrd="0" presId="urn:microsoft.com/office/officeart/2005/8/layout/vList2"/>
    <dgm:cxn modelId="{1F1BA380-A43D-4E38-BCC3-01BD25DC6019}" type="presOf" srcId="{7F4FF940-2645-454B-A985-4FF1162B76F2}" destId="{430F4439-D03B-4144-963B-5AE1B955BE0F}" srcOrd="0" destOrd="0" presId="urn:microsoft.com/office/officeart/2005/8/layout/vList2"/>
    <dgm:cxn modelId="{D115D897-F075-4F44-92E1-99E6C79B79D8}" type="presParOf" srcId="{4410355A-B6FD-4066-8F14-6BF8E05523A3}" destId="{B9A38D00-C06A-4DA6-AB6B-BF89BA2F3050}" srcOrd="1" destOrd="0" presId="urn:microsoft.com/office/officeart/2005/8/layout/vList2"/>
    <dgm:cxn modelId="{C2ABACB7-5BED-4BC6-9437-58C452DA42B4}" type="presParOf" srcId="{4410355A-B6FD-4066-8F14-6BF8E05523A3}" destId="{3E6E125E-22F4-4E3B-AB79-149CE6D7B50C}" srcOrd="2" destOrd="0" presId="urn:microsoft.com/office/officeart/2005/8/layout/vList2"/>
    <dgm:cxn modelId="{DD5911B6-B262-4281-8EE3-2781D85298A1}" type="presOf" srcId="{49CD6655-6A9D-4D21-A116-9582665B4711}" destId="{3E6E125E-22F4-4E3B-AB79-149CE6D7B50C}" srcOrd="0" destOrd="0" presId="urn:microsoft.com/office/officeart/2005/8/layout/vList2"/>
    <dgm:cxn modelId="{0580ADB0-0C63-44D8-B1F4-60FCABC4F0A1}" type="presParOf" srcId="{4410355A-B6FD-4066-8F14-6BF8E05523A3}" destId="{BC9735DB-B5C8-408F-B3C7-C70E69FEAF63}" srcOrd="3" destOrd="0" presId="urn:microsoft.com/office/officeart/2005/8/layout/vList2"/>
    <dgm:cxn modelId="{85A844E0-3338-4EA6-9A16-E2DBDF240D67}" type="presParOf" srcId="{4410355A-B6FD-4066-8F14-6BF8E05523A3}" destId="{9788CE02-8BDB-4EF7-A530-3BDC66926EAB}" srcOrd="4" destOrd="0" presId="urn:microsoft.com/office/officeart/2005/8/layout/vList2"/>
    <dgm:cxn modelId="{5DE0E3DE-6E81-4428-A110-9F05F438F480}" type="presOf" srcId="{C01E26E5-60A9-4D11-B10A-31CEE6C2D902}" destId="{9788CE02-8BDB-4EF7-A530-3BDC66926EAB}"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main"/>
    </a:ext>
  </dgm:extLst>
</dgm:dataModel>
</file>

<file path=ppt/diagrams/data8.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A3F8B4A2-6630-4DA8-B3E7-5E4FDAFBF536}"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zh-CN" altLang="en-US"/>
        </a:p>
      </dgm:t>
    </dgm:pt>
    <dgm:pt modelId="{7D365595-F4AE-485C-9B40-65C1D8E85375}" type="parTrans" cxnId="{760C26AF-E2DF-4749-8330-F1F1F970EF2C}">
      <dgm:prSet/>
      <dgm:spPr/>
      <dgm:t>
        <a:bodyPr/>
        <a:lstStyle/>
        <a:p>
          <a:endParaRPr lang="zh-CN" altLang="en-US"/>
        </a:p>
      </dgm:t>
    </dgm:pt>
    <dgm:pt modelId="{EE15EEFF-2735-4B6D-82A2-03EBE4F27141}">
      <dgm:prSet phldrT="[文本]" custT="1"/>
      <dgm:spPr>
        <a:solidFill>
          <a:schemeClr val="accent4">
            <a:hueOff val="0"/>
            <a:satOff val="0"/>
            <a:lumOff val="0"/>
            <a:alphaOff val="0"/>
          </a:schemeClr>
        </a:solidFill>
        <a:ln w="25400" cap="flat" cmpd="sng" algn="ctr">
          <a:solidFill>
            <a:schemeClr val="accent4">
              <a:hueOff val="0"/>
              <a:satOff val="0"/>
              <a:lumOff val="0"/>
              <a:alphaOff val="0"/>
            </a:schemeClr>
          </a:solidFill>
          <a:prstDash val="solid"/>
        </a:ln>
      </dgm:spPr>
      <dgm:t>
        <a:bodyPr/>
        <a:lstStyle/>
        <a:p>
          <a:r>
            <a:rPr lang="zh-CN" altLang="en-US" sz="1200" smtClean="0">
              <a:solidFill>
                <a:schemeClr val="tx1"/>
              </a:solidFill>
            </a:rPr>
            <a:t>经营活动现金流</a:t>
          </a:r>
          <a:endParaRPr lang="zh-CN" altLang="en-US" sz="1200">
            <a:solidFill>
              <a:schemeClr val="tx1"/>
            </a:solidFill>
          </a:endParaRPr>
        </a:p>
      </dgm:t>
    </dgm:pt>
    <dgm:pt modelId="{4F0E5C21-0E1C-4C48-AF81-27AD18F86304}" type="parTrans" cxnId="{AE5C147C-64E4-4018-B156-A886B2BFB143}">
      <dgm:prSet/>
      <dgm:spPr/>
      <dgm:t>
        <a:bodyPr/>
        <a:lstStyle/>
        <a:p>
          <a:endParaRPr lang="zh-CN" altLang="en-US"/>
        </a:p>
      </dgm:t>
    </dgm:pt>
    <dgm:pt modelId="{1DFAFDA6-95B6-4227-94AA-5AF37216A6EA}">
      <dgm:prSet phldrT="[文本]" custT="1"/>
      <dgm:spPr>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dgm:spPr>
      <dgm:t>
        <a:bodyPr/>
        <a:lstStyle/>
        <a:p>
          <a:r>
            <a:rPr lang="zh-CN" altLang="en-US" sz="1200" smtClean="0"/>
            <a:t>经营现金流入：销售商品、提供服务或劳务收到的现金</a:t>
          </a:r>
          <a:endParaRPr lang="zh-CN" altLang="en-US" sz="1200"/>
        </a:p>
      </dgm:t>
    </dgm:pt>
    <dgm:pt modelId="{1FBA8E2F-55A5-427C-BB9E-0FE5CB165C56}" type="sibTrans" cxnId="{AE5C147C-64E4-4018-B156-A886B2BFB143}">
      <dgm:prSet/>
      <dgm:spPr/>
      <dgm:t>
        <a:bodyPr/>
        <a:lstStyle/>
        <a:p>
          <a:endParaRPr lang="zh-CN" altLang="en-US"/>
        </a:p>
      </dgm:t>
    </dgm:pt>
    <dgm:pt modelId="{BF7FE772-706E-4C2E-8EE1-3B637F9A46CA}" type="parTrans" cxnId="{CE780B5F-1879-4B1C-85FD-23E630D5B6F7}">
      <dgm:prSet/>
      <dgm:spPr/>
      <dgm:t>
        <a:bodyPr/>
        <a:lstStyle/>
        <a:p>
          <a:endParaRPr lang="zh-CN" altLang="en-US"/>
        </a:p>
      </dgm:t>
    </dgm:pt>
    <dgm:pt modelId="{58EBBA25-C5FD-4308-8490-FC68811094A5}">
      <dgm:prSet phldrT="[文本]" custT="1"/>
      <dgm:spPr>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dgm:spPr>
      <dgm:t>
        <a:bodyPr/>
        <a:lstStyle/>
        <a:p>
          <a:r>
            <a:rPr lang="zh-CN" altLang="en-US" sz="1200" smtClean="0"/>
            <a:t>经营现金流出：采购商品、接受服务或劳务支付的现金，支付给职工以及为职工支付的现金、支付的各项税费</a:t>
          </a:r>
          <a:endParaRPr lang="zh-CN" altLang="en-US" sz="1200"/>
        </a:p>
      </dgm:t>
    </dgm:pt>
    <dgm:pt modelId="{A196ED9D-BCF3-4F8D-826D-A772C7A76E88}" type="sibTrans" cxnId="{CE780B5F-1879-4B1C-85FD-23E630D5B6F7}">
      <dgm:prSet/>
      <dgm:spPr/>
      <dgm:t>
        <a:bodyPr/>
        <a:lstStyle/>
        <a:p>
          <a:endParaRPr lang="zh-CN" altLang="en-US"/>
        </a:p>
      </dgm:t>
    </dgm:pt>
    <dgm:pt modelId="{87D430C2-F427-4284-AE52-A12CB449D14C}" type="sibTrans" cxnId="{760C26AF-E2DF-4749-8330-F1F1F970EF2C}">
      <dgm:prSet/>
      <dgm:spPr/>
      <dgm:t>
        <a:bodyPr/>
        <a:lstStyle/>
        <a:p>
          <a:endParaRPr lang="zh-CN" altLang="en-US"/>
        </a:p>
      </dgm:t>
    </dgm:pt>
    <dgm:pt modelId="{33A77AC1-C3FB-4B2E-AB05-FD740B2FA001}" type="parTrans" cxnId="{DE65BB05-3E8A-48E6-91AC-4A8B138ED520}">
      <dgm:prSet/>
      <dgm:spPr/>
      <dgm:t>
        <a:bodyPr/>
        <a:lstStyle/>
        <a:p>
          <a:endParaRPr lang="zh-CN" altLang="en-US"/>
        </a:p>
      </dgm:t>
    </dgm:pt>
    <dgm:pt modelId="{0C89A597-2559-4A3B-9774-3C8C5AACD22A}">
      <dgm:prSet phldrT="[文本]" custT="1"/>
      <dgm:spPr>
        <a:solidFill>
          <a:schemeClr val="accent4">
            <a:hueOff val="-2232385"/>
            <a:satOff val="13449"/>
            <a:lumOff val="1078"/>
            <a:alphaOff val="0"/>
          </a:schemeClr>
        </a:solidFill>
        <a:ln w="25400" cap="flat" cmpd="sng" algn="ctr">
          <a:solidFill>
            <a:schemeClr val="accent4">
              <a:hueOff val="-2232385"/>
              <a:satOff val="13449"/>
              <a:lumOff val="1078"/>
              <a:alphaOff val="0"/>
            </a:schemeClr>
          </a:solidFill>
          <a:prstDash val="solid"/>
        </a:ln>
      </dgm:spPr>
      <dgm:t>
        <a:bodyPr/>
        <a:lstStyle/>
        <a:p>
          <a:r>
            <a:rPr lang="zh-CN" altLang="en-US" sz="1200" smtClean="0">
              <a:solidFill>
                <a:schemeClr val="tx1"/>
              </a:solidFill>
            </a:rPr>
            <a:t>投资活动现金流</a:t>
          </a:r>
          <a:endParaRPr lang="zh-CN" altLang="en-US" sz="1200">
            <a:solidFill>
              <a:schemeClr val="tx1"/>
            </a:solidFill>
          </a:endParaRPr>
        </a:p>
      </dgm:t>
    </dgm:pt>
    <dgm:pt modelId="{B684277F-75BF-47B0-9942-F6C511D4B97A}" type="parTrans" cxnId="{45FB3FE4-3C69-4D3B-831F-95962B3B5382}">
      <dgm:prSet/>
      <dgm:spPr/>
      <dgm:t>
        <a:bodyPr/>
        <a:lstStyle/>
        <a:p>
          <a:endParaRPr lang="zh-CN" altLang="en-US"/>
        </a:p>
      </dgm:t>
    </dgm:pt>
    <dgm:pt modelId="{463B0C17-6000-4DC1-ACA8-F2F5B77B145A}">
      <dgm:prSet phldrT="[文本]" custT="1"/>
      <dgm:spPr>
        <a:solidFill>
          <a:schemeClr val="lt1">
            <a:alpha val="90000"/>
            <a:hueOff val="0"/>
            <a:satOff val="0"/>
            <a:lumOff val="0"/>
            <a:alphaOff val="0"/>
          </a:schemeClr>
        </a:solidFill>
        <a:ln w="25400" cap="flat" cmpd="sng" algn="ctr">
          <a:solidFill>
            <a:schemeClr val="accent4">
              <a:hueOff val="-2232385"/>
              <a:satOff val="13449"/>
              <a:lumOff val="1078"/>
              <a:alphaOff val="0"/>
            </a:schemeClr>
          </a:solidFill>
          <a:prstDash val="solid"/>
        </a:ln>
      </dgm:spPr>
      <dgm:t>
        <a:bodyPr/>
        <a:lstStyle/>
        <a:p>
          <a:r>
            <a:rPr lang="zh-CN" altLang="en-US" sz="1200" smtClean="0"/>
            <a:t>投资现金流入：处置固定资产、无形资产和其他长期资产收回的现金净额</a:t>
          </a:r>
          <a:endParaRPr lang="zh-CN" altLang="en-US" sz="1200"/>
        </a:p>
      </dgm:t>
    </dgm:pt>
    <dgm:pt modelId="{0BECE2BE-A879-4C9D-BBFB-9DC33DF9C1A5}" type="sibTrans" cxnId="{45FB3FE4-3C69-4D3B-831F-95962B3B5382}">
      <dgm:prSet/>
      <dgm:spPr/>
      <dgm:t>
        <a:bodyPr/>
        <a:lstStyle/>
        <a:p>
          <a:endParaRPr lang="zh-CN" altLang="en-US"/>
        </a:p>
      </dgm:t>
    </dgm:pt>
    <dgm:pt modelId="{D7567853-2B67-4F89-8A63-6712DFC9E770}" type="parTrans" cxnId="{DAC02098-94FC-4DDF-B66E-472822224C48}">
      <dgm:prSet/>
      <dgm:spPr/>
      <dgm:t>
        <a:bodyPr/>
        <a:lstStyle/>
        <a:p>
          <a:endParaRPr lang="zh-CN" altLang="en-US"/>
        </a:p>
      </dgm:t>
    </dgm:pt>
    <dgm:pt modelId="{ADA3F039-7692-4CB4-B0A8-D5EC0A47750C}">
      <dgm:prSet phldrT="[文本]" custT="1"/>
      <dgm:spPr>
        <a:solidFill>
          <a:schemeClr val="lt1">
            <a:alpha val="90000"/>
            <a:hueOff val="0"/>
            <a:satOff val="0"/>
            <a:lumOff val="0"/>
            <a:alphaOff val="0"/>
          </a:schemeClr>
        </a:solidFill>
        <a:ln w="25400" cap="flat" cmpd="sng" algn="ctr">
          <a:solidFill>
            <a:schemeClr val="accent4">
              <a:hueOff val="-2232385"/>
              <a:satOff val="13449"/>
              <a:lumOff val="1078"/>
              <a:alphaOff val="0"/>
            </a:schemeClr>
          </a:solidFill>
          <a:prstDash val="solid"/>
        </a:ln>
      </dgm:spPr>
      <dgm:t>
        <a:bodyPr/>
        <a:lstStyle/>
        <a:p>
          <a:r>
            <a:rPr lang="zh-CN" altLang="en-US" sz="1200" smtClean="0"/>
            <a:t>投资现金流出：购建固定资产、无形资产和其他长期资产支付的现金</a:t>
          </a:r>
          <a:endParaRPr lang="zh-CN" altLang="en-US" sz="1200"/>
        </a:p>
      </dgm:t>
    </dgm:pt>
    <dgm:pt modelId="{B4DBD48A-4F26-4348-92F9-16582DB08211}" type="sibTrans" cxnId="{DAC02098-94FC-4DDF-B66E-472822224C48}">
      <dgm:prSet/>
      <dgm:spPr/>
      <dgm:t>
        <a:bodyPr/>
        <a:lstStyle/>
        <a:p>
          <a:endParaRPr lang="zh-CN" altLang="en-US"/>
        </a:p>
      </dgm:t>
    </dgm:pt>
    <dgm:pt modelId="{F98B6BEF-F52C-43FF-9AFC-8FC8C8D73614}" type="sibTrans" cxnId="{DE65BB05-3E8A-48E6-91AC-4A8B138ED520}">
      <dgm:prSet/>
      <dgm:spPr/>
      <dgm:t>
        <a:bodyPr/>
        <a:lstStyle/>
        <a:p>
          <a:endParaRPr lang="zh-CN" altLang="en-US"/>
        </a:p>
      </dgm:t>
    </dgm:pt>
    <dgm:pt modelId="{26C21DC2-4F8D-4F5D-9949-D3E9E5170B52}" type="parTrans" cxnId="{FD9CF0B7-9BC3-492A-BCCB-200ADFC9E048}">
      <dgm:prSet/>
      <dgm:spPr/>
      <dgm:t>
        <a:bodyPr/>
        <a:lstStyle/>
        <a:p>
          <a:endParaRPr lang="zh-CN" altLang="en-US"/>
        </a:p>
      </dgm:t>
    </dgm:pt>
    <dgm:pt modelId="{265F0E14-89E7-4C7A-AFDB-AE7371945FE1}">
      <dgm:prSet phldrT="[文本]" custT="1"/>
      <dgm:spPr>
        <a:solidFill>
          <a:schemeClr val="accent4">
            <a:hueOff val="-4464770"/>
            <a:satOff val="26899"/>
            <a:lumOff val="2156"/>
            <a:alphaOff val="0"/>
          </a:schemeClr>
        </a:solidFill>
        <a:ln w="25400" cap="flat" cmpd="sng" algn="ctr">
          <a:solidFill>
            <a:schemeClr val="accent4">
              <a:hueOff val="-4464770"/>
              <a:satOff val="26899"/>
              <a:lumOff val="2156"/>
              <a:alphaOff val="0"/>
            </a:schemeClr>
          </a:solidFill>
          <a:prstDash val="solid"/>
        </a:ln>
      </dgm:spPr>
      <dgm:t>
        <a:bodyPr/>
        <a:lstStyle/>
        <a:p>
          <a:r>
            <a:rPr lang="zh-CN" altLang="en-US" sz="1200" smtClean="0">
              <a:solidFill>
                <a:schemeClr val="tx1"/>
              </a:solidFill>
            </a:rPr>
            <a:t>筹资活动现金流</a:t>
          </a:r>
          <a:endParaRPr lang="zh-CN" altLang="en-US" sz="1200">
            <a:solidFill>
              <a:schemeClr val="tx1"/>
            </a:solidFill>
          </a:endParaRPr>
        </a:p>
      </dgm:t>
    </dgm:pt>
    <dgm:pt modelId="{1699B05A-4D9C-4268-92CF-FA678F85640B}" type="parTrans" cxnId="{468762B9-5DC1-4433-B2CE-30F0D7223994}">
      <dgm:prSet/>
      <dgm:spPr/>
      <dgm:t>
        <a:bodyPr/>
        <a:lstStyle/>
        <a:p>
          <a:endParaRPr lang="zh-CN" altLang="en-US"/>
        </a:p>
      </dgm:t>
    </dgm:pt>
    <dgm:pt modelId="{288CD8A0-83A5-44B2-BDEE-39C967C7B4C5}">
      <dgm:prSet phldrT="[文本]" custT="1"/>
      <dgm:spPr>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dgm:spPr>
      <dgm:t>
        <a:bodyPr/>
        <a:lstStyle/>
        <a:p>
          <a:r>
            <a:rPr lang="zh-CN" altLang="en-US" sz="1200" smtClean="0"/>
            <a:t>筹资现金流入：</a:t>
          </a:r>
          <a:r>
            <a:rPr lang="zh-CN" altLang="en-US" sz="1200" b="0" i="0" u="none" smtClean="0"/>
            <a:t>取得借款收到的现金</a:t>
          </a:r>
          <a:endParaRPr lang="zh-CN" altLang="en-US" sz="1200"/>
        </a:p>
      </dgm:t>
    </dgm:pt>
    <dgm:pt modelId="{06F3B4FD-4E9B-41C8-A587-8202FA403EFF}" type="sibTrans" cxnId="{468762B9-5DC1-4433-B2CE-30F0D7223994}">
      <dgm:prSet/>
      <dgm:spPr/>
      <dgm:t>
        <a:bodyPr/>
        <a:lstStyle/>
        <a:p>
          <a:endParaRPr lang="zh-CN" altLang="en-US"/>
        </a:p>
      </dgm:t>
    </dgm:pt>
    <dgm:pt modelId="{4538CD1B-1B82-45FF-9F3B-22FB703644DE}" type="parTrans" cxnId="{0436123D-4147-401E-A503-91AF7C5F2C98}">
      <dgm:prSet/>
      <dgm:spPr/>
      <dgm:t>
        <a:bodyPr/>
        <a:lstStyle/>
        <a:p>
          <a:endParaRPr lang="zh-CN" altLang="en-US"/>
        </a:p>
      </dgm:t>
    </dgm:pt>
    <dgm:pt modelId="{50179044-A148-450D-8691-89C1167CE76E}">
      <dgm:prSet phldrT="[文本]" custT="1"/>
      <dgm:spPr>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dgm:spPr>
      <dgm:t>
        <a:bodyPr/>
        <a:lstStyle/>
        <a:p>
          <a:r>
            <a:rPr lang="zh-CN" altLang="en-US" sz="1200" smtClean="0"/>
            <a:t>筹资现金流出：</a:t>
          </a:r>
          <a:r>
            <a:rPr lang="zh-CN" altLang="en-US" sz="1200" b="0" i="0" u="none" smtClean="0"/>
            <a:t>偿还债务支付的现金，分配股利、利润或偿付利息支付的现金</a:t>
          </a:r>
          <a:endParaRPr lang="zh-CN" altLang="en-US" sz="1200"/>
        </a:p>
      </dgm:t>
    </dgm:pt>
    <dgm:pt modelId="{09BAA0B3-B439-413D-BBC2-8BACAFBE3D17}" type="sibTrans" cxnId="{0436123D-4147-401E-A503-91AF7C5F2C98}">
      <dgm:prSet/>
      <dgm:spPr/>
      <dgm:t>
        <a:bodyPr/>
        <a:lstStyle/>
        <a:p>
          <a:endParaRPr lang="zh-CN" altLang="en-US"/>
        </a:p>
      </dgm:t>
    </dgm:pt>
    <dgm:pt modelId="{18F99E63-BBEB-4B2B-B526-C86AAC25149E}" type="sibTrans" cxnId="{FD9CF0B7-9BC3-492A-BCCB-200ADFC9E048}">
      <dgm:prSet/>
      <dgm:spPr/>
      <dgm:t>
        <a:bodyPr/>
        <a:lstStyle/>
        <a:p>
          <a:endParaRPr lang="zh-CN" altLang="en-US"/>
        </a:p>
      </dgm:t>
    </dgm:pt>
    <dgm:pt modelId="{23410F01-CE7D-4EC2-B36F-96C884218D81}" type="pres">
      <dgm:prSet presAssocID="{A3F8B4A2-6630-4DA8-B3E7-5E4FDAFBF536}" presName="linearFlow">
        <dgm:presLayoutVars>
          <dgm:dir/>
          <dgm:animLvl val="lvl"/>
          <dgm:resizeHandles val="exact"/>
        </dgm:presLayoutVars>
      </dgm:prSet>
      <dgm:spPr/>
      <dgm:t>
        <a:bodyPr/>
        <a:lstStyle/>
        <a:p>
          <a:endParaRPr lang="zh-CN" altLang="en-US"/>
        </a:p>
      </dgm:t>
    </dgm:pt>
    <dgm:pt modelId="{187D8E1C-45D8-416E-9025-D05BB43C1D83}" type="pres">
      <dgm:prSet presAssocID="{EE15EEFF-2735-4B6D-82A2-03EBE4F27141}" presName="composite"/>
      <dgm:spPr/>
      <dgm:t>
        <a:bodyPr/>
        <a:lstStyle/>
        <a:p/>
      </dgm:t>
    </dgm:pt>
    <dgm:pt modelId="{29151AB8-04D3-440B-BFF9-2CD13CEBFD5E}" type="pres">
      <dgm:prSet presAssocID="{EE15EEFF-2735-4B6D-82A2-03EBE4F27141}" presName="parentText" presStyleLbl="alignNode1" presStyleCnt="3">
        <dgm:presLayoutVars>
          <dgm:chMax val="1"/>
          <dgm:bulletEnabled val="1"/>
        </dgm:presLayoutVars>
      </dgm:prSet>
      <dgm:spPr/>
      <dgm:t>
        <a:bodyPr/>
        <a:lstStyle/>
        <a:p>
          <a:endParaRPr lang="zh-CN" altLang="en-US"/>
        </a:p>
      </dgm:t>
    </dgm:pt>
    <dgm:pt modelId="{12EB1610-7F51-48BE-80C8-16BE5860D9BB}" type="pres">
      <dgm:prSet presAssocID="{EE15EEFF-2735-4B6D-82A2-03EBE4F27141}" presName="descendantText" presStyleLbl="alignAcc1" presStyleCnt="3">
        <dgm:presLayoutVars>
          <dgm:bulletEnabled val="1"/>
        </dgm:presLayoutVars>
      </dgm:prSet>
      <dgm:spPr/>
      <dgm:t>
        <a:bodyPr/>
        <a:lstStyle/>
        <a:p>
          <a:endParaRPr lang="zh-CN" altLang="en-US"/>
        </a:p>
      </dgm:t>
    </dgm:pt>
    <dgm:pt modelId="{97A60B1A-08A8-4930-884F-7F72168E84DA}" type="pres">
      <dgm:prSet presAssocID="{87D430C2-F427-4284-AE52-A12CB449D14C}" presName="sp"/>
      <dgm:spPr/>
      <dgm:t>
        <a:bodyPr/>
        <a:lstStyle/>
        <a:p/>
      </dgm:t>
    </dgm:pt>
    <dgm:pt modelId="{5C5B3F35-C2FC-4B82-B0CA-C6C23204030B}" type="pres">
      <dgm:prSet presAssocID="{0C89A597-2559-4A3B-9774-3C8C5AACD22A}" presName="composite"/>
      <dgm:spPr/>
      <dgm:t>
        <a:bodyPr/>
        <a:lstStyle/>
        <a:p/>
      </dgm:t>
    </dgm:pt>
    <dgm:pt modelId="{E39D5E62-B569-4971-8C08-F4507B9AFB69}" type="pres">
      <dgm:prSet presAssocID="{0C89A597-2559-4A3B-9774-3C8C5AACD22A}" presName="parentText" presStyleLbl="alignNode1" presStyleIdx="1" presStyleCnt="3">
        <dgm:presLayoutVars>
          <dgm:chMax val="1"/>
          <dgm:bulletEnabled val="1"/>
        </dgm:presLayoutVars>
      </dgm:prSet>
      <dgm:spPr/>
      <dgm:t>
        <a:bodyPr/>
        <a:lstStyle/>
        <a:p>
          <a:endParaRPr lang="zh-CN" altLang="en-US"/>
        </a:p>
      </dgm:t>
    </dgm:pt>
    <dgm:pt modelId="{80B2FCFA-7E52-4CD3-968E-A4A2DC723674}" type="pres">
      <dgm:prSet presAssocID="{0C89A597-2559-4A3B-9774-3C8C5AACD22A}" presName="descendantText" presStyleLbl="alignAcc1" presStyleIdx="1" presStyleCnt="3">
        <dgm:presLayoutVars>
          <dgm:bulletEnabled val="1"/>
        </dgm:presLayoutVars>
      </dgm:prSet>
      <dgm:spPr/>
      <dgm:t>
        <a:bodyPr/>
        <a:lstStyle/>
        <a:p>
          <a:endParaRPr lang="zh-CN" altLang="en-US"/>
        </a:p>
      </dgm:t>
    </dgm:pt>
    <dgm:pt modelId="{137EC661-29E0-4133-9398-3220FEAC8D4E}" type="pres">
      <dgm:prSet presAssocID="{F98B6BEF-F52C-43FF-9AFC-8FC8C8D73614}" presName="sp"/>
      <dgm:spPr/>
      <dgm:t>
        <a:bodyPr/>
        <a:lstStyle/>
        <a:p/>
      </dgm:t>
    </dgm:pt>
    <dgm:pt modelId="{3C70B014-50EB-4B17-B06F-D75D88BE636C}" type="pres">
      <dgm:prSet presAssocID="{265F0E14-89E7-4C7A-AFDB-AE7371945FE1}" presName="composite"/>
      <dgm:spPr/>
      <dgm:t>
        <a:bodyPr/>
        <a:lstStyle/>
        <a:p/>
      </dgm:t>
    </dgm:pt>
    <dgm:pt modelId="{BC0E502B-787A-40E9-BC14-E088DA83B29E}" type="pres">
      <dgm:prSet presAssocID="{265F0E14-89E7-4C7A-AFDB-AE7371945FE1}" presName="parentText" presStyleLbl="alignNode1" presStyleIdx="2" presStyleCnt="3">
        <dgm:presLayoutVars>
          <dgm:chMax val="1"/>
          <dgm:bulletEnabled val="1"/>
        </dgm:presLayoutVars>
      </dgm:prSet>
      <dgm:spPr/>
      <dgm:t>
        <a:bodyPr/>
        <a:lstStyle/>
        <a:p>
          <a:endParaRPr lang="zh-CN" altLang="en-US"/>
        </a:p>
      </dgm:t>
    </dgm:pt>
    <dgm:pt modelId="{FE3F2F61-A812-47B5-A1AD-933E2E3C6B3B}" type="pres">
      <dgm:prSet presAssocID="{265F0E14-89E7-4C7A-AFDB-AE7371945FE1}" presName="descendantText" presStyleLbl="alignAcc1" presStyleIdx="2" presStyleCnt="3">
        <dgm:presLayoutVars>
          <dgm:bulletEnabled val="1"/>
        </dgm:presLayoutVars>
      </dgm:prSet>
      <dgm:spPr/>
      <dgm:t>
        <a:bodyPr/>
        <a:lstStyle/>
        <a:p>
          <a:endParaRPr lang="zh-CN" altLang="en-US"/>
        </a:p>
      </dgm:t>
    </dgm:pt>
  </dgm:ptLst>
  <dgm:cxnLst>
    <dgm:cxn modelId="{760C26AF-E2DF-4749-8330-F1F1F970EF2C}" srcId="{A3F8B4A2-6630-4DA8-B3E7-5E4FDAFBF536}" destId="{EE15EEFF-2735-4B6D-82A2-03EBE4F27141}" srcOrd="0" destOrd="0" parTransId="{7D365595-F4AE-485C-9B40-65C1D8E85375}" sibTransId="{87D430C2-F427-4284-AE52-A12CB449D14C}"/>
    <dgm:cxn modelId="{AE5C147C-64E4-4018-B156-A886B2BFB143}" srcId="{EE15EEFF-2735-4B6D-82A2-03EBE4F27141}" destId="{1DFAFDA6-95B6-4227-94AA-5AF37216A6EA}" srcOrd="0" destOrd="0" parTransId="{4F0E5C21-0E1C-4C48-AF81-27AD18F86304}" sibTransId="{1FBA8E2F-55A5-427C-BB9E-0FE5CB165C56}"/>
    <dgm:cxn modelId="{CE780B5F-1879-4B1C-85FD-23E630D5B6F7}" srcId="{EE15EEFF-2735-4B6D-82A2-03EBE4F27141}" destId="{58EBBA25-C5FD-4308-8490-FC68811094A5}" srcOrd="1" destOrd="0" parTransId="{BF7FE772-706E-4C2E-8EE1-3B637F9A46CA}" sibTransId="{A196ED9D-BCF3-4F8D-826D-A772C7A76E88}"/>
    <dgm:cxn modelId="{DE65BB05-3E8A-48E6-91AC-4A8B138ED520}" srcId="{A3F8B4A2-6630-4DA8-B3E7-5E4FDAFBF536}" destId="{0C89A597-2559-4A3B-9774-3C8C5AACD22A}" srcOrd="1" destOrd="0" parTransId="{33A77AC1-C3FB-4B2E-AB05-FD740B2FA001}" sibTransId="{F98B6BEF-F52C-43FF-9AFC-8FC8C8D73614}"/>
    <dgm:cxn modelId="{45FB3FE4-3C69-4D3B-831F-95962B3B5382}" srcId="{0C89A597-2559-4A3B-9774-3C8C5AACD22A}" destId="{463B0C17-6000-4DC1-ACA8-F2F5B77B145A}" srcOrd="0" destOrd="0" parTransId="{B684277F-75BF-47B0-9942-F6C511D4B97A}" sibTransId="{0BECE2BE-A879-4C9D-BBFB-9DC33DF9C1A5}"/>
    <dgm:cxn modelId="{DAC02098-94FC-4DDF-B66E-472822224C48}" srcId="{0C89A597-2559-4A3B-9774-3C8C5AACD22A}" destId="{ADA3F039-7692-4CB4-B0A8-D5EC0A47750C}" srcOrd="1" destOrd="0" parTransId="{D7567853-2B67-4F89-8A63-6712DFC9E770}" sibTransId="{B4DBD48A-4F26-4348-92F9-16582DB08211}"/>
    <dgm:cxn modelId="{FD9CF0B7-9BC3-492A-BCCB-200ADFC9E048}" srcId="{A3F8B4A2-6630-4DA8-B3E7-5E4FDAFBF536}" destId="{265F0E14-89E7-4C7A-AFDB-AE7371945FE1}" srcOrd="2" destOrd="0" parTransId="{26C21DC2-4F8D-4F5D-9949-D3E9E5170B52}" sibTransId="{18F99E63-BBEB-4B2B-B526-C86AAC25149E}"/>
    <dgm:cxn modelId="{468762B9-5DC1-4433-B2CE-30F0D7223994}" srcId="{265F0E14-89E7-4C7A-AFDB-AE7371945FE1}" destId="{288CD8A0-83A5-44B2-BDEE-39C967C7B4C5}" srcOrd="0" destOrd="0" parTransId="{1699B05A-4D9C-4268-92CF-FA678F85640B}" sibTransId="{06F3B4FD-4E9B-41C8-A587-8202FA403EFF}"/>
    <dgm:cxn modelId="{0436123D-4147-401E-A503-91AF7C5F2C98}" srcId="{265F0E14-89E7-4C7A-AFDB-AE7371945FE1}" destId="{50179044-A148-450D-8691-89C1167CE76E}" srcOrd="1" destOrd="0" parTransId="{4538CD1B-1B82-45FF-9F3B-22FB703644DE}" sibTransId="{09BAA0B3-B439-413D-BBC2-8BACAFBE3D17}"/>
    <dgm:cxn modelId="{3AD8A7CF-423F-4BCB-8531-829154C8E24C}" type="presOf" srcId="{A3F8B4A2-6630-4DA8-B3E7-5E4FDAFBF536}" destId="{23410F01-CE7D-4EC2-B36F-96C884218D81}" srcOrd="0" destOrd="0" presId="urn:microsoft.com/office/officeart/2005/8/layout/chevron2"/>
    <dgm:cxn modelId="{6B1C6EF6-5DFC-4848-82C7-AB4A5EAD8F2A}" type="presParOf" srcId="{23410F01-CE7D-4EC2-B36F-96C884218D81}" destId="{187D8E1C-45D8-416E-9025-D05BB43C1D83}" srcOrd="0" destOrd="0" presId="urn:microsoft.com/office/officeart/2005/8/layout/chevron2"/>
    <dgm:cxn modelId="{1E0F1481-8A60-42DA-BBED-778FC506C71E}" type="presParOf" srcId="{187D8E1C-45D8-416E-9025-D05BB43C1D83}" destId="{29151AB8-04D3-440B-BFF9-2CD13CEBFD5E}" srcOrd="0" destOrd="0" presId="urn:microsoft.com/office/officeart/2005/8/layout/chevron2"/>
    <dgm:cxn modelId="{36F48CF4-729B-4211-A667-270DF97A0A47}" type="presOf" srcId="{EE15EEFF-2735-4B6D-82A2-03EBE4F27141}" destId="{29151AB8-04D3-440B-BFF9-2CD13CEBFD5E}" srcOrd="0" destOrd="0" presId="urn:microsoft.com/office/officeart/2005/8/layout/chevron2"/>
    <dgm:cxn modelId="{6A7E5B9E-4F7B-46D1-9377-32A42330D25B}" type="presParOf" srcId="{187D8E1C-45D8-416E-9025-D05BB43C1D83}" destId="{12EB1610-7F51-48BE-80C8-16BE5860D9BB}" srcOrd="1" destOrd="0" presId="urn:microsoft.com/office/officeart/2005/8/layout/chevron2"/>
    <dgm:cxn modelId="{8CE3819F-E5D2-4F0C-937B-3F0118A45BBE}" type="presOf" srcId="{1DFAFDA6-95B6-4227-94AA-5AF37216A6EA}" destId="{12EB1610-7F51-48BE-80C8-16BE5860D9BB}" srcOrd="0" destOrd="0" presId="urn:microsoft.com/office/officeart/2005/8/layout/chevron2"/>
    <dgm:cxn modelId="{76C69424-243A-4F51-BF94-095E4B3DF83B}" type="presOf" srcId="{58EBBA25-C5FD-4308-8490-FC68811094A5}" destId="{12EB1610-7F51-48BE-80C8-16BE5860D9BB}" srcOrd="0" destOrd="1" presId="urn:microsoft.com/office/officeart/2005/8/layout/chevron2"/>
    <dgm:cxn modelId="{CEFA2D18-B1A9-4F14-B62F-ED232271E079}" type="presParOf" srcId="{23410F01-CE7D-4EC2-B36F-96C884218D81}" destId="{97A60B1A-08A8-4930-884F-7F72168E84DA}" srcOrd="1" destOrd="0" presId="urn:microsoft.com/office/officeart/2005/8/layout/chevron2"/>
    <dgm:cxn modelId="{C0DB5753-1102-4F00-8C43-2C04797EC9E4}" type="presParOf" srcId="{23410F01-CE7D-4EC2-B36F-96C884218D81}" destId="{5C5B3F35-C2FC-4B82-B0CA-C6C23204030B}" srcOrd="2" destOrd="0" presId="urn:microsoft.com/office/officeart/2005/8/layout/chevron2"/>
    <dgm:cxn modelId="{9AC08451-56C1-4EEC-8462-20D9914B0631}" type="presParOf" srcId="{5C5B3F35-C2FC-4B82-B0CA-C6C23204030B}" destId="{E39D5E62-B569-4971-8C08-F4507B9AFB69}" srcOrd="0" destOrd="0" presId="urn:microsoft.com/office/officeart/2005/8/layout/chevron2"/>
    <dgm:cxn modelId="{883FF263-6618-4264-B3B7-6D1EC2B7E537}" type="presOf" srcId="{0C89A597-2559-4A3B-9774-3C8C5AACD22A}" destId="{E39D5E62-B569-4971-8C08-F4507B9AFB69}" srcOrd="0" destOrd="0" presId="urn:microsoft.com/office/officeart/2005/8/layout/chevron2"/>
    <dgm:cxn modelId="{6C706209-14CE-4F4A-995B-812DEED91BC3}" type="presParOf" srcId="{5C5B3F35-C2FC-4B82-B0CA-C6C23204030B}" destId="{80B2FCFA-7E52-4CD3-968E-A4A2DC723674}" srcOrd="1" destOrd="0" presId="urn:microsoft.com/office/officeart/2005/8/layout/chevron2"/>
    <dgm:cxn modelId="{0CA6F4DB-2709-4A63-9D70-1FECFC512153}" type="presOf" srcId="{463B0C17-6000-4DC1-ACA8-F2F5B77B145A}" destId="{80B2FCFA-7E52-4CD3-968E-A4A2DC723674}" srcOrd="0" destOrd="0" presId="urn:microsoft.com/office/officeart/2005/8/layout/chevron2"/>
    <dgm:cxn modelId="{40D9D70C-B0C3-4E66-8DE8-8D2AF6DE5724}" type="presOf" srcId="{ADA3F039-7692-4CB4-B0A8-D5EC0A47750C}" destId="{80B2FCFA-7E52-4CD3-968E-A4A2DC723674}" srcOrd="0" destOrd="1" presId="urn:microsoft.com/office/officeart/2005/8/layout/chevron2"/>
    <dgm:cxn modelId="{BC3E8B53-6C37-41E9-BC07-E22CA8FE96BA}" type="presParOf" srcId="{23410F01-CE7D-4EC2-B36F-96C884218D81}" destId="{137EC661-29E0-4133-9398-3220FEAC8D4E}" srcOrd="3" destOrd="0" presId="urn:microsoft.com/office/officeart/2005/8/layout/chevron2"/>
    <dgm:cxn modelId="{886A114F-EE43-4286-90C0-BC9227B90AB9}" type="presParOf" srcId="{23410F01-CE7D-4EC2-B36F-96C884218D81}" destId="{3C70B014-50EB-4B17-B06F-D75D88BE636C}" srcOrd="4" destOrd="0" presId="urn:microsoft.com/office/officeart/2005/8/layout/chevron2"/>
    <dgm:cxn modelId="{93EAE4E0-8FAA-4067-A3DA-9E9A58EB8804}" type="presParOf" srcId="{3C70B014-50EB-4B17-B06F-D75D88BE636C}" destId="{BC0E502B-787A-40E9-BC14-E088DA83B29E}" srcOrd="0" destOrd="0" presId="urn:microsoft.com/office/officeart/2005/8/layout/chevron2"/>
    <dgm:cxn modelId="{B2F378DF-34FF-4B40-9136-DACFEE0D4BD7}" type="presOf" srcId="{265F0E14-89E7-4C7A-AFDB-AE7371945FE1}" destId="{BC0E502B-787A-40E9-BC14-E088DA83B29E}" srcOrd="0" destOrd="0" presId="urn:microsoft.com/office/officeart/2005/8/layout/chevron2"/>
    <dgm:cxn modelId="{83B5CFE1-D436-416E-B8B6-F88A83AD2E2A}" type="presParOf" srcId="{3C70B014-50EB-4B17-B06F-D75D88BE636C}" destId="{FE3F2F61-A812-47B5-A1AD-933E2E3C6B3B}" srcOrd="1" destOrd="0" presId="urn:microsoft.com/office/officeart/2005/8/layout/chevron2"/>
    <dgm:cxn modelId="{05B58472-7E64-48BD-8A1C-24202E0E7DBC}" type="presOf" srcId="{288CD8A0-83A5-44B2-BDEE-39C967C7B4C5}" destId="{FE3F2F61-A812-47B5-A1AD-933E2E3C6B3B}" srcOrd="0" destOrd="0" presId="urn:microsoft.com/office/officeart/2005/8/layout/chevron2"/>
    <dgm:cxn modelId="{36C7D168-9EEF-490F-A228-F2DC3AAE0657}" type="presOf" srcId="{50179044-A148-450D-8691-89C1167CE76E}" destId="{FE3F2F61-A812-47B5-A1AD-933E2E3C6B3B}" srcOrd="0" destOrd="1" presId="urn:microsoft.com/office/officeart/2005/8/layout/chevron2"/>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9.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97B28DE-0885-411D-BBD2-9616F6EB420D}"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zh-CN" altLang="en-US"/>
        </a:p>
      </dgm:t>
    </dgm:pt>
    <dgm:pt modelId="{48EF7D7F-7C6E-4977-AE7D-BBDDDA704344}" type="parTrans" cxnId="{BA4599A1-C37D-40AE-8299-F881CD2EE4F3}">
      <dgm:prSet/>
      <dgm:spPr/>
      <dgm:t>
        <a:bodyPr/>
        <a:lstStyle/>
        <a:p>
          <a:endParaRPr lang="zh-CN" altLang="en-US"/>
        </a:p>
      </dgm:t>
    </dgm:pt>
    <dgm:pt modelId="{A94A5792-68CA-42AF-9044-C9B5ABB2B481}">
      <dgm:prSet phldrT="[文本]"/>
      <dgm:spPr>
        <a:solidFill>
          <a:schemeClr val="accent5">
            <a:hueOff val="0"/>
            <a:satOff val="0"/>
            <a:lumOff val="0"/>
            <a:alphaOff val="0"/>
          </a:schemeClr>
        </a:solidFill>
        <a:ln w="25400" cap="flat" cmpd="sng" algn="ctr">
          <a:solidFill>
            <a:schemeClr val="accent5">
              <a:hueOff val="0"/>
              <a:satOff val="0"/>
              <a:lumOff val="0"/>
              <a:alphaOff val="0"/>
            </a:schemeClr>
          </a:solidFill>
          <a:prstDash val="solid"/>
        </a:ln>
      </dgm:spPr>
      <dgm:t>
        <a:bodyPr/>
        <a:lstStyle/>
        <a:p>
          <a:r>
            <a:rPr lang="zh-CN" altLang="en-US" smtClean="0"/>
            <a:t>运营能力指标</a:t>
          </a:r>
          <a:endParaRPr lang="zh-CN" altLang="en-US"/>
        </a:p>
      </dgm:t>
    </dgm:pt>
    <dgm:pt modelId="{96DDD014-603B-4A31-9F74-A7A589C6E32E}" type="parTrans" cxnId="{2A655064-40BE-42DE-A8A0-503518372920}">
      <dgm:prSet/>
      <dgm:spPr/>
      <dgm:t>
        <a:bodyPr/>
        <a:lstStyle/>
        <a:p>
          <a:endParaRPr lang="zh-CN" altLang="en-US"/>
        </a:p>
      </dgm:t>
    </dgm:pt>
    <dgm:pt modelId="{447ECBD6-4502-44A4-BCB5-947F34BFDDE7}">
      <dgm:prSet phldrT="[文本]" custT="1"/>
      <dgm:spPr>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dgm:spPr>
      <dgm:t>
        <a:bodyPr/>
        <a:lstStyle/>
        <a:p>
          <a:r>
            <a:rPr lang="zh-CN" altLang="en-US" sz="1600" smtClean="0"/>
            <a:t>应收账款周转率</a:t>
          </a:r>
          <a:endParaRPr lang="zh-CN" altLang="en-US" sz="1600"/>
        </a:p>
      </dgm:t>
    </dgm:pt>
    <dgm:pt modelId="{9CE3903C-04B4-49A7-A35F-D79B252AA63F}" type="sibTrans" cxnId="{2A655064-40BE-42DE-A8A0-503518372920}">
      <dgm:prSet/>
      <dgm:spPr/>
      <dgm:t>
        <a:bodyPr/>
        <a:lstStyle/>
        <a:p>
          <a:endParaRPr lang="zh-CN" altLang="en-US"/>
        </a:p>
      </dgm:t>
    </dgm:pt>
    <dgm:pt modelId="{FE26EEEB-85A2-4C95-A507-B405B446D413}" type="parTrans" cxnId="{B1D22AC7-6199-4B16-BD41-A8BBAAD08709}">
      <dgm:prSet/>
      <dgm:spPr/>
      <dgm:t>
        <a:bodyPr/>
        <a:lstStyle/>
        <a:p>
          <a:endParaRPr lang="zh-CN" altLang="en-US"/>
        </a:p>
      </dgm:t>
    </dgm:pt>
    <dgm:pt modelId="{8C5AA060-2336-424B-A228-349057F81D1C}">
      <dgm:prSet phldrT="[文本]" custT="1"/>
      <dgm:spPr>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dgm:spPr>
      <dgm:t>
        <a:bodyPr/>
        <a:lstStyle/>
        <a:p>
          <a:r>
            <a:rPr lang="zh-CN" altLang="en-US" sz="1600" smtClean="0"/>
            <a:t>存货周转率</a:t>
          </a:r>
          <a:endParaRPr lang="zh-CN" altLang="en-US" sz="1600"/>
        </a:p>
      </dgm:t>
    </dgm:pt>
    <dgm:pt modelId="{6207FD09-EE0B-4310-ACAA-5DBCA9E97C91}" type="sibTrans" cxnId="{B1D22AC7-6199-4B16-BD41-A8BBAAD08709}">
      <dgm:prSet/>
      <dgm:spPr/>
      <dgm:t>
        <a:bodyPr/>
        <a:lstStyle/>
        <a:p>
          <a:endParaRPr lang="zh-CN" altLang="en-US"/>
        </a:p>
      </dgm:t>
    </dgm:pt>
    <dgm:pt modelId="{3A7E8E46-1A35-4994-8BD9-3FADFABD39A0}" type="sibTrans" cxnId="{BA4599A1-C37D-40AE-8299-F881CD2EE4F3}">
      <dgm:prSet/>
      <dgm:spPr/>
      <dgm:t>
        <a:bodyPr/>
        <a:lstStyle/>
        <a:p>
          <a:endParaRPr lang="zh-CN" altLang="en-US"/>
        </a:p>
      </dgm:t>
    </dgm:pt>
    <dgm:pt modelId="{33165E04-654E-4DBF-8CE5-8F9974A2E6C8}" type="parTrans" cxnId="{42B0F2FB-170C-4331-A4DE-6DF44BA7D51B}">
      <dgm:prSet/>
      <dgm:spPr/>
      <dgm:t>
        <a:bodyPr/>
        <a:lstStyle/>
        <a:p>
          <a:endParaRPr lang="zh-CN" altLang="en-US"/>
        </a:p>
      </dgm:t>
    </dgm:pt>
    <dgm:pt modelId="{937F6F33-B0B5-4B78-B171-3A6535C3E2CC}">
      <dgm:prSet phldrT="[文本]"/>
      <dgm:spPr>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dgm:spPr>
      <dgm:t>
        <a:bodyPr/>
        <a:lstStyle/>
        <a:p>
          <a:r>
            <a:rPr lang="zh-CN" altLang="en-US" smtClean="0"/>
            <a:t>盈利能力指标</a:t>
          </a:r>
          <a:endParaRPr lang="zh-CN" altLang="en-US"/>
        </a:p>
      </dgm:t>
    </dgm:pt>
    <dgm:pt modelId="{A23907CB-DEC3-4422-99FD-F750DD8B4B63}" type="parTrans" cxnId="{37D38E62-3348-40C7-BAAE-0B5F83A206C5}">
      <dgm:prSet/>
      <dgm:spPr/>
      <dgm:t>
        <a:bodyPr/>
        <a:lstStyle/>
        <a:p>
          <a:endParaRPr lang="zh-CN" altLang="en-US"/>
        </a:p>
      </dgm:t>
    </dgm:pt>
    <dgm:pt modelId="{6460B8C0-E920-4F7E-96F0-DBA82F5C1C04}">
      <dgm:prSet phldrT="[文本]" custT="1"/>
      <dgm:spPr>
        <a:solidFill>
          <a:schemeClr val="accent5">
            <a:tint val="40000"/>
            <a:alpha val="90000"/>
            <a:hueOff val="-5370241"/>
            <a:satOff val="24126"/>
            <a:lumOff val="1658"/>
            <a:alphaOff val="0"/>
          </a:schemeClr>
        </a:solidFill>
        <a:ln w="25400" cap="flat" cmpd="sng" algn="ctr">
          <a:solidFill>
            <a:schemeClr val="accent5">
              <a:tint val="40000"/>
              <a:alpha val="90000"/>
              <a:hueOff val="-5370241"/>
              <a:satOff val="24126"/>
              <a:lumOff val="1658"/>
              <a:alphaOff val="0"/>
            </a:schemeClr>
          </a:solidFill>
          <a:prstDash val="solid"/>
        </a:ln>
      </dgm:spPr>
      <dgm:t>
        <a:bodyPr/>
        <a:lstStyle/>
        <a:p>
          <a:r>
            <a:rPr lang="zh-CN" altLang="en-US" sz="1600" smtClean="0"/>
            <a:t>销售净利率</a:t>
          </a:r>
          <a:endParaRPr lang="zh-CN" altLang="en-US" sz="1600"/>
        </a:p>
      </dgm:t>
    </dgm:pt>
    <dgm:pt modelId="{F8243856-5D9D-44D8-B36B-EA7D53523056}" type="sibTrans" cxnId="{37D38E62-3348-40C7-BAAE-0B5F83A206C5}">
      <dgm:prSet/>
      <dgm:spPr/>
      <dgm:t>
        <a:bodyPr/>
        <a:lstStyle/>
        <a:p>
          <a:endParaRPr lang="zh-CN" altLang="en-US"/>
        </a:p>
      </dgm:t>
    </dgm:pt>
    <dgm:pt modelId="{A979BD2C-C418-426B-B99F-62FD6D7D86C6}" type="parTrans" cxnId="{A2C5760D-4A54-45F7-A1A2-44F5C9016076}">
      <dgm:prSet/>
      <dgm:spPr/>
      <dgm:t>
        <a:bodyPr/>
        <a:lstStyle/>
        <a:p>
          <a:endParaRPr lang="zh-CN" altLang="en-US"/>
        </a:p>
      </dgm:t>
    </dgm:pt>
    <dgm:pt modelId="{A7A2FB1C-68EB-4F5E-9F93-6508F61D8CFD}">
      <dgm:prSet phldrT="[文本]" custT="1"/>
      <dgm:spPr>
        <a:solidFill>
          <a:schemeClr val="accent5">
            <a:tint val="40000"/>
            <a:alpha val="90000"/>
            <a:hueOff val="-5370241"/>
            <a:satOff val="24126"/>
            <a:lumOff val="1658"/>
            <a:alphaOff val="0"/>
          </a:schemeClr>
        </a:solidFill>
        <a:ln w="25400" cap="flat" cmpd="sng" algn="ctr">
          <a:solidFill>
            <a:schemeClr val="accent5">
              <a:tint val="40000"/>
              <a:alpha val="90000"/>
              <a:hueOff val="-5370241"/>
              <a:satOff val="24126"/>
              <a:lumOff val="1658"/>
              <a:alphaOff val="0"/>
            </a:schemeClr>
          </a:solidFill>
          <a:prstDash val="solid"/>
        </a:ln>
      </dgm:spPr>
      <dgm:t>
        <a:bodyPr/>
        <a:lstStyle/>
        <a:p>
          <a:r>
            <a:rPr lang="zh-CN" altLang="en-US" sz="1600" smtClean="0"/>
            <a:t>净资产收益率</a:t>
          </a:r>
          <a:endParaRPr lang="zh-CN" altLang="en-US" sz="1600"/>
        </a:p>
      </dgm:t>
    </dgm:pt>
    <dgm:pt modelId="{18A3F915-0ABB-433B-AA85-79FB79A40F21}" type="sibTrans" cxnId="{A2C5760D-4A54-45F7-A1A2-44F5C9016076}">
      <dgm:prSet/>
      <dgm:spPr/>
      <dgm:t>
        <a:bodyPr/>
        <a:lstStyle/>
        <a:p>
          <a:endParaRPr lang="zh-CN" altLang="en-US"/>
        </a:p>
      </dgm:t>
    </dgm:pt>
    <dgm:pt modelId="{6E018627-57D0-40FE-9694-4B0F6B5E77BD}" type="sibTrans" cxnId="{42B0F2FB-170C-4331-A4DE-6DF44BA7D51B}">
      <dgm:prSet/>
      <dgm:spPr/>
      <dgm:t>
        <a:bodyPr/>
        <a:lstStyle/>
        <a:p>
          <a:endParaRPr lang="zh-CN" altLang="en-US"/>
        </a:p>
      </dgm:t>
    </dgm:pt>
    <dgm:pt modelId="{A11CD167-72CF-4B8B-A596-BAF40F2E3785}" type="parTrans" cxnId="{5B75B812-42AB-4D37-BB91-70C1D1FBD83A}">
      <dgm:prSet/>
      <dgm:spPr/>
      <dgm:t>
        <a:bodyPr/>
        <a:lstStyle/>
        <a:p>
          <a:endParaRPr lang="zh-CN" altLang="en-US"/>
        </a:p>
      </dgm:t>
    </dgm:pt>
    <dgm:pt modelId="{0C3C8897-D969-455B-B162-9536490C445D}">
      <dgm:prSet phldrT="[文本]"/>
      <dgm:spPr>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dgm:spPr>
      <dgm:t>
        <a:bodyPr/>
        <a:lstStyle/>
        <a:p>
          <a:r>
            <a:rPr lang="zh-CN" altLang="en-US" smtClean="0"/>
            <a:t>偿债能力指标</a:t>
          </a:r>
          <a:endParaRPr lang="zh-CN" altLang="en-US"/>
        </a:p>
      </dgm:t>
    </dgm:pt>
    <dgm:pt modelId="{7A75A8F8-CC56-4710-BA25-8078828D7FF8}" type="parTrans" cxnId="{00269128-7FAA-49E3-BB07-47228780197E}">
      <dgm:prSet/>
      <dgm:spPr/>
      <dgm:t>
        <a:bodyPr/>
        <a:lstStyle/>
        <a:p>
          <a:endParaRPr lang="zh-CN" altLang="en-US"/>
        </a:p>
      </dgm:t>
    </dgm:pt>
    <dgm:pt modelId="{B42A15F9-D06A-40D0-82A9-8A970A862F4D}">
      <dgm:prSet phldrT="[文本]" custT="1"/>
      <dgm:spPr>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dgm:spPr>
      <dgm:t>
        <a:bodyPr/>
        <a:lstStyle/>
        <a:p>
          <a:r>
            <a:rPr lang="zh-CN" altLang="en-US" sz="1600" smtClean="0"/>
            <a:t>资产负债率</a:t>
          </a:r>
          <a:endParaRPr lang="zh-CN" altLang="en-US" sz="1600"/>
        </a:p>
      </dgm:t>
    </dgm:pt>
    <dgm:pt modelId="{652FB70A-CFFA-4BC3-A253-95820AD17785}" type="sibTrans" cxnId="{00269128-7FAA-49E3-BB07-47228780197E}">
      <dgm:prSet/>
      <dgm:spPr/>
      <dgm:t>
        <a:bodyPr/>
        <a:lstStyle/>
        <a:p>
          <a:endParaRPr lang="zh-CN" altLang="en-US"/>
        </a:p>
      </dgm:t>
    </dgm:pt>
    <dgm:pt modelId="{4D98A122-F158-4368-A191-1F9D79634EED}" type="parTrans" cxnId="{4E139B24-760F-4015-A0F6-9F13E0CF9C34}">
      <dgm:prSet/>
      <dgm:spPr/>
      <dgm:t>
        <a:bodyPr/>
        <a:lstStyle/>
        <a:p>
          <a:endParaRPr lang="zh-CN" altLang="en-US"/>
        </a:p>
      </dgm:t>
    </dgm:pt>
    <dgm:pt modelId="{F9155965-3C2A-418B-B3CC-534ABC337E55}">
      <dgm:prSet phldrT="[文本]" custT="1"/>
      <dgm:spPr>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dgm:spPr>
      <dgm:t>
        <a:bodyPr/>
        <a:lstStyle/>
        <a:p>
          <a:r>
            <a:rPr lang="zh-CN" altLang="en-US" sz="1600" smtClean="0"/>
            <a:t>流动比率</a:t>
          </a:r>
          <a:endParaRPr lang="zh-CN" altLang="en-US" sz="1600"/>
        </a:p>
      </dgm:t>
    </dgm:pt>
    <dgm:pt modelId="{750861E7-5F95-4DEC-95DE-01A9CDF3554D}" type="sibTrans" cxnId="{4E139B24-760F-4015-A0F6-9F13E0CF9C34}">
      <dgm:prSet/>
      <dgm:spPr/>
      <dgm:t>
        <a:bodyPr/>
        <a:lstStyle/>
        <a:p>
          <a:endParaRPr lang="zh-CN" altLang="en-US"/>
        </a:p>
      </dgm:t>
    </dgm:pt>
    <dgm:pt modelId="{CFF41853-E3A5-4AEE-ACED-B10F7D0FE3BA}" type="sibTrans" cxnId="{5B75B812-42AB-4D37-BB91-70C1D1FBD83A}">
      <dgm:prSet/>
      <dgm:spPr/>
      <dgm:t>
        <a:bodyPr/>
        <a:lstStyle/>
        <a:p>
          <a:endParaRPr lang="zh-CN" altLang="en-US"/>
        </a:p>
      </dgm:t>
    </dgm:pt>
    <dgm:pt modelId="{43951839-BA96-487A-941B-4CC228D42265}" type="pres">
      <dgm:prSet presAssocID="{997B28DE-0885-411D-BBD2-9616F6EB420D}" presName="Name0">
        <dgm:presLayoutVars>
          <dgm:dir/>
          <dgm:animLvl val="lvl"/>
          <dgm:resizeHandles val="exact"/>
        </dgm:presLayoutVars>
      </dgm:prSet>
      <dgm:spPr/>
      <dgm:t>
        <a:bodyPr/>
        <a:lstStyle/>
        <a:p>
          <a:endParaRPr lang="zh-CN" altLang="en-US"/>
        </a:p>
      </dgm:t>
    </dgm:pt>
    <dgm:pt modelId="{1548A346-E720-4EA8-9C8C-49F402E78A5A}" type="pres">
      <dgm:prSet presAssocID="{A94A5792-68CA-42AF-9044-C9B5ABB2B481}" presName="composite"/>
      <dgm:spPr/>
      <dgm:t>
        <a:bodyPr/>
        <a:lstStyle/>
        <a:p/>
      </dgm:t>
    </dgm:pt>
    <dgm:pt modelId="{F7B187CC-9A36-4A3A-A97A-0402C018394A}" type="pres">
      <dgm:prSet presAssocID="{A94A5792-68CA-42AF-9044-C9B5ABB2B481}" presName="parTx" presStyleLbl="alignNode1" presStyleCnt="3">
        <dgm:presLayoutVars>
          <dgm:chMax val="0"/>
          <dgm:chPref val="0"/>
          <dgm:bulletEnabled val="1"/>
        </dgm:presLayoutVars>
      </dgm:prSet>
      <dgm:spPr/>
      <dgm:t>
        <a:bodyPr/>
        <a:lstStyle/>
        <a:p>
          <a:endParaRPr lang="zh-CN" altLang="en-US"/>
        </a:p>
      </dgm:t>
    </dgm:pt>
    <dgm:pt modelId="{D1DE5A23-D98D-4987-98EF-003C5D1BB8CB}" type="pres">
      <dgm:prSet presAssocID="{A94A5792-68CA-42AF-9044-C9B5ABB2B481}" presName="desTx" presStyleLbl="alignAccFollowNode1" presStyleCnt="3">
        <dgm:presLayoutVars>
          <dgm:bulletEnabled val="1"/>
        </dgm:presLayoutVars>
      </dgm:prSet>
      <dgm:spPr/>
      <dgm:t>
        <a:bodyPr/>
        <a:lstStyle/>
        <a:p>
          <a:endParaRPr lang="zh-CN" altLang="en-US"/>
        </a:p>
      </dgm:t>
    </dgm:pt>
    <dgm:pt modelId="{83041284-A1BC-4698-9020-5D2D99C99B7B}" type="pres">
      <dgm:prSet presAssocID="{3A7E8E46-1A35-4994-8BD9-3FADFABD39A0}" presName="space"/>
      <dgm:spPr/>
      <dgm:t>
        <a:bodyPr/>
        <a:lstStyle/>
        <a:p/>
      </dgm:t>
    </dgm:pt>
    <dgm:pt modelId="{93B24AB1-D38C-4E7F-8140-DB125CE310F2}" type="pres">
      <dgm:prSet presAssocID="{937F6F33-B0B5-4B78-B171-3A6535C3E2CC}" presName="composite"/>
      <dgm:spPr/>
      <dgm:t>
        <a:bodyPr/>
        <a:lstStyle/>
        <a:p/>
      </dgm:t>
    </dgm:pt>
    <dgm:pt modelId="{99FBC048-E4E9-4AAA-A06D-93178C08B787}" type="pres">
      <dgm:prSet presAssocID="{937F6F33-B0B5-4B78-B171-3A6535C3E2CC}" presName="parTx" presStyleLbl="alignNode1" presStyleIdx="1" presStyleCnt="3">
        <dgm:presLayoutVars>
          <dgm:chMax val="0"/>
          <dgm:chPref val="0"/>
          <dgm:bulletEnabled val="1"/>
        </dgm:presLayoutVars>
      </dgm:prSet>
      <dgm:spPr/>
      <dgm:t>
        <a:bodyPr/>
        <a:lstStyle/>
        <a:p>
          <a:endParaRPr lang="zh-CN" altLang="en-US"/>
        </a:p>
      </dgm:t>
    </dgm:pt>
    <dgm:pt modelId="{E47A602D-9AE4-4FFF-B926-19F132641F75}" type="pres">
      <dgm:prSet presAssocID="{937F6F33-B0B5-4B78-B171-3A6535C3E2CC}" presName="desTx" presStyleLbl="alignAccFollowNode1" presStyleIdx="1" presStyleCnt="3">
        <dgm:presLayoutVars>
          <dgm:bulletEnabled val="1"/>
        </dgm:presLayoutVars>
      </dgm:prSet>
      <dgm:spPr/>
      <dgm:t>
        <a:bodyPr/>
        <a:lstStyle/>
        <a:p>
          <a:endParaRPr lang="zh-CN" altLang="en-US"/>
        </a:p>
      </dgm:t>
    </dgm:pt>
    <dgm:pt modelId="{A557A379-7EF6-427E-87AB-AE01465615FF}" type="pres">
      <dgm:prSet presAssocID="{6E018627-57D0-40FE-9694-4B0F6B5E77BD}" presName="space"/>
      <dgm:spPr/>
      <dgm:t>
        <a:bodyPr/>
        <a:lstStyle/>
        <a:p/>
      </dgm:t>
    </dgm:pt>
    <dgm:pt modelId="{D069ABC7-89B0-47EA-B358-D88C9B57E2A8}" type="pres">
      <dgm:prSet presAssocID="{0C3C8897-D969-455B-B162-9536490C445D}" presName="composite"/>
      <dgm:spPr/>
      <dgm:t>
        <a:bodyPr/>
        <a:lstStyle/>
        <a:p/>
      </dgm:t>
    </dgm:pt>
    <dgm:pt modelId="{21BD1FFC-3FDB-4D28-AC55-8F235BDE98E1}" type="pres">
      <dgm:prSet presAssocID="{0C3C8897-D969-455B-B162-9536490C445D}" presName="parTx" presStyleLbl="alignNode1" presStyleIdx="2" presStyleCnt="3">
        <dgm:presLayoutVars>
          <dgm:chMax val="0"/>
          <dgm:chPref val="0"/>
          <dgm:bulletEnabled val="1"/>
        </dgm:presLayoutVars>
      </dgm:prSet>
      <dgm:spPr/>
      <dgm:t>
        <a:bodyPr/>
        <a:lstStyle/>
        <a:p>
          <a:endParaRPr lang="zh-CN" altLang="en-US"/>
        </a:p>
      </dgm:t>
    </dgm:pt>
    <dgm:pt modelId="{57B2BDA4-4C08-4A2B-BDD4-C72DE4C5B412}" type="pres">
      <dgm:prSet presAssocID="{0C3C8897-D969-455B-B162-9536490C445D}" presName="desTx" presStyleLbl="alignAccFollowNode1" presStyleIdx="2" presStyleCnt="3">
        <dgm:presLayoutVars>
          <dgm:bulletEnabled val="1"/>
        </dgm:presLayoutVars>
      </dgm:prSet>
      <dgm:spPr/>
      <dgm:t>
        <a:bodyPr/>
        <a:lstStyle/>
        <a:p>
          <a:endParaRPr lang="zh-CN" altLang="en-US"/>
        </a:p>
      </dgm:t>
    </dgm:pt>
  </dgm:ptLst>
  <dgm:cxnLst>
    <dgm:cxn modelId="{BA4599A1-C37D-40AE-8299-F881CD2EE4F3}" srcId="{997B28DE-0885-411D-BBD2-9616F6EB420D}" destId="{A94A5792-68CA-42AF-9044-C9B5ABB2B481}" srcOrd="0" destOrd="0" parTransId="{48EF7D7F-7C6E-4977-AE7D-BBDDDA704344}" sibTransId="{3A7E8E46-1A35-4994-8BD9-3FADFABD39A0}"/>
    <dgm:cxn modelId="{2A655064-40BE-42DE-A8A0-503518372920}" srcId="{A94A5792-68CA-42AF-9044-C9B5ABB2B481}" destId="{447ECBD6-4502-44A4-BCB5-947F34BFDDE7}" srcOrd="0" destOrd="0" parTransId="{96DDD014-603B-4A31-9F74-A7A589C6E32E}" sibTransId="{9CE3903C-04B4-49A7-A35F-D79B252AA63F}"/>
    <dgm:cxn modelId="{B1D22AC7-6199-4B16-BD41-A8BBAAD08709}" srcId="{A94A5792-68CA-42AF-9044-C9B5ABB2B481}" destId="{8C5AA060-2336-424B-A228-349057F81D1C}" srcOrd="1" destOrd="0" parTransId="{FE26EEEB-85A2-4C95-A507-B405B446D413}" sibTransId="{6207FD09-EE0B-4310-ACAA-5DBCA9E97C91}"/>
    <dgm:cxn modelId="{42B0F2FB-170C-4331-A4DE-6DF44BA7D51B}" srcId="{997B28DE-0885-411D-BBD2-9616F6EB420D}" destId="{937F6F33-B0B5-4B78-B171-3A6535C3E2CC}" srcOrd="1" destOrd="0" parTransId="{33165E04-654E-4DBF-8CE5-8F9974A2E6C8}" sibTransId="{6E018627-57D0-40FE-9694-4B0F6B5E77BD}"/>
    <dgm:cxn modelId="{37D38E62-3348-40C7-BAAE-0B5F83A206C5}" srcId="{937F6F33-B0B5-4B78-B171-3A6535C3E2CC}" destId="{6460B8C0-E920-4F7E-96F0-DBA82F5C1C04}" srcOrd="0" destOrd="0" parTransId="{A23907CB-DEC3-4422-99FD-F750DD8B4B63}" sibTransId="{F8243856-5D9D-44D8-B36B-EA7D53523056}"/>
    <dgm:cxn modelId="{A2C5760D-4A54-45F7-A1A2-44F5C9016076}" srcId="{937F6F33-B0B5-4B78-B171-3A6535C3E2CC}" destId="{A7A2FB1C-68EB-4F5E-9F93-6508F61D8CFD}" srcOrd="1" destOrd="0" parTransId="{A979BD2C-C418-426B-B99F-62FD6D7D86C6}" sibTransId="{18A3F915-0ABB-433B-AA85-79FB79A40F21}"/>
    <dgm:cxn modelId="{5B75B812-42AB-4D37-BB91-70C1D1FBD83A}" srcId="{997B28DE-0885-411D-BBD2-9616F6EB420D}" destId="{0C3C8897-D969-455B-B162-9536490C445D}" srcOrd="2" destOrd="0" parTransId="{A11CD167-72CF-4B8B-A596-BAF40F2E3785}" sibTransId="{CFF41853-E3A5-4AEE-ACED-B10F7D0FE3BA}"/>
    <dgm:cxn modelId="{00269128-7FAA-49E3-BB07-47228780197E}" srcId="{0C3C8897-D969-455B-B162-9536490C445D}" destId="{B42A15F9-D06A-40D0-82A9-8A970A862F4D}" srcOrd="0" destOrd="0" parTransId="{7A75A8F8-CC56-4710-BA25-8078828D7FF8}" sibTransId="{652FB70A-CFFA-4BC3-A253-95820AD17785}"/>
    <dgm:cxn modelId="{4E139B24-760F-4015-A0F6-9F13E0CF9C34}" srcId="{0C3C8897-D969-455B-B162-9536490C445D}" destId="{F9155965-3C2A-418B-B3CC-534ABC337E55}" srcOrd="1" destOrd="0" parTransId="{4D98A122-F158-4368-A191-1F9D79634EED}" sibTransId="{750861E7-5F95-4DEC-95DE-01A9CDF3554D}"/>
    <dgm:cxn modelId="{45717FCA-8FFF-4D2C-861A-FEDE32ADC7FE}" type="presOf" srcId="{997B28DE-0885-411D-BBD2-9616F6EB420D}" destId="{43951839-BA96-487A-941B-4CC228D42265}" srcOrd="0" destOrd="0" presId="urn:microsoft.com/office/officeart/2005/8/layout/hList1"/>
    <dgm:cxn modelId="{13B39C90-55DC-4066-9B3E-D6A8BC53902C}" type="presParOf" srcId="{43951839-BA96-487A-941B-4CC228D42265}" destId="{1548A346-E720-4EA8-9C8C-49F402E78A5A}" srcOrd="0" destOrd="0" presId="urn:microsoft.com/office/officeart/2005/8/layout/hList1"/>
    <dgm:cxn modelId="{FA467BCD-9AB9-4957-9515-8E64540A881E}" type="presParOf" srcId="{1548A346-E720-4EA8-9C8C-49F402E78A5A}" destId="{F7B187CC-9A36-4A3A-A97A-0402C018394A}" srcOrd="0" destOrd="0" presId="urn:microsoft.com/office/officeart/2005/8/layout/hList1"/>
    <dgm:cxn modelId="{8475C7B4-9DE2-41F1-A2D3-A7676D024F21}" type="presOf" srcId="{A94A5792-68CA-42AF-9044-C9B5ABB2B481}" destId="{F7B187CC-9A36-4A3A-A97A-0402C018394A}" srcOrd="0" destOrd="0" presId="urn:microsoft.com/office/officeart/2005/8/layout/hList1"/>
    <dgm:cxn modelId="{3A91D6E2-E5C3-4240-B244-C65FE8B40534}" type="presParOf" srcId="{1548A346-E720-4EA8-9C8C-49F402E78A5A}" destId="{D1DE5A23-D98D-4987-98EF-003C5D1BB8CB}" srcOrd="1" destOrd="0" presId="urn:microsoft.com/office/officeart/2005/8/layout/hList1"/>
    <dgm:cxn modelId="{50F83E86-519C-4148-856F-CBACB2EBBCD1}" type="presOf" srcId="{447ECBD6-4502-44A4-BCB5-947F34BFDDE7}" destId="{D1DE5A23-D98D-4987-98EF-003C5D1BB8CB}" srcOrd="0" destOrd="0" presId="urn:microsoft.com/office/officeart/2005/8/layout/hList1"/>
    <dgm:cxn modelId="{04838A94-910F-4343-9998-DC5546BD90FD}" type="presOf" srcId="{8C5AA060-2336-424B-A228-349057F81D1C}" destId="{D1DE5A23-D98D-4987-98EF-003C5D1BB8CB}" srcOrd="0" destOrd="1" presId="urn:microsoft.com/office/officeart/2005/8/layout/hList1"/>
    <dgm:cxn modelId="{0E7CC9AF-0A83-4C02-BF44-4272EA3F2072}" type="presParOf" srcId="{43951839-BA96-487A-941B-4CC228D42265}" destId="{83041284-A1BC-4698-9020-5D2D99C99B7B}" srcOrd="1" destOrd="0" presId="urn:microsoft.com/office/officeart/2005/8/layout/hList1"/>
    <dgm:cxn modelId="{39BE2941-C39C-4EB5-9AD8-C524B6C396E1}" type="presParOf" srcId="{43951839-BA96-487A-941B-4CC228D42265}" destId="{93B24AB1-D38C-4E7F-8140-DB125CE310F2}" srcOrd="2" destOrd="0" presId="urn:microsoft.com/office/officeart/2005/8/layout/hList1"/>
    <dgm:cxn modelId="{2F5E2359-6419-4F45-AA1F-58C057490DCF}" type="presParOf" srcId="{93B24AB1-D38C-4E7F-8140-DB125CE310F2}" destId="{99FBC048-E4E9-4AAA-A06D-93178C08B787}" srcOrd="0" destOrd="0" presId="urn:microsoft.com/office/officeart/2005/8/layout/hList1"/>
    <dgm:cxn modelId="{C416421C-5A99-4C8C-8E7E-90CAFF595FBB}" type="presOf" srcId="{937F6F33-B0B5-4B78-B171-3A6535C3E2CC}" destId="{99FBC048-E4E9-4AAA-A06D-93178C08B787}" srcOrd="0" destOrd="0" presId="urn:microsoft.com/office/officeart/2005/8/layout/hList1"/>
    <dgm:cxn modelId="{EE46583A-F39C-4089-9585-645C3AD7887D}" type="presParOf" srcId="{93B24AB1-D38C-4E7F-8140-DB125CE310F2}" destId="{E47A602D-9AE4-4FFF-B926-19F132641F75}" srcOrd="1" destOrd="0" presId="urn:microsoft.com/office/officeart/2005/8/layout/hList1"/>
    <dgm:cxn modelId="{1B117463-2B0A-4156-99F6-B0752CBF0C10}" type="presOf" srcId="{6460B8C0-E920-4F7E-96F0-DBA82F5C1C04}" destId="{E47A602D-9AE4-4FFF-B926-19F132641F75}" srcOrd="0" destOrd="0" presId="urn:microsoft.com/office/officeart/2005/8/layout/hList1"/>
    <dgm:cxn modelId="{0EDA6456-C526-4974-A6A2-B68C43C80E13}" type="presOf" srcId="{A7A2FB1C-68EB-4F5E-9F93-6508F61D8CFD}" destId="{E47A602D-9AE4-4FFF-B926-19F132641F75}" srcOrd="0" destOrd="1" presId="urn:microsoft.com/office/officeart/2005/8/layout/hList1"/>
    <dgm:cxn modelId="{0A8C8882-DA9D-47E9-9749-C49E3D8C6FC7}" type="presParOf" srcId="{43951839-BA96-487A-941B-4CC228D42265}" destId="{A557A379-7EF6-427E-87AB-AE01465615FF}" srcOrd="3" destOrd="0" presId="urn:microsoft.com/office/officeart/2005/8/layout/hList1"/>
    <dgm:cxn modelId="{72592BE1-CE25-458C-81BA-D9810FBB3891}" type="presParOf" srcId="{43951839-BA96-487A-941B-4CC228D42265}" destId="{D069ABC7-89B0-47EA-B358-D88C9B57E2A8}" srcOrd="4" destOrd="0" presId="urn:microsoft.com/office/officeart/2005/8/layout/hList1"/>
    <dgm:cxn modelId="{124732D4-E6A5-4B21-81FE-098C5DA74E9A}" type="presParOf" srcId="{D069ABC7-89B0-47EA-B358-D88C9B57E2A8}" destId="{21BD1FFC-3FDB-4D28-AC55-8F235BDE98E1}" srcOrd="0" destOrd="0" presId="urn:microsoft.com/office/officeart/2005/8/layout/hList1"/>
    <dgm:cxn modelId="{DBFB1443-D59B-4E90-9C19-81CBCC366E8B}" type="presOf" srcId="{0C3C8897-D969-455B-B162-9536490C445D}" destId="{21BD1FFC-3FDB-4D28-AC55-8F235BDE98E1}" srcOrd="0" destOrd="0" presId="urn:microsoft.com/office/officeart/2005/8/layout/hList1"/>
    <dgm:cxn modelId="{A3BE6F98-7B5E-444D-890B-5C0A0065F8E7}" type="presParOf" srcId="{D069ABC7-89B0-47EA-B358-D88C9B57E2A8}" destId="{57B2BDA4-4C08-4A2B-BDD4-C72DE4C5B412}" srcOrd="1" destOrd="0" presId="urn:microsoft.com/office/officeart/2005/8/layout/hList1"/>
    <dgm:cxn modelId="{5A4DFB15-4E45-4DFE-8146-1EBCDC81B577}" type="presOf" srcId="{B42A15F9-D06A-40D0-82A9-8A970A862F4D}" destId="{57B2BDA4-4C08-4A2B-BDD4-C72DE4C5B412}" srcOrd="0" destOrd="0" presId="urn:microsoft.com/office/officeart/2005/8/layout/hList1"/>
    <dgm:cxn modelId="{0C833ACA-FC4D-4E19-9BCB-1162981D7292}" type="presOf" srcId="{F9155965-3C2A-418B-B3CC-534ABC337E55}" destId="{57B2BDA4-4C08-4A2B-BDD4-C72DE4C5B412}" srcOrd="0" destOrd="1" presId="urn:microsoft.com/office/officeart/2005/8/layout/hList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0" name=""/>
      <dsp:cNvGrpSpPr/>
    </dsp:nvGrpSpPr>
    <dsp:grpSpPr/>
    <dsp:sp modelId="{7EF2A33E-ECB8-4559-852D-9EEF10AF9FBF}">
      <dsp:nvSpPr>
        <dsp:cNvPr id="11" name=""/>
        <dsp:cNvSpPr/>
      </dsp:nvSpPr>
      <dsp:spPr>
        <a:xfrm>
          <a:off x="2337053" y="313"/>
          <a:ext cx="3505580" cy="1224343"/>
        </a:xfrm>
        <a:prstGeom prst="rightArrow">
          <a:avLst>
            <a:gd name="adj1" fmla="val 75000"/>
            <a:gd name="adj2" fmla="val 50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zh-CN" altLang="en-US" sz="2400" kern="1200" smtClean="0"/>
            <a:t>受益期超过一年</a:t>
          </a:r>
          <a:endParaRPr lang="zh-CN" altLang="en-US" sz="2400" kern="1200"/>
        </a:p>
        <a:p>
          <a:pPr marL="228600" lvl="1" indent="-228600" algn="l" defTabSz="1066800">
            <a:lnSpc>
              <a:spcPct val="90000"/>
            </a:lnSpc>
            <a:spcBef>
              <a:spcPct val="0"/>
            </a:spcBef>
            <a:spcAft>
              <a:spcPct val="15000"/>
            </a:spcAft>
            <a:buChar char="••"/>
          </a:pPr>
          <a:r>
            <a:rPr lang="zh-CN" altLang="en-US" sz="2400" kern="1200" smtClean="0"/>
            <a:t>在建工程、固定资产</a:t>
          </a:r>
          <a:endParaRPr lang="zh-CN" altLang="en-US" sz="2400" kern="1200"/>
        </a:p>
      </dsp:txBody>
      <dsp:txXfrm>
        <a:off x="2337053" y="153356"/>
        <a:ext cx="3046451" cy="918257"/>
      </dsp:txXfrm>
    </dsp:sp>
    <dsp:sp modelId="{A958628A-E07F-4319-B637-82B7CA8EC741}">
      <dsp:nvSpPr>
        <dsp:cNvPr id="12" name=""/>
        <dsp:cNvSpPr/>
      </dsp:nvSpPr>
      <dsp:spPr>
        <a:xfrm>
          <a:off x="0" y="313"/>
          <a:ext cx="2337053" cy="1224343"/>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zh-CN" altLang="en-US" sz="3200" kern="1200" smtClean="0"/>
            <a:t>资本性支出</a:t>
          </a:r>
          <a:endParaRPr lang="zh-CN" altLang="en-US" sz="3200" kern="1200"/>
        </a:p>
      </dsp:txBody>
      <dsp:txXfrm>
        <a:off x="59767" y="60080"/>
        <a:ext cx="2217518" cy="1104808"/>
      </dsp:txXfrm>
    </dsp:sp>
    <dsp:sp modelId="{999A1717-95B4-43DE-8D58-AAE5D56EBF2A}">
      <dsp:nvSpPr>
        <dsp:cNvPr id="13" name=""/>
        <dsp:cNvSpPr/>
      </dsp:nvSpPr>
      <dsp:spPr>
        <a:xfrm>
          <a:off x="2337053" y="1347092"/>
          <a:ext cx="3505580" cy="1224343"/>
        </a:xfrm>
        <a:prstGeom prst="rightArrow">
          <a:avLst>
            <a:gd name="adj1" fmla="val 75000"/>
            <a:gd name="adj2" fmla="val 50000"/>
          </a:avLst>
        </a:prstGeom>
        <a:solidFill>
          <a:schemeClr val="accent4">
            <a:tint val="40000"/>
            <a:alpha val="90000"/>
            <a:hueOff val="-3945710"/>
            <a:satOff val="22157"/>
            <a:lumOff val="1408"/>
            <a:alphaOff val="0"/>
          </a:schemeClr>
        </a:solidFill>
        <a:ln w="25400" cap="flat" cmpd="sng" algn="ctr">
          <a:solidFill>
            <a:schemeClr val="accent4">
              <a:tint val="40000"/>
              <a:alpha val="90000"/>
              <a:hueOff val="-3945710"/>
              <a:satOff val="22157"/>
              <a:lumOff val="14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zh-CN" altLang="en-US" sz="2400" kern="1200" smtClean="0"/>
            <a:t>受益期不超过一年</a:t>
          </a:r>
          <a:endParaRPr lang="zh-CN" altLang="en-US" sz="2400" kern="1200"/>
        </a:p>
        <a:p>
          <a:pPr marL="228600" lvl="1" indent="-228600" algn="l" defTabSz="1066800">
            <a:lnSpc>
              <a:spcPct val="90000"/>
            </a:lnSpc>
            <a:spcBef>
              <a:spcPct val="0"/>
            </a:spcBef>
            <a:spcAft>
              <a:spcPct val="15000"/>
            </a:spcAft>
            <a:buChar char="••"/>
          </a:pPr>
          <a:r>
            <a:rPr lang="zh-CN" altLang="en-US" sz="2400" kern="1200" smtClean="0"/>
            <a:t>各类成本、费用</a:t>
          </a:r>
          <a:endParaRPr lang="zh-CN" altLang="en-US" sz="2400" kern="1200"/>
        </a:p>
      </dsp:txBody>
      <dsp:txXfrm>
        <a:off x="2337053" y="1500135"/>
        <a:ext cx="3046451" cy="918257"/>
      </dsp:txXfrm>
    </dsp:sp>
    <dsp:sp modelId="{92DB57A8-196E-4409-BEE9-EB86E8AFE9FB}">
      <dsp:nvSpPr>
        <dsp:cNvPr id="14" name=""/>
        <dsp:cNvSpPr/>
      </dsp:nvSpPr>
      <dsp:spPr>
        <a:xfrm>
          <a:off x="0" y="1347092"/>
          <a:ext cx="2337053" cy="1224343"/>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zh-CN" altLang="en-US" sz="3200" kern="1200" smtClean="0"/>
            <a:t>收益性支出</a:t>
          </a:r>
          <a:endParaRPr lang="zh-CN" altLang="en-US" sz="3200" kern="1200"/>
        </a:p>
      </dsp:txBody>
      <dsp:txXfrm>
        <a:off x="59767" y="1406860"/>
        <a:ext cx="2217518" cy="1104808"/>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7" name=""/>
      <dsp:cNvGrpSpPr/>
    </dsp:nvGrpSpPr>
    <dsp:grpSpPr/>
    <dsp:sp modelId="{5C5FDEBB-A5FC-4BB9-9C45-C5C9F6ED8BF3}">
      <dsp:nvSpPr>
        <dsp:cNvPr id="8" name=""/>
        <dsp:cNvSpPr/>
      </dsp:nvSpPr>
      <dsp:spPr>
        <a:xfrm>
          <a:off x="685992" y="1421086"/>
          <a:ext cx="995846" cy="497923"/>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zh-CN" altLang="en-US" sz="1500" kern="1200" smtClean="0"/>
            <a:t>账务规划</a:t>
          </a:r>
          <a:endParaRPr lang="zh-CN" altLang="en-US" sz="1500" kern="1200"/>
        </a:p>
      </dsp:txBody>
      <dsp:txXfrm>
        <a:off x="700576" y="1435670"/>
        <a:ext cx="966679" cy="468756"/>
      </dsp:txXfrm>
    </dsp:sp>
    <dsp:sp modelId="{EA042956-7988-4BCF-A28F-1AF62B9C71AB}">
      <dsp:nvSpPr>
        <dsp:cNvPr id="9" name=""/>
        <dsp:cNvSpPr/>
      </dsp:nvSpPr>
      <dsp:spPr>
        <a:xfrm rot="18854899">
          <a:off x="1442921" y="1090472"/>
          <a:ext cx="1581021" cy="26630"/>
        </a:xfrm>
        <a:custGeom>
          <a:rect l="0" t="0" r="0" b="0"/>
          <a:pathLst>
            <a:path>
              <a:moveTo>
                <a:pt x="0" y="13315"/>
              </a:moveTo>
              <a:lnTo>
                <a:pt x="1581021" y="13315"/>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2193907" y="1064261"/>
        <a:ext cx="79051" cy="79051"/>
      </dsp:txXfrm>
    </dsp:sp>
    <dsp:sp modelId="{6527FD53-D566-456A-A0CF-114E3A6A6445}">
      <dsp:nvSpPr>
        <dsp:cNvPr id="10" name=""/>
        <dsp:cNvSpPr/>
      </dsp:nvSpPr>
      <dsp:spPr>
        <a:xfrm>
          <a:off x="2785026" y="288565"/>
          <a:ext cx="995846" cy="49792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zh-CN" altLang="en-US" sz="1500" kern="1200" smtClean="0"/>
            <a:t>业态</a:t>
          </a:r>
          <a:endParaRPr lang="zh-CN" altLang="en-US" sz="1500" kern="1200"/>
        </a:p>
      </dsp:txBody>
      <dsp:txXfrm>
        <a:off x="2799609" y="303149"/>
        <a:ext cx="966679" cy="468756"/>
      </dsp:txXfrm>
    </dsp:sp>
    <dsp:sp modelId="{0A1AD845-1DEC-4C9D-948C-5F572E97E3E3}">
      <dsp:nvSpPr>
        <dsp:cNvPr id="11" name=""/>
        <dsp:cNvSpPr/>
      </dsp:nvSpPr>
      <dsp:spPr>
        <a:xfrm rot="20448012">
          <a:off x="3757735" y="387409"/>
          <a:ext cx="831968" cy="26630"/>
        </a:xfrm>
        <a:custGeom>
          <a:rect l="0" t="0" r="0" b="0"/>
          <a:pathLst>
            <a:path>
              <a:moveTo>
                <a:pt x="0" y="13315"/>
              </a:moveTo>
              <a:lnTo>
                <a:pt x="831968" y="1331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152920" y="379925"/>
        <a:ext cx="41598" cy="41598"/>
      </dsp:txXfrm>
    </dsp:sp>
    <dsp:sp modelId="{BE673B68-9FDF-420C-980E-24E9893B0C2B}">
      <dsp:nvSpPr>
        <dsp:cNvPr id="12" name=""/>
        <dsp:cNvSpPr/>
      </dsp:nvSpPr>
      <dsp:spPr>
        <a:xfrm>
          <a:off x="4566565" y="14961"/>
          <a:ext cx="995846" cy="49792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zh-CN" altLang="en-US" sz="1500" kern="1200" smtClean="0"/>
            <a:t>主业</a:t>
          </a:r>
          <a:endParaRPr lang="zh-CN" altLang="en-US" sz="1500" kern="1200"/>
        </a:p>
      </dsp:txBody>
      <dsp:txXfrm>
        <a:off x="4581149" y="29545"/>
        <a:ext cx="966679" cy="468756"/>
      </dsp:txXfrm>
    </dsp:sp>
    <dsp:sp modelId="{98711AC8-86F9-44E9-BEF2-975485594F04}">
      <dsp:nvSpPr>
        <dsp:cNvPr id="13" name=""/>
        <dsp:cNvSpPr/>
      </dsp:nvSpPr>
      <dsp:spPr>
        <a:xfrm rot="1322305">
          <a:off x="3749906" y="683238"/>
          <a:ext cx="847626" cy="26630"/>
        </a:xfrm>
        <a:custGeom>
          <a:rect l="0" t="0" r="0" b="0"/>
          <a:pathLst>
            <a:path>
              <a:moveTo>
                <a:pt x="0" y="13315"/>
              </a:moveTo>
              <a:lnTo>
                <a:pt x="847626" y="1331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152528" y="675362"/>
        <a:ext cx="42381" cy="42381"/>
      </dsp:txXfrm>
    </dsp:sp>
    <dsp:sp modelId="{583A9681-07DF-4477-BEBB-441196C50C70}">
      <dsp:nvSpPr>
        <dsp:cNvPr id="14" name=""/>
        <dsp:cNvSpPr/>
      </dsp:nvSpPr>
      <dsp:spPr>
        <a:xfrm>
          <a:off x="4566565" y="606618"/>
          <a:ext cx="995846" cy="49792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zh-CN" altLang="en-US" sz="1500" kern="1200" smtClean="0"/>
            <a:t>辅业</a:t>
          </a:r>
          <a:endParaRPr lang="zh-CN" altLang="en-US" sz="1500" kern="1200"/>
        </a:p>
      </dsp:txBody>
      <dsp:txXfrm>
        <a:off x="4581149" y="621202"/>
        <a:ext cx="966679" cy="468756"/>
      </dsp:txXfrm>
    </dsp:sp>
    <dsp:sp modelId="{056695EF-15FA-4AAE-AFD0-C7DB59C7A5C1}">
      <dsp:nvSpPr>
        <dsp:cNvPr id="15" name=""/>
        <dsp:cNvSpPr/>
      </dsp:nvSpPr>
      <dsp:spPr>
        <a:xfrm rot="39580">
          <a:off x="1681801" y="1663083"/>
          <a:ext cx="1103261" cy="26630"/>
        </a:xfrm>
        <a:custGeom>
          <a:rect l="0" t="0" r="0" b="0"/>
          <a:pathLst>
            <a:path>
              <a:moveTo>
                <a:pt x="0" y="13315"/>
              </a:moveTo>
              <a:lnTo>
                <a:pt x="1103261" y="13315"/>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2205851" y="1648817"/>
        <a:ext cx="55163" cy="55163"/>
      </dsp:txXfrm>
    </dsp:sp>
    <dsp:sp modelId="{C7FD50E6-A452-4B92-96A6-FB25481F3640}">
      <dsp:nvSpPr>
        <dsp:cNvPr id="16" name=""/>
        <dsp:cNvSpPr/>
      </dsp:nvSpPr>
      <dsp:spPr>
        <a:xfrm>
          <a:off x="2785026" y="1433788"/>
          <a:ext cx="995846" cy="49792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zh-CN" altLang="en-US" sz="1500" kern="1200" smtClean="0"/>
            <a:t>性质</a:t>
          </a:r>
          <a:endParaRPr lang="zh-CN" altLang="en-US" sz="1500" kern="1200"/>
        </a:p>
      </dsp:txBody>
      <dsp:txXfrm>
        <a:off x="2799609" y="1448372"/>
        <a:ext cx="966679" cy="468756"/>
      </dsp:txXfrm>
    </dsp:sp>
    <dsp:sp modelId="{26C4EA0B-A1DC-4D90-BEB5-F0410E80E271}">
      <dsp:nvSpPr>
        <dsp:cNvPr id="17" name=""/>
        <dsp:cNvSpPr/>
      </dsp:nvSpPr>
      <dsp:spPr>
        <a:xfrm rot="20472849">
          <a:off x="3758768" y="1535806"/>
          <a:ext cx="829902" cy="26630"/>
        </a:xfrm>
        <a:custGeom>
          <a:rect l="0" t="0" r="0" b="0"/>
          <a:pathLst>
            <a:path>
              <a:moveTo>
                <a:pt x="0" y="13315"/>
              </a:moveTo>
              <a:lnTo>
                <a:pt x="829902" y="1331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152971" y="1528374"/>
        <a:ext cx="41495" cy="41495"/>
      </dsp:txXfrm>
    </dsp:sp>
    <dsp:sp modelId="{228B17D1-9846-4511-A0B8-F91E33110A02}">
      <dsp:nvSpPr>
        <dsp:cNvPr id="18" name=""/>
        <dsp:cNvSpPr/>
      </dsp:nvSpPr>
      <dsp:spPr>
        <a:xfrm>
          <a:off x="4566565" y="1166533"/>
          <a:ext cx="995846" cy="49792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zh-CN" altLang="en-US" sz="1500" kern="1200" smtClean="0"/>
            <a:t>服务类</a:t>
          </a:r>
          <a:endParaRPr lang="zh-CN" altLang="en-US" sz="1500" kern="1200"/>
        </a:p>
      </dsp:txBody>
      <dsp:txXfrm>
        <a:off x="4581149" y="1181117"/>
        <a:ext cx="966679" cy="468756"/>
      </dsp:txXfrm>
    </dsp:sp>
    <dsp:sp modelId="{D2AD9F76-AFA7-4FA5-95D4-48E4A3340B27}">
      <dsp:nvSpPr>
        <dsp:cNvPr id="19" name=""/>
        <dsp:cNvSpPr/>
      </dsp:nvSpPr>
      <dsp:spPr>
        <a:xfrm rot="1322323">
          <a:off x="3749905" y="1828463"/>
          <a:ext cx="847628" cy="26630"/>
        </a:xfrm>
        <a:custGeom>
          <a:rect l="0" t="0" r="0" b="0"/>
          <a:pathLst>
            <a:path>
              <a:moveTo>
                <a:pt x="0" y="13315"/>
              </a:moveTo>
              <a:lnTo>
                <a:pt x="847628" y="1331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152528" y="1820588"/>
        <a:ext cx="42381" cy="42381"/>
      </dsp:txXfrm>
    </dsp:sp>
    <dsp:sp modelId="{CC227CA7-F804-4B19-8A28-C2BB44C17F4E}">
      <dsp:nvSpPr>
        <dsp:cNvPr id="20" name=""/>
        <dsp:cNvSpPr/>
      </dsp:nvSpPr>
      <dsp:spPr>
        <a:xfrm>
          <a:off x="4566565" y="1751846"/>
          <a:ext cx="995846" cy="49792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zh-CN" altLang="en-US" sz="1500" kern="1200" smtClean="0"/>
            <a:t>销售类</a:t>
          </a:r>
          <a:endParaRPr lang="zh-CN" altLang="en-US" sz="1500" kern="1200"/>
        </a:p>
      </dsp:txBody>
      <dsp:txXfrm>
        <a:off x="4581149" y="1766430"/>
        <a:ext cx="966679" cy="468756"/>
      </dsp:txXfrm>
    </dsp:sp>
    <dsp:sp modelId="{383103D5-92AB-46F1-8AEF-3E4866D3EA9C}">
      <dsp:nvSpPr>
        <dsp:cNvPr id="21" name=""/>
        <dsp:cNvSpPr/>
      </dsp:nvSpPr>
      <dsp:spPr>
        <a:xfrm rot="2783204">
          <a:off x="1433774" y="2235695"/>
          <a:ext cx="1599317" cy="26630"/>
        </a:xfrm>
        <a:custGeom>
          <a:rect l="0" t="0" r="0" b="0"/>
          <a:pathLst>
            <a:path>
              <a:moveTo>
                <a:pt x="0" y="13315"/>
              </a:moveTo>
              <a:lnTo>
                <a:pt x="1599317" y="13315"/>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2193449" y="2209027"/>
        <a:ext cx="79965" cy="79965"/>
      </dsp:txXfrm>
    </dsp:sp>
    <dsp:sp modelId="{017381D4-3E9F-4408-A56B-8F0584B06F8A}">
      <dsp:nvSpPr>
        <dsp:cNvPr id="22" name=""/>
        <dsp:cNvSpPr/>
      </dsp:nvSpPr>
      <dsp:spPr>
        <a:xfrm>
          <a:off x="2785026" y="2579011"/>
          <a:ext cx="995846" cy="49792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zh-CN" altLang="en-US" sz="1500" kern="1200" smtClean="0"/>
            <a:t>科目类别</a:t>
          </a:r>
          <a:endParaRPr lang="zh-CN" altLang="en-US" sz="1500" kern="1200"/>
        </a:p>
      </dsp:txBody>
      <dsp:txXfrm>
        <a:off x="2799609" y="2593595"/>
        <a:ext cx="966679" cy="468756"/>
      </dsp:txXfrm>
    </dsp:sp>
    <dsp:sp modelId="{27447F43-35F6-410F-BEF2-32F550D8B54E}">
      <dsp:nvSpPr>
        <dsp:cNvPr id="23" name=""/>
        <dsp:cNvSpPr/>
      </dsp:nvSpPr>
      <dsp:spPr>
        <a:xfrm rot="20398698">
          <a:off x="3755603" y="2671504"/>
          <a:ext cx="836232" cy="26630"/>
        </a:xfrm>
        <a:custGeom>
          <a:rect l="0" t="0" r="0" b="0"/>
          <a:pathLst>
            <a:path>
              <a:moveTo>
                <a:pt x="0" y="13315"/>
              </a:moveTo>
              <a:lnTo>
                <a:pt x="836232" y="1331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152813" y="2663914"/>
        <a:ext cx="41811" cy="41811"/>
      </dsp:txXfrm>
    </dsp:sp>
    <dsp:sp modelId="{F089366D-DECA-4B08-8850-FA39D87081FC}">
      <dsp:nvSpPr>
        <dsp:cNvPr id="24" name=""/>
        <dsp:cNvSpPr/>
      </dsp:nvSpPr>
      <dsp:spPr>
        <a:xfrm>
          <a:off x="4566565" y="2292705"/>
          <a:ext cx="995846" cy="49792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zh-CN" altLang="en-US" sz="1500" kern="1200" smtClean="0"/>
            <a:t>资产负债类</a:t>
          </a:r>
          <a:endParaRPr lang="zh-CN" altLang="en-US" sz="1500" kern="1200"/>
        </a:p>
      </dsp:txBody>
      <dsp:txXfrm>
        <a:off x="4581149" y="2307289"/>
        <a:ext cx="966679" cy="468756"/>
      </dsp:txXfrm>
    </dsp:sp>
    <dsp:sp modelId="{FCBAAD0A-F2ED-42B5-AA0B-60851D9D6187}">
      <dsp:nvSpPr>
        <dsp:cNvPr id="25" name=""/>
        <dsp:cNvSpPr/>
      </dsp:nvSpPr>
      <dsp:spPr>
        <a:xfrm rot="1176717">
          <a:off x="3756679" y="2954636"/>
          <a:ext cx="834079" cy="26630"/>
        </a:xfrm>
        <a:custGeom>
          <a:rect l="0" t="0" r="0" b="0"/>
          <a:pathLst>
            <a:path>
              <a:moveTo>
                <a:pt x="0" y="13315"/>
              </a:moveTo>
              <a:lnTo>
                <a:pt x="834079" y="13315"/>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152867" y="2947099"/>
        <a:ext cx="41703" cy="41703"/>
      </dsp:txXfrm>
    </dsp:sp>
    <dsp:sp modelId="{76B7F2B4-2DDC-4500-98F1-9C5DDBA8118D}">
      <dsp:nvSpPr>
        <dsp:cNvPr id="26" name=""/>
        <dsp:cNvSpPr/>
      </dsp:nvSpPr>
      <dsp:spPr>
        <a:xfrm>
          <a:off x="4566565" y="2858968"/>
          <a:ext cx="995846" cy="49792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zh-CN" altLang="en-US" sz="1500" kern="1200" smtClean="0"/>
            <a:t>损益类</a:t>
          </a:r>
          <a:endParaRPr lang="zh-CN" altLang="en-US" sz="1500" kern="1200"/>
        </a:p>
      </dsp:txBody>
      <dsp:txXfrm>
        <a:off x="4581149" y="2873552"/>
        <a:ext cx="966679" cy="468756"/>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4" name=""/>
      <dsp:cNvGrpSpPr/>
    </dsp:nvGrpSpPr>
    <dsp:grpSpPr/>
    <dsp:sp modelId="{EF864C27-552A-4DA2-8347-0F5484A4C831}">
      <dsp:nvSpPr>
        <dsp:cNvPr id="25" name=""/>
        <dsp:cNvSpPr/>
      </dsp:nvSpPr>
      <dsp:spPr>
        <a:xfrm>
          <a:off x="578858" y="0"/>
          <a:ext cx="2411992" cy="1321301"/>
        </a:xfrm>
        <a:prstGeom prst="rect">
          <a:avLst/>
        </a:prstGeom>
        <a:solidFill>
          <a:schemeClr val="accent2">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altLang="en-US" sz="1800" kern="1200" smtClean="0"/>
            <a:t>是一个时点数据</a:t>
          </a:r>
          <a:endParaRPr lang="en-US" altLang="zh-CN" sz="1800" kern="1200" smtClean="0"/>
        </a:p>
        <a:p>
          <a:pPr lvl="0" algn="ctr" defTabSz="800100">
            <a:lnSpc>
              <a:spcPct val="90000"/>
            </a:lnSpc>
            <a:spcBef>
              <a:spcPct val="0"/>
            </a:spcBef>
            <a:spcAft>
              <a:spcPct val="35000"/>
            </a:spcAft>
          </a:pPr>
          <a:r>
            <a:rPr lang="zh-CN" altLang="en-US" sz="1800" kern="1200" smtClean="0"/>
            <a:t>（照片）</a:t>
          </a:r>
          <a:endParaRPr lang="zh-CN" altLang="en-US" sz="1800" kern="1200"/>
        </a:p>
      </dsp:txBody>
      <dsp:txXfrm>
        <a:off x="578858" y="0"/>
        <a:ext cx="2411992" cy="1321301"/>
      </dsp:txXfrm>
    </dsp:sp>
    <dsp:sp modelId="{22C026BF-65D6-4751-ADBA-EDC5A2F2ECA0}">
      <dsp:nvSpPr>
        <dsp:cNvPr id="26" name=""/>
        <dsp:cNvSpPr/>
      </dsp:nvSpPr>
      <dsp:spPr>
        <a:xfrm>
          <a:off x="3382529" y="514"/>
          <a:ext cx="2337801" cy="1321301"/>
        </a:xfrm>
        <a:prstGeom prst="rect">
          <a:avLst/>
        </a:prstGeom>
        <a:solidFill>
          <a:schemeClr val="accent2">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altLang="en-US" sz="1800" kern="1200" smtClean="0"/>
            <a:t>反映投资者享受的净资产</a:t>
          </a:r>
          <a:endParaRPr lang="zh-CN" altLang="en-US" sz="1800" kern="1200"/>
        </a:p>
      </dsp:txBody>
      <dsp:txXfrm>
        <a:off x="3382529" y="514"/>
        <a:ext cx="2337801" cy="1321301"/>
      </dsp:txXfrm>
    </dsp:sp>
    <dsp:sp modelId="{3CF14D20-10A8-401A-A4B3-92156E635762}">
      <dsp:nvSpPr>
        <dsp:cNvPr id="27" name=""/>
        <dsp:cNvSpPr/>
      </dsp:nvSpPr>
      <dsp:spPr>
        <a:xfrm>
          <a:off x="565128" y="1472189"/>
          <a:ext cx="2466848" cy="1321301"/>
        </a:xfrm>
        <a:prstGeom prst="rect">
          <a:avLst/>
        </a:prstGeom>
        <a:solidFill>
          <a:schemeClr val="accent2">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altLang="en-US" sz="1800" kern="1200" smtClean="0"/>
            <a:t>反映企业的总资产</a:t>
          </a:r>
          <a:endParaRPr lang="en-US" altLang="zh-CN" sz="1800" kern="1200" smtClean="0"/>
        </a:p>
        <a:p>
          <a:pPr lvl="0" algn="ctr" defTabSz="800100">
            <a:lnSpc>
              <a:spcPct val="90000"/>
            </a:lnSpc>
            <a:spcBef>
              <a:spcPct val="0"/>
            </a:spcBef>
            <a:spcAft>
              <a:spcPct val="35000"/>
            </a:spcAft>
          </a:pPr>
          <a:r>
            <a:rPr lang="zh-CN" altLang="en-US" sz="1800" kern="1200" smtClean="0"/>
            <a:t>（规模大小）</a:t>
          </a:r>
          <a:endParaRPr lang="zh-CN" altLang="en-US" sz="1800" kern="1200"/>
        </a:p>
      </dsp:txBody>
      <dsp:txXfrm>
        <a:off x="565128" y="1472189"/>
        <a:ext cx="2466848" cy="1321301"/>
      </dsp:txXfrm>
    </dsp:sp>
    <dsp:sp modelId="{5F4F2DEC-910C-4039-8A85-2C945A20A765}">
      <dsp:nvSpPr>
        <dsp:cNvPr id="28" name=""/>
        <dsp:cNvSpPr/>
      </dsp:nvSpPr>
      <dsp:spPr>
        <a:xfrm>
          <a:off x="3390908" y="1491229"/>
          <a:ext cx="2399329" cy="1321301"/>
        </a:xfrm>
        <a:prstGeom prst="rect">
          <a:avLst/>
        </a:prstGeom>
        <a:solidFill>
          <a:schemeClr val="accent2">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altLang="en-US" sz="1800" kern="1200" smtClean="0"/>
            <a:t>反映企业的负债情况</a:t>
          </a:r>
          <a:endParaRPr lang="zh-CN" altLang="en-US" sz="1800" kern="1200"/>
        </a:p>
      </dsp:txBody>
      <dsp:txXfrm>
        <a:off x="3390908" y="1491229"/>
        <a:ext cx="2399329" cy="1321301"/>
      </dsp:txXfrm>
    </dsp:sp>
  </dsp:spTree>
</dsp:drawing>
</file>

<file path=ppt/diagrams/drawing4.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4" name=""/>
      <dsp:cNvGrpSpPr/>
    </dsp:nvGrpSpPr>
    <dsp:grpSpPr/>
    <dsp:sp modelId="{F2CD7E10-1EE6-45B4-82EC-29427C6366F3}">
      <dsp:nvSpPr>
        <dsp:cNvPr id="25" name=""/>
        <dsp:cNvSpPr/>
      </dsp:nvSpPr>
      <dsp:spPr>
        <a:xfrm>
          <a:off x="0" y="51709"/>
          <a:ext cx="5937250" cy="45279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zh-CN" altLang="en-US" sz="1800" kern="1200" smtClean="0">
              <a:latin typeface="黑体" pitchFamily="49" charset="-122"/>
              <a:ea typeface="黑体" pitchFamily="49" charset="-122"/>
            </a:rPr>
            <a:t>利润表是一个时期的数据（视频）</a:t>
          </a:r>
          <a:endParaRPr lang="zh-CN" altLang="en-US" sz="1800" kern="1200"/>
        </a:p>
      </dsp:txBody>
      <dsp:txXfrm>
        <a:off x="22103" y="73812"/>
        <a:ext cx="5893043" cy="408583"/>
      </dsp:txXfrm>
    </dsp:sp>
    <dsp:sp modelId="{8D21C416-814F-4C8A-875A-B0EAB1336AE3}">
      <dsp:nvSpPr>
        <dsp:cNvPr id="26" name=""/>
        <dsp:cNvSpPr/>
      </dsp:nvSpPr>
      <dsp:spPr>
        <a:xfrm>
          <a:off x="0" y="556340"/>
          <a:ext cx="5937250" cy="45279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zh-CN" altLang="en-US" sz="1800" kern="1200" smtClean="0">
              <a:latin typeface="黑体" pitchFamily="49" charset="-122"/>
              <a:ea typeface="黑体" pitchFamily="49" charset="-122"/>
            </a:rPr>
            <a:t>利润表反映当期盈利状况</a:t>
          </a:r>
          <a:endParaRPr lang="zh-CN" altLang="en-US" sz="1800" kern="1200"/>
        </a:p>
      </dsp:txBody>
      <dsp:txXfrm>
        <a:off x="22103" y="578443"/>
        <a:ext cx="5893043" cy="408583"/>
      </dsp:txXfrm>
    </dsp:sp>
    <dsp:sp modelId="{1EFB5F1A-F42C-45C7-BD06-D703BE9C6F2F}">
      <dsp:nvSpPr>
        <dsp:cNvPr id="27" name=""/>
        <dsp:cNvSpPr/>
      </dsp:nvSpPr>
      <dsp:spPr>
        <a:xfrm>
          <a:off x="0" y="1060970"/>
          <a:ext cx="5937250" cy="45279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zh-CN" altLang="en-US" sz="1800" kern="1200" smtClean="0">
              <a:latin typeface="黑体" pitchFamily="49" charset="-122"/>
              <a:ea typeface="黑体" pitchFamily="49" charset="-122"/>
            </a:rPr>
            <a:t>利润表可以看出当期总收入和总支出</a:t>
          </a:r>
          <a:endParaRPr lang="zh-CN" altLang="en-US" sz="1800" kern="1200"/>
        </a:p>
      </dsp:txBody>
      <dsp:txXfrm>
        <a:off x="22103" y="1083073"/>
        <a:ext cx="5893043" cy="408583"/>
      </dsp:txXfrm>
    </dsp:sp>
    <dsp:sp modelId="{4DE9D662-D8CD-4602-8622-411AAEE17BFF}">
      <dsp:nvSpPr>
        <dsp:cNvPr id="28" name=""/>
        <dsp:cNvSpPr/>
      </dsp:nvSpPr>
      <dsp:spPr>
        <a:xfrm>
          <a:off x="0" y="1565600"/>
          <a:ext cx="5937250" cy="45279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zh-CN" altLang="en-US" sz="1800" kern="1200" smtClean="0">
              <a:latin typeface="黑体" pitchFamily="49" charset="-122"/>
              <a:ea typeface="黑体" pitchFamily="49" charset="-122"/>
            </a:rPr>
            <a:t>计算基础是权责发生制和配比原则</a:t>
          </a:r>
          <a:endParaRPr lang="zh-CN" altLang="en-US" sz="1800" kern="1200"/>
        </a:p>
      </dsp:txBody>
      <dsp:txXfrm>
        <a:off x="22103" y="1587703"/>
        <a:ext cx="5893043" cy="408583"/>
      </dsp:txXfrm>
    </dsp:sp>
  </dsp:spTree>
</dsp:drawing>
</file>

<file path=ppt/diagrams/drawing5.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4" name=""/>
      <dsp:cNvGrpSpPr/>
    </dsp:nvGrpSpPr>
    <dsp:grpSpPr/>
    <dsp:sp modelId="{0116D967-216A-4B53-8BB3-ED665FCBAB63}">
      <dsp:nvSpPr>
        <dsp:cNvPr id="25" name=""/>
        <dsp:cNvSpPr/>
      </dsp:nvSpPr>
      <dsp:spPr>
        <a:xfrm>
          <a:off x="0" y="6559"/>
          <a:ext cx="3816350" cy="486720"/>
        </a:xfrm>
        <a:prstGeom prst="roundRect">
          <a:avLst/>
        </a:prstGeom>
        <a:solidFill>
          <a:schemeClr val="accent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zh-CN" altLang="en-US" sz="1400" kern="1200" smtClean="0">
              <a:latin typeface="+mn-ea"/>
              <a:ea typeface="+mn-ea"/>
            </a:rPr>
            <a:t>毛利</a:t>
          </a:r>
          <a:r>
            <a:rPr lang="en-US" altLang="zh-CN" sz="1400" kern="1200" smtClean="0">
              <a:latin typeface="+mn-ea"/>
              <a:ea typeface="+mn-ea"/>
            </a:rPr>
            <a:t>=</a:t>
          </a:r>
          <a:r>
            <a:rPr lang="zh-CN" altLang="en-US" sz="1400" kern="1200" smtClean="0">
              <a:latin typeface="+mn-ea"/>
              <a:ea typeface="+mn-ea"/>
            </a:rPr>
            <a:t>营业收入</a:t>
          </a:r>
          <a:r>
            <a:rPr lang="en-US" altLang="zh-CN" sz="1400" kern="1200" smtClean="0">
              <a:latin typeface="+mn-ea"/>
              <a:ea typeface="+mn-ea"/>
            </a:rPr>
            <a:t>-</a:t>
          </a:r>
          <a:r>
            <a:rPr lang="zh-CN" altLang="en-US" sz="1400" kern="1200" smtClean="0">
              <a:latin typeface="+mn-ea"/>
              <a:ea typeface="+mn-ea"/>
            </a:rPr>
            <a:t>营业成本</a:t>
          </a:r>
          <a:endParaRPr lang="zh-CN" altLang="en-US" sz="1400" kern="1200">
            <a:latin typeface="+mn-ea"/>
            <a:ea typeface="+mn-ea"/>
          </a:endParaRPr>
        </a:p>
      </dsp:txBody>
      <dsp:txXfrm>
        <a:off x="23760" y="30319"/>
        <a:ext cx="3768830" cy="439201"/>
      </dsp:txXfrm>
    </dsp:sp>
    <dsp:sp modelId="{0525B314-423C-4C46-BC1D-68872F26BCA4}">
      <dsp:nvSpPr>
        <dsp:cNvPr id="26" name=""/>
        <dsp:cNvSpPr/>
      </dsp:nvSpPr>
      <dsp:spPr>
        <a:xfrm>
          <a:off x="0" y="568159"/>
          <a:ext cx="3816350" cy="48672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zh-CN" altLang="en-US" sz="1400" kern="1200" smtClean="0">
              <a:latin typeface="+mn-ea"/>
              <a:ea typeface="+mn-ea"/>
            </a:rPr>
            <a:t>毛利率</a:t>
          </a:r>
          <a:r>
            <a:rPr lang="en-US" altLang="zh-CN" sz="1400" kern="1200" smtClean="0">
              <a:latin typeface="+mn-ea"/>
              <a:ea typeface="+mn-ea"/>
            </a:rPr>
            <a:t>=</a:t>
          </a:r>
          <a:r>
            <a:rPr lang="zh-CN" altLang="en-US" sz="1400" kern="1200" smtClean="0">
              <a:latin typeface="+mn-ea"/>
              <a:ea typeface="+mn-ea"/>
            </a:rPr>
            <a:t>毛利</a:t>
          </a:r>
          <a:r>
            <a:rPr lang="en-US" altLang="zh-CN" sz="1400" kern="1200" smtClean="0">
              <a:latin typeface="+mn-ea"/>
              <a:ea typeface="+mn-ea"/>
            </a:rPr>
            <a:t>/</a:t>
          </a:r>
          <a:r>
            <a:rPr lang="zh-CN" altLang="en-US" sz="1400" kern="1200" smtClean="0">
              <a:latin typeface="+mn-ea"/>
              <a:ea typeface="+mn-ea"/>
            </a:rPr>
            <a:t>营业收入</a:t>
          </a:r>
          <a:endParaRPr lang="zh-CN" altLang="en-US" sz="1400" kern="1200">
            <a:latin typeface="+mn-ea"/>
            <a:ea typeface="+mn-ea"/>
          </a:endParaRPr>
        </a:p>
      </dsp:txBody>
      <dsp:txXfrm>
        <a:off x="23760" y="591919"/>
        <a:ext cx="3768830" cy="439201"/>
      </dsp:txXfrm>
    </dsp:sp>
  </dsp:spTree>
</dsp:drawing>
</file>

<file path=ppt/diagrams/drawing6.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7" name=""/>
      <dsp:cNvGrpSpPr/>
    </dsp:nvGrpSpPr>
    <dsp:grpSpPr/>
    <dsp:sp modelId="{DD038C3E-6548-4331-9EC5-37289E5BC666}">
      <dsp:nvSpPr>
        <dsp:cNvPr id="28" name=""/>
        <dsp:cNvSpPr/>
      </dsp:nvSpPr>
      <dsp:spPr>
        <a:xfrm>
          <a:off x="0" y="8288"/>
          <a:ext cx="3816350" cy="486720"/>
        </a:xfrm>
        <a:prstGeom prst="roundRect">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zh-CN" altLang="en-US" sz="1400" kern="1200" smtClean="0">
              <a:latin typeface="+mn-ea"/>
              <a:ea typeface="+mn-ea"/>
            </a:rPr>
            <a:t>营业利润</a:t>
          </a:r>
          <a:r>
            <a:rPr lang="en-US" altLang="zh-CN" sz="1400" kern="1200" smtClean="0">
              <a:latin typeface="+mn-ea"/>
              <a:ea typeface="+mn-ea"/>
            </a:rPr>
            <a:t>=</a:t>
          </a:r>
          <a:r>
            <a:rPr lang="zh-CN" altLang="en-US" sz="1400" kern="1200" smtClean="0">
              <a:latin typeface="+mn-ea"/>
              <a:ea typeface="+mn-ea"/>
            </a:rPr>
            <a:t>毛利</a:t>
          </a:r>
          <a:r>
            <a:rPr lang="en-US" altLang="zh-CN" sz="1400" kern="1200" smtClean="0">
              <a:latin typeface="+mn-ea"/>
              <a:ea typeface="+mn-ea"/>
            </a:rPr>
            <a:t>-</a:t>
          </a:r>
          <a:r>
            <a:rPr lang="zh-CN" altLang="en-US" sz="1400" kern="1200" smtClean="0">
              <a:latin typeface="+mn-ea"/>
              <a:ea typeface="+mn-ea"/>
            </a:rPr>
            <a:t>税费</a:t>
          </a:r>
          <a:r>
            <a:rPr lang="en-US" altLang="zh-CN" sz="1400" kern="1200" smtClean="0">
              <a:latin typeface="+mn-ea"/>
              <a:ea typeface="+mn-ea"/>
            </a:rPr>
            <a:t>-</a:t>
          </a:r>
          <a:r>
            <a:rPr lang="zh-CN" altLang="en-US" sz="1400" kern="1200" smtClean="0">
              <a:latin typeface="+mn-ea"/>
              <a:ea typeface="+mn-ea"/>
            </a:rPr>
            <a:t>管理费用</a:t>
          </a:r>
          <a:endParaRPr lang="zh-CN" altLang="en-US" sz="1400" kern="1200">
            <a:latin typeface="+mn-ea"/>
            <a:ea typeface="+mn-ea"/>
          </a:endParaRPr>
        </a:p>
      </dsp:txBody>
      <dsp:txXfrm>
        <a:off x="23760" y="32048"/>
        <a:ext cx="3768830" cy="439201"/>
      </dsp:txXfrm>
    </dsp:sp>
  </dsp:spTree>
</dsp:drawing>
</file>

<file path=ppt/diagrams/drawing7.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9" name=""/>
      <dsp:cNvGrpSpPr/>
    </dsp:nvGrpSpPr>
    <dsp:grpSpPr/>
    <dsp:sp modelId="{430F4439-D03B-4144-963B-5AE1B955BE0F}">
      <dsp:nvSpPr>
        <dsp:cNvPr id="30" name=""/>
        <dsp:cNvSpPr/>
      </dsp:nvSpPr>
      <dsp:spPr>
        <a:xfrm>
          <a:off x="0" y="26402"/>
          <a:ext cx="3816350" cy="505440"/>
        </a:xfrm>
        <a:prstGeom prst="roundRect">
          <a:avLst/>
        </a:prstGeom>
        <a:solidFill>
          <a:srgbClr val="44318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zh-CN" altLang="en-US" sz="1400" kern="1200" smtClean="0">
              <a:latin typeface="+mn-ea"/>
              <a:ea typeface="+mn-ea"/>
            </a:rPr>
            <a:t>税前利润</a:t>
          </a:r>
          <a:r>
            <a:rPr lang="en-US" altLang="zh-CN" sz="1400" kern="1200" smtClean="0">
              <a:latin typeface="+mn-ea"/>
              <a:ea typeface="+mn-ea"/>
            </a:rPr>
            <a:t>=</a:t>
          </a:r>
          <a:r>
            <a:rPr lang="zh-CN" altLang="en-US" sz="1400" kern="1200" smtClean="0">
              <a:latin typeface="+mn-ea"/>
              <a:ea typeface="+mn-ea"/>
            </a:rPr>
            <a:t>营业利润</a:t>
          </a:r>
          <a:r>
            <a:rPr lang="en-US" altLang="zh-CN" sz="1400" kern="1200" smtClean="0">
              <a:latin typeface="+mn-ea"/>
              <a:ea typeface="+mn-ea"/>
            </a:rPr>
            <a:t>+</a:t>
          </a:r>
          <a:r>
            <a:rPr lang="zh-CN" altLang="en-US" sz="1400" kern="1200" smtClean="0">
              <a:latin typeface="+mn-ea"/>
              <a:ea typeface="+mn-ea"/>
            </a:rPr>
            <a:t>营业外收入</a:t>
          </a:r>
          <a:r>
            <a:rPr lang="en-US" altLang="zh-CN" sz="1400" kern="1200" smtClean="0">
              <a:latin typeface="+mn-ea"/>
              <a:ea typeface="+mn-ea"/>
            </a:rPr>
            <a:t>-</a:t>
          </a:r>
          <a:r>
            <a:rPr lang="zh-CN" altLang="en-US" sz="1400" kern="1200" smtClean="0">
              <a:latin typeface="+mn-ea"/>
              <a:ea typeface="+mn-ea"/>
            </a:rPr>
            <a:t>营业外支出</a:t>
          </a:r>
          <a:endParaRPr lang="zh-CN" altLang="en-US" sz="1400" kern="1200">
            <a:latin typeface="+mn-ea"/>
            <a:ea typeface="+mn-ea"/>
          </a:endParaRPr>
        </a:p>
      </dsp:txBody>
      <dsp:txXfrm>
        <a:off x="24673" y="51076"/>
        <a:ext cx="3767003" cy="456093"/>
      </dsp:txXfrm>
    </dsp:sp>
    <dsp:sp modelId="{3E6E125E-22F4-4E3B-AB79-149CE6D7B50C}">
      <dsp:nvSpPr>
        <dsp:cNvPr id="31" name=""/>
        <dsp:cNvSpPr/>
      </dsp:nvSpPr>
      <dsp:spPr>
        <a:xfrm>
          <a:off x="0" y="609602"/>
          <a:ext cx="3816350" cy="505440"/>
        </a:xfrm>
        <a:prstGeom prst="roundRect">
          <a:avLst/>
        </a:prstGeom>
        <a:solidFill>
          <a:srgbClr val="44318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zh-CN" altLang="en-US" sz="1400" kern="1200" smtClean="0">
              <a:latin typeface="+mn-ea"/>
              <a:ea typeface="+mn-ea"/>
            </a:rPr>
            <a:t>净利润</a:t>
          </a:r>
          <a:r>
            <a:rPr lang="en-US" altLang="zh-CN" sz="1400" kern="1200" smtClean="0">
              <a:latin typeface="+mn-ea"/>
              <a:ea typeface="+mn-ea"/>
            </a:rPr>
            <a:t>=</a:t>
          </a:r>
          <a:r>
            <a:rPr lang="zh-CN" altLang="en-US" sz="1400" kern="1200" smtClean="0">
              <a:latin typeface="+mn-ea"/>
              <a:ea typeface="+mn-ea"/>
            </a:rPr>
            <a:t>税前利润</a:t>
          </a:r>
          <a:r>
            <a:rPr lang="en-US" altLang="zh-CN" sz="1400" kern="1200" smtClean="0">
              <a:latin typeface="+mn-ea"/>
              <a:ea typeface="+mn-ea"/>
            </a:rPr>
            <a:t>-</a:t>
          </a:r>
          <a:r>
            <a:rPr lang="zh-CN" altLang="en-US" sz="1400" kern="1200" smtClean="0">
              <a:latin typeface="+mn-ea"/>
              <a:ea typeface="+mn-ea"/>
            </a:rPr>
            <a:t>所得税</a:t>
          </a:r>
          <a:endParaRPr lang="zh-CN" altLang="en-US" sz="1400" kern="1200">
            <a:latin typeface="+mn-ea"/>
            <a:ea typeface="+mn-ea"/>
          </a:endParaRPr>
        </a:p>
      </dsp:txBody>
      <dsp:txXfrm>
        <a:off x="24673" y="634276"/>
        <a:ext cx="3767003" cy="456093"/>
      </dsp:txXfrm>
    </dsp:sp>
    <dsp:sp modelId="{9788CE02-8BDB-4EF7-A530-3BDC66926EAB}">
      <dsp:nvSpPr>
        <dsp:cNvPr id="32" name=""/>
        <dsp:cNvSpPr/>
      </dsp:nvSpPr>
      <dsp:spPr>
        <a:xfrm>
          <a:off x="0" y="1192802"/>
          <a:ext cx="3816350" cy="505440"/>
        </a:xfrm>
        <a:prstGeom prst="roundRect">
          <a:avLst/>
        </a:prstGeom>
        <a:solidFill>
          <a:srgbClr val="44318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zh-CN" altLang="en-US" sz="1400" kern="1200" smtClean="0">
              <a:latin typeface="+mn-ea"/>
              <a:ea typeface="+mn-ea"/>
            </a:rPr>
            <a:t>净利率</a:t>
          </a:r>
          <a:r>
            <a:rPr lang="en-US" altLang="zh-CN" sz="1400" kern="1200" smtClean="0">
              <a:latin typeface="+mn-ea"/>
              <a:ea typeface="+mn-ea"/>
            </a:rPr>
            <a:t>=</a:t>
          </a:r>
          <a:r>
            <a:rPr lang="zh-CN" altLang="en-US" sz="1400" kern="1200" smtClean="0">
              <a:latin typeface="+mn-ea"/>
              <a:ea typeface="+mn-ea"/>
            </a:rPr>
            <a:t>净利润</a:t>
          </a:r>
          <a:r>
            <a:rPr lang="en-US" altLang="zh-CN" sz="1400" kern="1200" smtClean="0">
              <a:latin typeface="+mn-ea"/>
              <a:ea typeface="+mn-ea"/>
            </a:rPr>
            <a:t>/</a:t>
          </a:r>
          <a:r>
            <a:rPr lang="zh-CN" altLang="en-US" sz="1400" kern="1200" smtClean="0">
              <a:latin typeface="+mn-ea"/>
              <a:ea typeface="+mn-ea"/>
            </a:rPr>
            <a:t>营业收入</a:t>
          </a:r>
          <a:endParaRPr lang="zh-CN" altLang="en-US" sz="1400" kern="1200">
            <a:latin typeface="+mn-ea"/>
            <a:ea typeface="+mn-ea"/>
          </a:endParaRPr>
        </a:p>
      </dsp:txBody>
      <dsp:txXfrm>
        <a:off x="24673" y="1217476"/>
        <a:ext cx="3767003" cy="456093"/>
      </dsp:txXfrm>
    </dsp:sp>
  </dsp:spTree>
</dsp:drawing>
</file>

<file path=ppt/diagrams/drawing8.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4" name=""/>
      <dsp:cNvGrpSpPr/>
    </dsp:nvGrpSpPr>
    <dsp:grpSpPr/>
    <dsp:sp modelId="{29151AB8-04D3-440B-BFF9-2CD13CEBFD5E}">
      <dsp:nvSpPr>
        <dsp:cNvPr id="25" name=""/>
        <dsp:cNvSpPr/>
      </dsp:nvSpPr>
      <dsp:spPr>
        <a:xfrm rot="5400000">
          <a:off x="-172397" y="174411"/>
          <a:ext cx="1149317" cy="804522"/>
        </a:xfrm>
        <a:prstGeom prst="chevron">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zh-CN" altLang="en-US" sz="1200" kern="1200" smtClean="0">
              <a:solidFill>
                <a:schemeClr val="tx1"/>
              </a:solidFill>
            </a:rPr>
            <a:t>经营活动现金流</a:t>
          </a:r>
          <a:endParaRPr lang="zh-CN" altLang="en-US" sz="1200" kern="1200">
            <a:solidFill>
              <a:schemeClr val="tx1"/>
            </a:solidFill>
          </a:endParaRPr>
        </a:p>
      </dsp:txBody>
      <dsp:txXfrm rot="-5400000">
        <a:off x="0" y="404275"/>
        <a:ext cx="804522" cy="344795"/>
      </dsp:txXfrm>
    </dsp:sp>
    <dsp:sp modelId="{12EB1610-7F51-48BE-80C8-16BE5860D9BB}">
      <dsp:nvSpPr>
        <dsp:cNvPr id="26" name=""/>
        <dsp:cNvSpPr/>
      </dsp:nvSpPr>
      <dsp:spPr>
        <a:xfrm rot="5400000">
          <a:off x="3579774" y="-2773238"/>
          <a:ext cx="747449" cy="6297953"/>
        </a:xfrm>
        <a:prstGeom prst="round2Same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zh-CN" altLang="en-US" sz="1200" kern="1200" smtClean="0"/>
            <a:t>经营现金流入：销售商品、提供服务或劳务收到的现金</a:t>
          </a:r>
          <a:endParaRPr lang="zh-CN" altLang="en-US" sz="1200" kern="1200"/>
        </a:p>
        <a:p>
          <a:pPr marL="114300" lvl="1" indent="-114300" algn="l" defTabSz="533400">
            <a:lnSpc>
              <a:spcPct val="90000"/>
            </a:lnSpc>
            <a:spcBef>
              <a:spcPct val="0"/>
            </a:spcBef>
            <a:spcAft>
              <a:spcPct val="15000"/>
            </a:spcAft>
            <a:buChar char="••"/>
          </a:pPr>
          <a:r>
            <a:rPr lang="zh-CN" altLang="en-US" sz="1200" kern="1200" smtClean="0"/>
            <a:t>经营现金流出：采购商品、接受服务或劳务支付的现金，支付给职工以及为职工支付的现金、支付的各项税费</a:t>
          </a:r>
          <a:endParaRPr lang="zh-CN" altLang="en-US" sz="1200" kern="1200"/>
        </a:p>
      </dsp:txBody>
      <dsp:txXfrm rot="-5400000">
        <a:off x="804522" y="38502"/>
        <a:ext cx="6261465" cy="674474"/>
      </dsp:txXfrm>
    </dsp:sp>
    <dsp:sp modelId="{E39D5E62-B569-4971-8C08-F4507B9AFB69}">
      <dsp:nvSpPr>
        <dsp:cNvPr id="27" name=""/>
        <dsp:cNvSpPr/>
      </dsp:nvSpPr>
      <dsp:spPr>
        <a:xfrm rot="5400000">
          <a:off x="-172397" y="1121738"/>
          <a:ext cx="1149317" cy="804522"/>
        </a:xfrm>
        <a:prstGeom prst="chevron">
          <a:avLst/>
        </a:prstGeom>
        <a:solidFill>
          <a:schemeClr val="accent4">
            <a:hueOff val="-2232385"/>
            <a:satOff val="13449"/>
            <a:lumOff val="1078"/>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zh-CN" altLang="en-US" sz="1200" kern="1200" smtClean="0">
              <a:solidFill>
                <a:schemeClr val="tx1"/>
              </a:solidFill>
            </a:rPr>
            <a:t>投资活动现金流</a:t>
          </a:r>
          <a:endParaRPr lang="zh-CN" altLang="en-US" sz="1200" kern="1200">
            <a:solidFill>
              <a:schemeClr val="tx1"/>
            </a:solidFill>
          </a:endParaRPr>
        </a:p>
      </dsp:txBody>
      <dsp:txXfrm rot="-5400000">
        <a:off x="0" y="1351602"/>
        <a:ext cx="804522" cy="344795"/>
      </dsp:txXfrm>
    </dsp:sp>
    <dsp:sp modelId="{80B2FCFA-7E52-4CD3-968E-A4A2DC723674}">
      <dsp:nvSpPr>
        <dsp:cNvPr id="28" name=""/>
        <dsp:cNvSpPr/>
      </dsp:nvSpPr>
      <dsp:spPr>
        <a:xfrm rot="5400000">
          <a:off x="3579970" y="-1826107"/>
          <a:ext cx="747056" cy="6297953"/>
        </a:xfrm>
        <a:prstGeom prst="round2SameRect">
          <a:avLst/>
        </a:prstGeom>
        <a:solidFill>
          <a:schemeClr val="lt1">
            <a:alpha val="90000"/>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zh-CN" altLang="en-US" sz="1200" kern="1200" smtClean="0"/>
            <a:t>投资现金流入：处置固定资产、无形资产和其他长期资产收回的现金净额</a:t>
          </a:r>
          <a:endParaRPr lang="zh-CN" altLang="en-US" sz="1200" kern="1200"/>
        </a:p>
        <a:p>
          <a:pPr marL="114300" lvl="1" indent="-114300" algn="l" defTabSz="533400">
            <a:lnSpc>
              <a:spcPct val="90000"/>
            </a:lnSpc>
            <a:spcBef>
              <a:spcPct val="0"/>
            </a:spcBef>
            <a:spcAft>
              <a:spcPct val="15000"/>
            </a:spcAft>
            <a:buChar char="••"/>
          </a:pPr>
          <a:r>
            <a:rPr lang="zh-CN" altLang="en-US" sz="1200" kern="1200" smtClean="0"/>
            <a:t>投资现金流出：购建固定资产、无形资产和其他长期资产支付的现金</a:t>
          </a:r>
          <a:endParaRPr lang="zh-CN" altLang="en-US" sz="1200" kern="1200"/>
        </a:p>
      </dsp:txBody>
      <dsp:txXfrm rot="-5400000">
        <a:off x="804521" y="985810"/>
        <a:ext cx="6261485" cy="674119"/>
      </dsp:txXfrm>
    </dsp:sp>
    <dsp:sp modelId="{BC0E502B-787A-40E9-BC14-E088DA83B29E}">
      <dsp:nvSpPr>
        <dsp:cNvPr id="29" name=""/>
        <dsp:cNvSpPr/>
      </dsp:nvSpPr>
      <dsp:spPr>
        <a:xfrm rot="5400000">
          <a:off x="-172397" y="2069066"/>
          <a:ext cx="1149317" cy="804522"/>
        </a:xfrm>
        <a:prstGeom prst="chevron">
          <a:avLst/>
        </a:prstGeom>
        <a:solidFill>
          <a:schemeClr val="accent4">
            <a:hueOff val="-4464770"/>
            <a:satOff val="26899"/>
            <a:lumOff val="2156"/>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zh-CN" altLang="en-US" sz="1200" kern="1200" smtClean="0">
              <a:solidFill>
                <a:schemeClr val="tx1"/>
              </a:solidFill>
            </a:rPr>
            <a:t>筹资活动现金流</a:t>
          </a:r>
          <a:endParaRPr lang="zh-CN" altLang="en-US" sz="1200" kern="1200">
            <a:solidFill>
              <a:schemeClr val="tx1"/>
            </a:solidFill>
          </a:endParaRPr>
        </a:p>
      </dsp:txBody>
      <dsp:txXfrm rot="-5400000">
        <a:off x="0" y="2298930"/>
        <a:ext cx="804522" cy="344795"/>
      </dsp:txXfrm>
    </dsp:sp>
    <dsp:sp modelId="{FE3F2F61-A812-47B5-A1AD-933E2E3C6B3B}">
      <dsp:nvSpPr>
        <dsp:cNvPr id="30" name=""/>
        <dsp:cNvSpPr/>
      </dsp:nvSpPr>
      <dsp:spPr>
        <a:xfrm rot="5400000">
          <a:off x="3579970" y="-878779"/>
          <a:ext cx="747056" cy="6297953"/>
        </a:xfrm>
        <a:prstGeom prst="round2SameRect">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zh-CN" altLang="en-US" sz="1200" kern="1200" smtClean="0"/>
            <a:t>筹资现金流入：</a:t>
          </a:r>
          <a:r>
            <a:rPr lang="zh-CN" altLang="en-US" sz="1200" b="0" i="0" u="none" kern="1200" smtClean="0"/>
            <a:t>取得借款收到的现金</a:t>
          </a:r>
          <a:endParaRPr lang="zh-CN" altLang="en-US" sz="1200" kern="1200"/>
        </a:p>
        <a:p>
          <a:pPr marL="114300" lvl="1" indent="-114300" algn="l" defTabSz="533400">
            <a:lnSpc>
              <a:spcPct val="90000"/>
            </a:lnSpc>
            <a:spcBef>
              <a:spcPct val="0"/>
            </a:spcBef>
            <a:spcAft>
              <a:spcPct val="15000"/>
            </a:spcAft>
            <a:buChar char="••"/>
          </a:pPr>
          <a:r>
            <a:rPr lang="zh-CN" altLang="en-US" sz="1200" kern="1200" smtClean="0"/>
            <a:t>筹资现金流出：</a:t>
          </a:r>
          <a:r>
            <a:rPr lang="zh-CN" altLang="en-US" sz="1200" b="0" i="0" u="none" kern="1200" smtClean="0"/>
            <a:t>偿还债务支付的现金，分配股利、利润或偿付利息支付的现金</a:t>
          </a:r>
          <a:endParaRPr lang="zh-CN" altLang="en-US" sz="1200" kern="1200"/>
        </a:p>
      </dsp:txBody>
      <dsp:txXfrm rot="-5400000">
        <a:off x="804521" y="1933138"/>
        <a:ext cx="6261485" cy="674119"/>
      </dsp:txXfrm>
    </dsp:sp>
  </dsp:spTree>
</dsp:drawing>
</file>

<file path=ppt/diagrams/drawing9.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4" name=""/>
      <dsp:cNvGrpSpPr/>
    </dsp:nvGrpSpPr>
    <dsp:grpSpPr/>
    <dsp:sp modelId="{F7B187CC-9A36-4A3A-A97A-0402C018394A}">
      <dsp:nvSpPr>
        <dsp:cNvPr id="25" name=""/>
        <dsp:cNvSpPr/>
      </dsp:nvSpPr>
      <dsp:spPr>
        <a:xfrm>
          <a:off x="1905" y="1304799"/>
          <a:ext cx="1857374" cy="576000"/>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a:lnSpc>
              <a:spcPct val="90000"/>
            </a:lnSpc>
            <a:spcBef>
              <a:spcPct val="0"/>
            </a:spcBef>
            <a:spcAft>
              <a:spcPct val="35000"/>
            </a:spcAft>
          </a:pPr>
          <a:r>
            <a:rPr lang="zh-CN" altLang="en-US" sz="2000" kern="1200" smtClean="0"/>
            <a:t>运营能力指标</a:t>
          </a:r>
          <a:endParaRPr lang="zh-CN" altLang="en-US" sz="2000" kern="1200"/>
        </a:p>
      </dsp:txBody>
      <dsp:txXfrm>
        <a:off x="1905" y="1304799"/>
        <a:ext cx="1857374" cy="576000"/>
      </dsp:txXfrm>
    </dsp:sp>
    <dsp:sp modelId="{D1DE5A23-D98D-4987-98EF-003C5D1BB8CB}">
      <dsp:nvSpPr>
        <dsp:cNvPr id="26" name=""/>
        <dsp:cNvSpPr/>
      </dsp:nvSpPr>
      <dsp:spPr>
        <a:xfrm>
          <a:off x="1905" y="1880800"/>
          <a:ext cx="1857374" cy="878400"/>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zh-CN" altLang="en-US" sz="1600" kern="1200" smtClean="0"/>
            <a:t>应收账款周转率</a:t>
          </a:r>
          <a:endParaRPr lang="zh-CN" altLang="en-US" sz="1600" kern="1200"/>
        </a:p>
        <a:p>
          <a:pPr marL="171450" lvl="1" indent="-171450" algn="l" defTabSz="711200">
            <a:lnSpc>
              <a:spcPct val="90000"/>
            </a:lnSpc>
            <a:spcBef>
              <a:spcPct val="0"/>
            </a:spcBef>
            <a:spcAft>
              <a:spcPct val="15000"/>
            </a:spcAft>
            <a:buChar char="••"/>
          </a:pPr>
          <a:r>
            <a:rPr lang="zh-CN" altLang="en-US" sz="1600" kern="1200" smtClean="0"/>
            <a:t>存货周转率</a:t>
          </a:r>
          <a:endParaRPr lang="zh-CN" altLang="en-US" sz="1600" kern="1200"/>
        </a:p>
      </dsp:txBody>
      <dsp:txXfrm>
        <a:off x="1905" y="1880800"/>
        <a:ext cx="1857374" cy="878400"/>
      </dsp:txXfrm>
    </dsp:sp>
    <dsp:sp modelId="{99FBC048-E4E9-4AAA-A06D-93178C08B787}">
      <dsp:nvSpPr>
        <dsp:cNvPr id="27" name=""/>
        <dsp:cNvSpPr/>
      </dsp:nvSpPr>
      <dsp:spPr>
        <a:xfrm>
          <a:off x="2119312" y="1304799"/>
          <a:ext cx="1857374" cy="576000"/>
        </a:xfrm>
        <a:prstGeom prst="rect">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a:lnSpc>
              <a:spcPct val="90000"/>
            </a:lnSpc>
            <a:spcBef>
              <a:spcPct val="0"/>
            </a:spcBef>
            <a:spcAft>
              <a:spcPct val="35000"/>
            </a:spcAft>
          </a:pPr>
          <a:r>
            <a:rPr lang="zh-CN" altLang="en-US" sz="2000" kern="1200" smtClean="0"/>
            <a:t>盈利能力指标</a:t>
          </a:r>
          <a:endParaRPr lang="zh-CN" altLang="en-US" sz="2000" kern="1200"/>
        </a:p>
      </dsp:txBody>
      <dsp:txXfrm>
        <a:off x="2119312" y="1304799"/>
        <a:ext cx="1857374" cy="576000"/>
      </dsp:txXfrm>
    </dsp:sp>
    <dsp:sp modelId="{E47A602D-9AE4-4FFF-B926-19F132641F75}">
      <dsp:nvSpPr>
        <dsp:cNvPr id="28" name=""/>
        <dsp:cNvSpPr/>
      </dsp:nvSpPr>
      <dsp:spPr>
        <a:xfrm>
          <a:off x="2119312" y="1880800"/>
          <a:ext cx="1857374" cy="878400"/>
        </a:xfrm>
        <a:prstGeom prst="rect">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5370241"/>
              <a:satOff val="24126"/>
              <a:lumOff val="16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zh-CN" altLang="en-US" sz="1600" kern="1200" smtClean="0"/>
            <a:t>销售净利率</a:t>
          </a:r>
          <a:endParaRPr lang="zh-CN" altLang="en-US" sz="1600" kern="1200"/>
        </a:p>
        <a:p>
          <a:pPr marL="171450" lvl="1" indent="-171450" algn="l" defTabSz="711200">
            <a:lnSpc>
              <a:spcPct val="90000"/>
            </a:lnSpc>
            <a:spcBef>
              <a:spcPct val="0"/>
            </a:spcBef>
            <a:spcAft>
              <a:spcPct val="15000"/>
            </a:spcAft>
            <a:buChar char="••"/>
          </a:pPr>
          <a:r>
            <a:rPr lang="zh-CN" altLang="en-US" sz="1600" kern="1200" smtClean="0"/>
            <a:t>净资产收益率</a:t>
          </a:r>
          <a:endParaRPr lang="zh-CN" altLang="en-US" sz="1600" kern="1200"/>
        </a:p>
      </dsp:txBody>
      <dsp:txXfrm>
        <a:off x="2119312" y="1880800"/>
        <a:ext cx="1857374" cy="878400"/>
      </dsp:txXfrm>
    </dsp:sp>
    <dsp:sp modelId="{21BD1FFC-3FDB-4D28-AC55-8F235BDE98E1}">
      <dsp:nvSpPr>
        <dsp:cNvPr id="29" name=""/>
        <dsp:cNvSpPr/>
      </dsp:nvSpPr>
      <dsp:spPr>
        <a:xfrm>
          <a:off x="4236719" y="1304799"/>
          <a:ext cx="1857374" cy="576000"/>
        </a:xfrm>
        <a:prstGeom prst="rect">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a:lnSpc>
              <a:spcPct val="90000"/>
            </a:lnSpc>
            <a:spcBef>
              <a:spcPct val="0"/>
            </a:spcBef>
            <a:spcAft>
              <a:spcPct val="35000"/>
            </a:spcAft>
          </a:pPr>
          <a:r>
            <a:rPr lang="zh-CN" altLang="en-US" sz="2000" kern="1200" smtClean="0"/>
            <a:t>偿债能力指标</a:t>
          </a:r>
          <a:endParaRPr lang="zh-CN" altLang="en-US" sz="2000" kern="1200"/>
        </a:p>
      </dsp:txBody>
      <dsp:txXfrm>
        <a:off x="4236719" y="1304799"/>
        <a:ext cx="1857374" cy="576000"/>
      </dsp:txXfrm>
    </dsp:sp>
    <dsp:sp modelId="{57B2BDA4-4C08-4A2B-BDD4-C72DE4C5B412}">
      <dsp:nvSpPr>
        <dsp:cNvPr id="30" name=""/>
        <dsp:cNvSpPr/>
      </dsp:nvSpPr>
      <dsp:spPr>
        <a:xfrm>
          <a:off x="4236719" y="1880800"/>
          <a:ext cx="1857374" cy="878400"/>
        </a:xfrm>
        <a:prstGeom prst="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zh-CN" altLang="en-US" sz="1600" kern="1200" smtClean="0"/>
            <a:t>资产负债率</a:t>
          </a:r>
          <a:endParaRPr lang="zh-CN" altLang="en-US" sz="1600" kern="1200"/>
        </a:p>
        <a:p>
          <a:pPr marL="171450" lvl="1" indent="-171450" algn="l" defTabSz="711200">
            <a:lnSpc>
              <a:spcPct val="90000"/>
            </a:lnSpc>
            <a:spcBef>
              <a:spcPct val="0"/>
            </a:spcBef>
            <a:spcAft>
              <a:spcPct val="15000"/>
            </a:spcAft>
            <a:buChar char="••"/>
          </a:pPr>
          <a:r>
            <a:rPr lang="zh-CN" altLang="en-US" sz="1600" kern="1200" smtClean="0"/>
            <a:t>流动比率</a:t>
          </a:r>
          <a:endParaRPr lang="zh-CN" altLang="en-US" sz="1600" kern="1200"/>
        </a:p>
      </dsp:txBody>
      <dsp:txXfrm>
        <a:off x="4236719" y="1880800"/>
        <a:ext cx="1857374" cy="878400"/>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dgm:ruleLst>
        </dgm:layoutNode>
        <dgm:layoutNode name="childShp" styleLbl="bgAccFollowNode1">
          <dgm:varLst>
            <dgm:bulletEnabled val="1"/>
          </dgm:varLst>
          <dgm:alg type="tx">
            <dgm:param type="stBulletLvl" val="1"/>
          </dgm:alg>
          <dgm:choose name="Name8">
            <dgm:if name="Name9" func="var" arg="dir" op="equ" val="norm">
              <dgm:shape type="rightArrow" r:blip="" zOrderOff="-2">
                <dgm:adjLst>
                  <dgm:adj idx="1" val="0.75"/>
                </dgm:adjLst>
              </dgm:shape>
            </dgm:if>
            <dgm:else name="Name10">
              <dgm:shape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dgm:ruleLst>
        </dgm:layoutNode>
      </dgm:layoutNode>
      <dgm:forEach name="Name11" axis="followSib" ptType="sibTrans" cnt="1">
        <dgm:layoutNode name="spacing">
          <dgm:alg type="sp"/>
          <dgm:shape r:blip="">
            <dgm:adjLst/>
          </dgm:shape>
          <dgm:presOf/>
          <dgm:constrLst/>
          <dgm:ruleLst/>
        </dgm:layoutNode>
      </dgm:forEach>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r:blip="">
            <dgm:adjLst/>
          </dgm:shape>
          <dgm:presOf/>
          <dgm:constrLst/>
          <dgm:ruleLst/>
          <dgm:layoutNode name="LevelOneTextNode" styleLbl="node0">
            <dgm:varLst>
              <dgm:chPref val="3"/>
            </dgm:varLst>
            <dgm:alg type="tx"/>
            <dgm:shape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fact="0.25"/>
                      <dgm:rule type="w" fact="0.8"/>
                      <dgm:rule type="primFontSz" val="5"/>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r:blip="">
                    <dgm:adjLst/>
                  </dgm:shape>
                  <dgm:presOf/>
                  <dgm:constrLst/>
                  <dgm:ruleLst/>
                  <dgm:layoutNode name="LevelTwoTextNode">
                    <dgm:varLst>
                      <dgm:chPref val="3"/>
                    </dgm:varLst>
                    <dgm:alg type="tx"/>
                    <dgm:shape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dgm:ruleLst>
      </dgm:layoutNode>
      <dgm:forEach name="Name4" axis="followSib" ptType="sibTrans" cnt="1">
        <dgm:layoutNode name="sibTrans">
          <dgm:alg type="sp"/>
          <dgm:shape r:blip="">
            <dgm:adjLst/>
          </dgm:shape>
          <dgm:presOf/>
          <dgm:constrLst/>
          <dgm:ruleLst/>
        </dgm:layoutNode>
      </dgm:forEach>
    </dgm:forEach>
  </dgm:layoutNode>
</dgm:layoutDef>
</file>

<file path=ppt/diagrams/layout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stBulletLvl" val="1"/>
              <dgm:param type="lnSpAfChP" val="20"/>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5.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stBulletLvl" val="1"/>
              <dgm:param type="lnSpAfChP" val="20"/>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6.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stBulletLvl" val="1"/>
              <dgm:param type="lnSpAfChP" val="20"/>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7.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stBulletLvl" val="1"/>
              <dgm:param type="lnSpAfChP" val="20"/>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8.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dgm:rule type="primFontSz" val="24"/>
            <dgm:rule type="h" val="110"/>
            <dgm:rule type="primFontSz" val="18"/>
            <dgm:rule type="h" val="INF"/>
            <dgm:rule type="primFontSz" val="5"/>
          </dgm:ruleLst>
        </dgm:layoutNode>
        <dgm:layoutNode name="descendantText" styleLbl="alignAcc1">
          <dgm:varLst>
            <dgm:bulletEnabled val="1"/>
          </dgm:varLst>
          <dgm:choose name="Name4">
            <dgm:if name="Name5" func="var" arg="dir" op="equ" val="norm">
              <dgm:alg type="tx">
                <dgm:param type="stBulletLvl" val="1"/>
                <dgm:param type="txAnchorVertCh" val="mid"/>
              </dgm:alg>
              <dgm:shape rot="90" type="round2SameRect" r:blip="">
                <dgm:adjLst/>
              </dgm:shape>
            </dgm:if>
            <dgm:else name="Name6">
              <dgm:alg type="tx">
                <dgm:param type="stBulletLvl" val="1"/>
                <dgm:param type="txAnchorVertCh" val="mid"/>
              </dgm:alg>
              <dgm:shape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dgm:ruleLst>
        </dgm:layoutNode>
      </dgm:layoutNode>
      <dgm:forEach name="Name10" axis="followSib" ptType="sibTrans" cnt="1">
        <dgm:layoutNode name="sp">
          <dgm:alg type="sp"/>
          <dgm:shape r:blip="">
            <dgm:adjLst/>
          </dgm:shape>
          <dgm:presOf axis="self"/>
          <dgm:constrLst>
            <dgm:constr type="w" val="1"/>
            <dgm:constr type="h" val="37.5"/>
          </dgm:constrLst>
          <dgm:ruleLst/>
        </dgm:layoutNode>
      </dgm:forEach>
    </dgm:forEach>
  </dgm:layoutNode>
</dgm:layoutDef>
</file>

<file path=ppt/diagrams/layout9.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dgm:rule type="primFontSz" for="des" forName="parTx" val="5"/>
    </dgm:ruleLst>
    <dgm:forEach name="Name4" axis="ch" ptType="node">
      <dgm:layoutNode name="composite">
        <dgm:alg type="composite"/>
        <dgm:shape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dgm:ruleLst>
        <dgm:layoutNode name="parTx" styleLbl="alignNode1">
          <dgm:varLst>
            <dgm:chMax val="0"/>
            <dgm:chPref val="0"/>
            <dgm:bulletEnabled val="1"/>
          </dgm:varLst>
          <dgm:alg type="tx"/>
          <dgm:shape type="rect" r:blip="">
            <dgm:adjLst/>
          </dgm:shape>
          <dgm:presOf axis="self" ptType="node"/>
          <dgm:constrLst>
            <dgm:constr type="h" refType="w" op="lte" fact="0.4"/>
            <dgm:constr type="h"/>
            <dgm:constr type="tMarg" refType="primFontSz" fact="0.32"/>
            <dgm:constr type="bMarg" refType="primFontSz" fact="0.32"/>
          </dgm:constrLst>
          <dgm:ruleLst>
            <dgm:rule type="h" val="INF"/>
          </dgm:ruleLst>
        </dgm:layoutNode>
        <dgm:layoutNode name="desTx" styleLbl="alignAccFollowNode1">
          <dgm:varLst>
            <dgm:bulletEnabled val="1"/>
          </dgm:varLst>
          <dgm:alg type="tx">
            <dgm:param type="stBulletLvl" val="1"/>
          </dgm:alg>
          <dgm:shape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dgm:ruleLst>
        </dgm:layoutNode>
      </dgm:layoutNode>
      <dgm:forEach name="Name5" axis="followSib" ptType="sibTrans" cnt="1">
        <dgm:layoutNode name="space">
          <dgm:alg type="sp"/>
          <dgm:shape r:blip="">
            <dgm:adjLst/>
          </dgm:shape>
          <dgm:presOf/>
          <dgm:constrLst/>
          <dgm:ruleLst/>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6.png"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D3A4D4-C11D-4B04-BF18-126C6D694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95F8A2-852B-4B4D-AB85-E3D32AFE37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DEFD94-0734-4D34-9A6C-9B4491D4EB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81D7E6-4D5D-46FA-B4C7-56B9A6E61A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023E8C-D8B8-4B2E-A85C-FC7780426A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91D70A-A07C-4BDF-9F99-94D61DFDCA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1547FF-7255-42B8-9E8E-A26D215E4E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DF7DA6-7C63-4491-AA7B-28F1309867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82D816-4C35-4937-BDBA-E39C58CDF5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D680BA-A826-4E9B-8500-6DA6E518C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53025E-70A2-4BF3-A03B-A34F3141B6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nvGrpSpPr>
      <p:grpSpPr>
        <a:xfrm>
          <a:off x="0" y="0"/>
          <a:ext cx="0" cy="0"/>
        </a:xfrm>
      </p:grpSpPr>
      <p:sp>
        <p:nvSpPr>
          <p:cNvPr id="6" name="幻灯片编号占位符 5"/>
          <p:cNvSpPr txBox="1"/>
          <p:nvPr userDrawn="1"/>
        </p:nvSpPr>
        <p:spPr>
          <a:xfrm>
            <a:off x="4714504" y="4757402"/>
            <a:ext cx="4429496"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685800"/>
            <a:r>
              <a:rPr kumimoji="1" lang="zh-CN" altLang="en-US" smtClean="0">
                <a:solidFill>
                  <a:prstClr val="black">
                    <a:tint val="75000"/>
                  </a:prstClr>
                </a:solidFill>
              </a:rPr>
              <a:t>本课件为物业</a:t>
            </a:r>
            <a:r>
              <a:rPr kumimoji="1" lang="en-US" altLang="zh-CN" smtClean="0">
                <a:solidFill>
                  <a:prstClr val="black">
                    <a:tint val="75000"/>
                  </a:prstClr>
                </a:solidFill>
              </a:rPr>
              <a:t>CFO</a:t>
            </a:r>
            <a:r>
              <a:rPr kumimoji="1" lang="zh-CN" altLang="en-US" smtClean="0">
                <a:solidFill>
                  <a:prstClr val="black">
                    <a:tint val="75000"/>
                  </a:prstClr>
                </a:solidFill>
              </a:rPr>
              <a:t>沙龙版权所有，未经授权不得擅自使用</a:t>
            </a:r>
            <a:endParaRPr kumimoji="1" lang="zh-CN" altLang="en-US">
              <a:solidFill>
                <a:prstClr val="black">
                  <a:tint val="75000"/>
                </a:prstClr>
              </a:solidFill>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 Id="rId3" Type="http://schemas.openxmlformats.org/officeDocument/2006/relationships/oleObject" Target="../embeddings/oleObject1.bin" TargetMode="Internal" /><Relationship Id="rId4" Type="http://schemas.openxmlformats.org/officeDocument/2006/relationships/image" Target="../media/image1.emf" /><Relationship Id="rId5" Type="http://schemas.openxmlformats.org/officeDocument/2006/relationships/image" Target="../media/image2.png" /><Relationship Id="rId6" Type="http://schemas.openxmlformats.org/officeDocument/2006/relationships/vmlDrawing" Target="../drawings/vmlDrawing1.v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aphicFrame>
        <p:nvGraphicFramePr>
          <p:cNvPr id="7" name="对象 6" hidden="1"/>
          <p:cNvGraphicFramePr>
            <a:graphicFrameLocks noChangeAspect="1"/>
          </p:cNvGraphicFramePr>
          <p:nvPr>
            <p:custDataLst>
              <p:tags r:id="rId2"/>
            </p:custDataLst>
            <p:extLst>
              <p:ext uri="{D42A27DB-BD31-4B8C-83A1-F6EECF244321}">
                <p14:modId xmlns:p14="http://schemas.microsoft.com/office/powerpoint/2010/main" val="480838102"/>
              </p:ext>
            </p:extLst>
          </p:nvPr>
        </p:nvGraphicFramePr>
        <p:xfrm>
          <a:off x="1192" y="1192"/>
          <a:ext cx="1190" cy="1190"/>
        </p:xfrm>
        <a:graphic>
          <a:graphicData uri="http://schemas.openxmlformats.org/presentationml/2006/ole">
            <mc:AlternateContent>
              <mc:Choice xmlns:v="urn:schemas-microsoft-com:vml" Requires="v">
                <p:oleObj spid="_x0000_s1038" name="think-cell Slide" r:id="rId3" imgW="360" imgH="360" progId="">
                  <p:embed/>
                </p:oleObj>
              </mc:Choice>
              <mc:Fallback>
                <p:oleObj name="think-cell Slide" r:id="rId3" imgW="360" imgH="360" progId="">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1192" y="1192"/>
                        <a:ext cx="1190" cy="1190"/>
                      </a:xfrm>
                      <a:prstGeom prst="rect">
                        <a:avLst/>
                      </a:prstGeom>
                      <a:noFill/>
                    </p:spPr>
                  </p:pic>
                </p:oleObj>
              </mc:Fallback>
            </mc:AlternateContent>
          </a:graphicData>
        </a:graphic>
      </p:graphicFrame>
      <p:sp>
        <p:nvSpPr>
          <p:cNvPr id="6" name="幻灯片编号占位符 5"/>
          <p:cNvSpPr>
            <a:spLocks noGrp="1"/>
          </p:cNvSpPr>
          <p:nvPr>
            <p:ph type="sldNum" sz="quarter" idx="4"/>
          </p:nvPr>
        </p:nvSpPr>
        <p:spPr>
          <a:xfrm>
            <a:off x="4714504" y="4767264"/>
            <a:ext cx="4429496"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kumimoji="1" lang="zh-CN" altLang="en-US" smtClean="0">
                <a:solidFill>
                  <a:prstClr val="black">
                    <a:tint val="75000"/>
                  </a:prstClr>
                </a:solidFill>
              </a:rPr>
              <a:t>本培训课件为物业</a:t>
            </a:r>
            <a:r>
              <a:rPr kumimoji="1" lang="en-US" altLang="zh-CN" smtClean="0">
                <a:solidFill>
                  <a:prstClr val="black">
                    <a:tint val="75000"/>
                  </a:prstClr>
                </a:solidFill>
              </a:rPr>
              <a:t>CFO</a:t>
            </a:r>
            <a:r>
              <a:rPr kumimoji="1" lang="zh-CN" altLang="en-US" smtClean="0">
                <a:solidFill>
                  <a:prstClr val="black">
                    <a:tint val="75000"/>
                  </a:prstClr>
                </a:solidFill>
              </a:rPr>
              <a:t>沙龙版权所有，未经授权不得擅自使用</a:t>
            </a:r>
            <a:endParaRPr kumimoji="1" lang="zh-CN" altLang="en-US">
              <a:solidFill>
                <a:prstClr val="black">
                  <a:tint val="75000"/>
                </a:prstClr>
              </a:solidFill>
            </a:endParaRPr>
          </a:p>
        </p:txBody>
      </p:sp>
      <p:pic>
        <p:nvPicPr>
          <p:cNvPr id="8" name="图片 7"/>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0" y="10915"/>
            <a:ext cx="977462" cy="813501"/>
          </a:xfrm>
          <a:prstGeom prst="rect">
            <a:avLst/>
          </a:prstGeom>
        </p:spPr>
      </p:pic>
    </p:spTree>
    <p:extLst>
      <p:ext uri="{BB962C8B-B14F-4D97-AF65-F5344CB8AC3E}">
        <p14:creationId xmlns:p14="http://schemas.microsoft.com/office/powerpoint/2010/main" val="1675656287"/>
      </p:ext>
    </p:extLst>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ctr" defTabSz="457189" rtl="0" eaLnBrk="1" latinLnBrk="0" hangingPunct="1">
        <a:spcBef>
          <a:spcPct val="0"/>
        </a:spcBef>
        <a:buNone/>
        <a:defRPr sz="4400" kern="1200">
          <a:solidFill>
            <a:schemeClr val="tx1"/>
          </a:solidFill>
          <a:latin typeface="+mj-lt"/>
          <a:ea typeface="+mj-ea"/>
          <a:cs typeface="+mj-cs"/>
        </a:defRPr>
      </a:lvl1pPr>
    </p:titleStyle>
    <p:bodyStyle>
      <a:lvl1pPr marL="342892" indent="-342892" algn="l" defTabSz="457189" rtl="0" eaLnBrk="1" latinLnBrk="0" hangingPunct="1">
        <a:spcBef>
          <a:spcPct val="20000"/>
        </a:spcBef>
        <a:buFont typeface="Arial"/>
        <a:buChar char="•"/>
        <a:defRPr sz="3200" kern="1200">
          <a:solidFill>
            <a:schemeClr val="tx1"/>
          </a:solidFill>
          <a:latin typeface="+mn-lt"/>
          <a:ea typeface="+mn-ea"/>
          <a:cs typeface="+mn-cs"/>
        </a:defRPr>
      </a:lvl1pPr>
      <a:lvl2pPr marL="742931" indent="-285743" algn="l" defTabSz="457189" rtl="0" eaLnBrk="1" latinLnBrk="0" hangingPunct="1">
        <a:spcBef>
          <a:spcPct val="20000"/>
        </a:spcBef>
        <a:buFont typeface="Arial"/>
        <a:buChar char="–"/>
        <a:defRPr sz="2800" kern="1200">
          <a:solidFill>
            <a:schemeClr val="tx1"/>
          </a:solidFill>
          <a:latin typeface="+mn-lt"/>
          <a:ea typeface="+mn-ea"/>
          <a:cs typeface="+mn-cs"/>
        </a:defRPr>
      </a:lvl2pPr>
      <a:lvl3pPr marL="1142972" indent="-228594" algn="l" defTabSz="457189" rtl="0" eaLnBrk="1" latinLnBrk="0" hangingPunct="1">
        <a:spcBef>
          <a:spcPct val="20000"/>
        </a:spcBef>
        <a:buFont typeface="Arial"/>
        <a:buChar char="•"/>
        <a:defRPr sz="2400" kern="1200">
          <a:solidFill>
            <a:schemeClr val="tx1"/>
          </a:solidFill>
          <a:latin typeface="+mn-lt"/>
          <a:ea typeface="+mn-ea"/>
          <a:cs typeface="+mn-cs"/>
        </a:defRPr>
      </a:lvl3pPr>
      <a:lvl4pPr marL="1600160" indent="-228594" algn="l" defTabSz="457189" rtl="0" eaLnBrk="1" latinLnBrk="0" hangingPunct="1">
        <a:spcBef>
          <a:spcPct val="20000"/>
        </a:spcBef>
        <a:buFont typeface="Arial"/>
        <a:buChar char="–"/>
        <a:defRPr sz="2000" kern="1200">
          <a:solidFill>
            <a:schemeClr val="tx1"/>
          </a:solidFill>
          <a:latin typeface="+mn-lt"/>
          <a:ea typeface="+mn-ea"/>
          <a:cs typeface="+mn-cs"/>
        </a:defRPr>
      </a:lvl4pPr>
      <a:lvl5pPr marL="2057348" indent="-228594" algn="l" defTabSz="457189" rtl="0" eaLnBrk="1" latinLnBrk="0" hangingPunct="1">
        <a:spcBef>
          <a:spcPct val="20000"/>
        </a:spcBef>
        <a:buFont typeface="Arial"/>
        <a:buChar char="»"/>
        <a:defRPr sz="2000" kern="1200">
          <a:solidFill>
            <a:schemeClr val="tx1"/>
          </a:solidFill>
          <a:latin typeface="+mn-lt"/>
          <a:ea typeface="+mn-ea"/>
          <a:cs typeface="+mn-cs"/>
        </a:defRPr>
      </a:lvl5pPr>
      <a:lvl6pPr marL="2514537" indent="-228594" algn="l" defTabSz="457189" rtl="0" eaLnBrk="1" latinLnBrk="0" hangingPunct="1">
        <a:spcBef>
          <a:spcPct val="20000"/>
        </a:spcBef>
        <a:buFont typeface="Arial"/>
        <a:buChar char="•"/>
        <a:defRPr sz="2000" kern="1200">
          <a:solidFill>
            <a:schemeClr val="tx1"/>
          </a:solidFill>
          <a:latin typeface="+mn-lt"/>
          <a:ea typeface="+mn-ea"/>
          <a:cs typeface="+mn-cs"/>
        </a:defRPr>
      </a:lvl6pPr>
      <a:lvl7pPr marL="2971726" indent="-228594" algn="l" defTabSz="457189" rtl="0" eaLnBrk="1" latinLnBrk="0" hangingPunct="1">
        <a:spcBef>
          <a:spcPct val="20000"/>
        </a:spcBef>
        <a:buFont typeface="Arial"/>
        <a:buChar char="•"/>
        <a:defRPr sz="2000" kern="1200">
          <a:solidFill>
            <a:schemeClr val="tx1"/>
          </a:solidFill>
          <a:latin typeface="+mn-lt"/>
          <a:ea typeface="+mn-ea"/>
          <a:cs typeface="+mn-cs"/>
        </a:defRPr>
      </a:lvl7pPr>
      <a:lvl8pPr marL="3428915" indent="-228594" algn="l" defTabSz="457189" rtl="0" eaLnBrk="1" latinLnBrk="0" hangingPunct="1">
        <a:spcBef>
          <a:spcPct val="20000"/>
        </a:spcBef>
        <a:buFont typeface="Arial"/>
        <a:buChar char="•"/>
        <a:defRPr sz="2000" kern="1200">
          <a:solidFill>
            <a:schemeClr val="tx1"/>
          </a:solidFill>
          <a:latin typeface="+mn-lt"/>
          <a:ea typeface="+mn-ea"/>
          <a:cs typeface="+mn-cs"/>
        </a:defRPr>
      </a:lvl8pPr>
      <a:lvl9pPr marL="3886103" indent="-228594" algn="l" defTabSz="457189"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zh-CN"/>
      </a:defPPr>
      <a:lvl1pPr marL="0" algn="l" defTabSz="457189" rtl="0" eaLnBrk="1" latinLnBrk="0" hangingPunct="1">
        <a:defRPr sz="1800" kern="1200">
          <a:solidFill>
            <a:schemeClr val="tx1"/>
          </a:solidFill>
          <a:latin typeface="+mn-lt"/>
          <a:ea typeface="+mn-ea"/>
          <a:cs typeface="+mn-cs"/>
        </a:defRPr>
      </a:lvl1pPr>
      <a:lvl2pPr marL="457189" algn="l" defTabSz="457189" rtl="0" eaLnBrk="1" latinLnBrk="0" hangingPunct="1">
        <a:defRPr sz="1800" kern="1200">
          <a:solidFill>
            <a:schemeClr val="tx1"/>
          </a:solidFill>
          <a:latin typeface="+mn-lt"/>
          <a:ea typeface="+mn-ea"/>
          <a:cs typeface="+mn-cs"/>
        </a:defRPr>
      </a:lvl2pPr>
      <a:lvl3pPr marL="914378" algn="l" defTabSz="457189" rtl="0" eaLnBrk="1" latinLnBrk="0" hangingPunct="1">
        <a:defRPr sz="1800" kern="1200">
          <a:solidFill>
            <a:schemeClr val="tx1"/>
          </a:solidFill>
          <a:latin typeface="+mn-lt"/>
          <a:ea typeface="+mn-ea"/>
          <a:cs typeface="+mn-cs"/>
        </a:defRPr>
      </a:lvl3pPr>
      <a:lvl4pPr marL="1371566" algn="l" defTabSz="457189" rtl="0" eaLnBrk="1" latinLnBrk="0" hangingPunct="1">
        <a:defRPr sz="1800" kern="1200">
          <a:solidFill>
            <a:schemeClr val="tx1"/>
          </a:solidFill>
          <a:latin typeface="+mn-lt"/>
          <a:ea typeface="+mn-ea"/>
          <a:cs typeface="+mn-cs"/>
        </a:defRPr>
      </a:lvl4pPr>
      <a:lvl5pPr marL="1828754" algn="l" defTabSz="457189" rtl="0" eaLnBrk="1" latinLnBrk="0" hangingPunct="1">
        <a:defRPr sz="1800" kern="1200">
          <a:solidFill>
            <a:schemeClr val="tx1"/>
          </a:solidFill>
          <a:latin typeface="+mn-lt"/>
          <a:ea typeface="+mn-ea"/>
          <a:cs typeface="+mn-cs"/>
        </a:defRPr>
      </a:lvl5pPr>
      <a:lvl6pPr marL="2285943" algn="l" defTabSz="457189" rtl="0" eaLnBrk="1" latinLnBrk="0" hangingPunct="1">
        <a:defRPr sz="1800" kern="1200">
          <a:solidFill>
            <a:schemeClr val="tx1"/>
          </a:solidFill>
          <a:latin typeface="+mn-lt"/>
          <a:ea typeface="+mn-ea"/>
          <a:cs typeface="+mn-cs"/>
        </a:defRPr>
      </a:lvl6pPr>
      <a:lvl7pPr marL="2743132" algn="l" defTabSz="457189" rtl="0" eaLnBrk="1" latinLnBrk="0" hangingPunct="1">
        <a:defRPr sz="1800" kern="1200">
          <a:solidFill>
            <a:schemeClr val="tx1"/>
          </a:solidFill>
          <a:latin typeface="+mn-lt"/>
          <a:ea typeface="+mn-ea"/>
          <a:cs typeface="+mn-cs"/>
        </a:defRPr>
      </a:lvl7pPr>
      <a:lvl8pPr marL="3200320" algn="l" defTabSz="457189" rtl="0" eaLnBrk="1" latinLnBrk="0" hangingPunct="1">
        <a:defRPr sz="1800" kern="1200">
          <a:solidFill>
            <a:schemeClr val="tx1"/>
          </a:solidFill>
          <a:latin typeface="+mn-lt"/>
          <a:ea typeface="+mn-ea"/>
          <a:cs typeface="+mn-cs"/>
        </a:defRPr>
      </a:lvl8pPr>
      <a:lvl9pPr marL="3657509" algn="l" defTabSz="457189"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microsoft.com/office/2007/relationships/diagramDrawing" Target="../diagrams/drawing3.xml" /><Relationship Id="rId3" Type="http://schemas.openxmlformats.org/officeDocument/2006/relationships/diagramData" Target="../diagrams/data3.xml" /><Relationship Id="rId4" Type="http://schemas.openxmlformats.org/officeDocument/2006/relationships/diagramLayout" Target="../diagrams/layout3.xml" /><Relationship Id="rId5" Type="http://schemas.openxmlformats.org/officeDocument/2006/relationships/diagramQuickStyle" Target="../diagrams/quickStyle3.xml" /><Relationship Id="rId6" Type="http://schemas.openxmlformats.org/officeDocument/2006/relationships/diagramColors" Target="../diagrams/colors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microsoft.com/office/2007/relationships/diagramDrawing" Target="../diagrams/drawing4.xml" /><Relationship Id="rId3" Type="http://schemas.openxmlformats.org/officeDocument/2006/relationships/diagramData" Target="../diagrams/data4.xml" /><Relationship Id="rId4" Type="http://schemas.openxmlformats.org/officeDocument/2006/relationships/diagramLayout" Target="../diagrams/layout4.xml" /><Relationship Id="rId5" Type="http://schemas.openxmlformats.org/officeDocument/2006/relationships/diagramQuickStyle" Target="../diagrams/quickStyle4.xml" /><Relationship Id="rId6" Type="http://schemas.openxmlformats.org/officeDocument/2006/relationships/diagramColors" Target="../diagrams/colors4.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diagramQuickStyle" Target="../diagrams/quickStyle6.xml" /><Relationship Id="rId11" Type="http://schemas.openxmlformats.org/officeDocument/2006/relationships/diagramColors" Target="../diagrams/colors6.xml" /><Relationship Id="rId12" Type="http://schemas.microsoft.com/office/2007/relationships/diagramDrawing" Target="../diagrams/drawing7.xml" /><Relationship Id="rId13" Type="http://schemas.openxmlformats.org/officeDocument/2006/relationships/diagramData" Target="../diagrams/data7.xml" /><Relationship Id="rId14" Type="http://schemas.openxmlformats.org/officeDocument/2006/relationships/diagramLayout" Target="../diagrams/layout7.xml" /><Relationship Id="rId15" Type="http://schemas.openxmlformats.org/officeDocument/2006/relationships/diagramQuickStyle" Target="../diagrams/quickStyle7.xml" /><Relationship Id="rId16" Type="http://schemas.openxmlformats.org/officeDocument/2006/relationships/diagramColors" Target="../diagrams/colors7.xml" /><Relationship Id="rId2" Type="http://schemas.microsoft.com/office/2007/relationships/diagramDrawing" Target="../diagrams/drawing5.xml" /><Relationship Id="rId3" Type="http://schemas.openxmlformats.org/officeDocument/2006/relationships/diagramData" Target="../diagrams/data5.xml" /><Relationship Id="rId4" Type="http://schemas.openxmlformats.org/officeDocument/2006/relationships/diagramLayout" Target="../diagrams/layout5.xml" /><Relationship Id="rId5" Type="http://schemas.openxmlformats.org/officeDocument/2006/relationships/diagramQuickStyle" Target="../diagrams/quickStyle5.xml" /><Relationship Id="rId6" Type="http://schemas.openxmlformats.org/officeDocument/2006/relationships/diagramColors" Target="../diagrams/colors5.xml" /><Relationship Id="rId7" Type="http://schemas.microsoft.com/office/2007/relationships/diagramDrawing" Target="../diagrams/drawing6.xml" /><Relationship Id="rId8" Type="http://schemas.openxmlformats.org/officeDocument/2006/relationships/diagramData" Target="../diagrams/data6.xml" /><Relationship Id="rId9" Type="http://schemas.openxmlformats.org/officeDocument/2006/relationships/diagramLayout" Target="../diagrams/layout6.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2.bin" TargetMode="Internal" /><Relationship Id="rId3" Type="http://schemas.openxmlformats.org/officeDocument/2006/relationships/image" Target="../media/image6.png" /><Relationship Id="rId4" Type="http://schemas.openxmlformats.org/officeDocument/2006/relationships/vmlDrawing" Target="../drawings/vmlDrawing2.v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microsoft.com/office/2007/relationships/diagramDrawing" Target="../diagrams/drawing8.xml" /><Relationship Id="rId3" Type="http://schemas.openxmlformats.org/officeDocument/2006/relationships/diagramData" Target="../diagrams/data8.xml" /><Relationship Id="rId4" Type="http://schemas.openxmlformats.org/officeDocument/2006/relationships/diagramLayout" Target="../diagrams/layout8.xml" /><Relationship Id="rId5" Type="http://schemas.openxmlformats.org/officeDocument/2006/relationships/diagramQuickStyle" Target="../diagrams/quickStyle8.xml" /><Relationship Id="rId6" Type="http://schemas.openxmlformats.org/officeDocument/2006/relationships/diagramColors" Target="../diagrams/colors8.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microsoft.com/office/2007/relationships/diagramDrawing" Target="../diagrams/drawing9.xml" /><Relationship Id="rId3" Type="http://schemas.openxmlformats.org/officeDocument/2006/relationships/diagramData" Target="../diagrams/data9.xml" /><Relationship Id="rId4" Type="http://schemas.openxmlformats.org/officeDocument/2006/relationships/diagramLayout" Target="../diagrams/layout9.xml" /><Relationship Id="rId5" Type="http://schemas.openxmlformats.org/officeDocument/2006/relationships/diagramQuickStyle" Target="../diagrams/quickStyle9.xml" /><Relationship Id="rId6" Type="http://schemas.openxmlformats.org/officeDocument/2006/relationships/diagramColors" Target="../diagrams/colors9.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223021143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grpSp>
        <p:nvGrpSpPr>
          <p:cNvPr id="2" name="组合 1"/>
          <p:cNvGrpSpPr/>
          <p:nvPr/>
        </p:nvGrpSpPr>
        <p:grpSpPr>
          <a:xfrm>
            <a:off x="902358" y="1501775"/>
            <a:ext cx="6756935" cy="1552575"/>
            <a:chOff x="5608" y="2809"/>
            <a:chExt cx="8873" cy="2445"/>
          </a:xfrm>
        </p:grpSpPr>
        <p:sp>
          <p:nvSpPr>
            <p:cNvPr id="3" name="文本框 2"/>
            <p:cNvSpPr txBox="1"/>
            <p:nvPr/>
          </p:nvSpPr>
          <p:spPr>
            <a:xfrm>
              <a:off x="5608" y="4624"/>
              <a:ext cx="8873" cy="6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2000" smtClean="0">
                  <a:latin typeface="微软雅黑" panose="020b0503020204020204" pitchFamily="34" charset="-122"/>
                  <a:ea typeface="微软雅黑" panose="020b0503020204020204" pitchFamily="34" charset="-122"/>
                  <a:cs typeface="微软雅黑" panose="020b0503020204020204" pitchFamily="34" charset="-122"/>
                  <a:sym typeface="+mn-ea"/>
                </a:rPr>
                <a:t>物业</a:t>
              </a:r>
              <a:r>
                <a:rPr kumimoji="1" lang="en-US" altLang="zh-CN" sz="2000" smtClean="0">
                  <a:latin typeface="微软雅黑" panose="020b0503020204020204" pitchFamily="34" charset="-122"/>
                  <a:ea typeface="微软雅黑" panose="020b0503020204020204" pitchFamily="34" charset="-122"/>
                  <a:cs typeface="微软雅黑" panose="020b0503020204020204" pitchFamily="34" charset="-122"/>
                  <a:sym typeface="+mn-ea"/>
                </a:rPr>
                <a:t>CFO</a:t>
              </a:r>
              <a:r>
                <a:rPr kumimoji="1" lang="zh-CN" altLang="en-US" sz="2000" smtClean="0">
                  <a:latin typeface="微软雅黑" panose="020b0503020204020204" pitchFamily="34" charset="-122"/>
                  <a:ea typeface="微软雅黑" panose="020b0503020204020204" pitchFamily="34" charset="-122"/>
                  <a:cs typeface="微软雅黑" panose="020b0503020204020204" pitchFamily="34" charset="-122"/>
                  <a:sym typeface="+mn-ea"/>
                </a:rPr>
                <a:t>沙龙</a:t>
              </a:r>
            </a:p>
          </p:txBody>
        </p:sp>
        <p:cxnSp>
          <p:nvCxnSpPr>
            <p:cNvPr id="4" name="直接连接符 3"/>
            <p:cNvCxnSpPr/>
            <p:nvPr/>
          </p:nvCxnSpPr>
          <p:spPr>
            <a:xfrm>
              <a:off x="5785" y="3646"/>
              <a:ext cx="5867"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a:off x="5751" y="2809"/>
              <a:ext cx="8730" cy="101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3600" smtClean="0">
                  <a:latin typeface="微软雅黑" panose="020b0503020204020204" pitchFamily="34" charset="-122"/>
                  <a:ea typeface="微软雅黑" panose="020b0503020204020204" pitchFamily="34" charset="-122"/>
                  <a:cs typeface="微软雅黑" panose="020b0503020204020204" pitchFamily="34" charset="-122"/>
                  <a:sym typeface="+mn-ea"/>
                </a:rPr>
                <a:t>非财的物业基础财务知识</a:t>
              </a:r>
            </a:p>
          </p:txBody>
        </p:sp>
      </p:grpSp>
    </p:spTree>
    <p:extLst>
      <p:ext uri="{BB962C8B-B14F-4D97-AF65-F5344CB8AC3E}">
        <p14:creationId xmlns:p14="http://schemas.microsoft.com/office/powerpoint/2010/main" val="1601236168"/>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0834" y="2063918"/>
            <a:ext cx="6436262" cy="101566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财务是做什么的？</a:t>
            </a:r>
          </a:p>
        </p:txBody>
      </p:sp>
      <p:sp>
        <p:nvSpPr>
          <p:cNvPr id="3"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4"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1397912233"/>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0" y="1982254"/>
            <a:ext cx="9144000" cy="193899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做账的？</a:t>
            </a:r>
            <a:endParaRPr kumimoji="1" lang="en-US" altLang="zh-CN"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algn="ctr"/>
            <a:endParaRPr kumimoji="1" lang="zh-CN" altLang="en-US"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4"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264676329"/>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0" y="1982254"/>
            <a:ext cx="9144000" cy="193899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600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算</a:t>
            </a:r>
            <a:r>
              <a:rPr kumimoji="1" lang="zh-CN" altLang="en-US"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账的？</a:t>
            </a:r>
            <a:endParaRPr kumimoji="1" lang="en-US" altLang="zh-CN"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algn="ctr"/>
            <a:endParaRPr kumimoji="1" lang="zh-CN" altLang="en-US"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4"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3110799204"/>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0" y="1982254"/>
            <a:ext cx="9144000" cy="193899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管钱的？</a:t>
            </a:r>
            <a:endParaRPr kumimoji="1" lang="en-US" altLang="zh-CN"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algn="ctr"/>
            <a:endParaRPr kumimoji="1" lang="zh-CN" altLang="en-US"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4"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3110799204"/>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TextBox 8"/>
          <p:cNvSpPr txBox="1"/>
          <p:nvPr/>
        </p:nvSpPr>
        <p:spPr>
          <a:xfrm>
            <a:off x="1769304" y="387065"/>
            <a:ext cx="498884"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09600" indent="-609600"/>
            <a:r>
              <a:rPr lang="en-US" altLang="zh-CN" sz="5400" smtClean="0"/>
              <a:t>3</a:t>
            </a:r>
            <a:endParaRPr lang="zh-CN" altLang="en-US"/>
          </a:p>
        </p:txBody>
      </p:sp>
      <p:sp>
        <p:nvSpPr>
          <p:cNvPr id="4" name="TextBox 3"/>
          <p:cNvSpPr txBox="1"/>
          <p:nvPr/>
        </p:nvSpPr>
        <p:spPr>
          <a:xfrm>
            <a:off x="1092684" y="1398885"/>
            <a:ext cx="1365250"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09600" indent="-609600"/>
            <a:r>
              <a:rPr lang="en-US" altLang="zh-CN" smtClean="0"/>
              <a:t>1</a:t>
            </a:r>
            <a:r>
              <a:rPr lang="zh-CN" altLang="en-US" smtClean="0"/>
              <a:t>、</a:t>
            </a:r>
            <a:r>
              <a:rPr lang="zh-CN" altLang="en-US" smtClean="0">
                <a:solidFill>
                  <a:srgbClr val="FF0000"/>
                </a:solidFill>
              </a:rPr>
              <a:t>做账</a:t>
            </a:r>
            <a:r>
              <a:rPr lang="zh-CN" altLang="en-US" smtClean="0"/>
              <a:t>：</a:t>
            </a:r>
            <a:endParaRPr lang="en-US" altLang="zh-CN" smtClean="0"/>
          </a:p>
          <a:p>
            <a:pPr marL="609600" indent="-609600"/>
            <a:endParaRPr lang="zh-CN" altLang="en-US"/>
          </a:p>
        </p:txBody>
      </p:sp>
      <p:sp>
        <p:nvSpPr>
          <p:cNvPr id="5" name="TextBox 4"/>
          <p:cNvSpPr txBox="1"/>
          <p:nvPr/>
        </p:nvSpPr>
        <p:spPr>
          <a:xfrm>
            <a:off x="2540642" y="1396819"/>
            <a:ext cx="4248150"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我</a:t>
            </a:r>
            <a:r>
              <a:rPr lang="zh-CN" altLang="en-US" smtClean="0"/>
              <a:t>收到多少钱，花了多少钱，还有多少</a:t>
            </a:r>
            <a:r>
              <a:rPr lang="zh-CN" altLang="en-US"/>
              <a:t>钱，做了些什么事儿。</a:t>
            </a:r>
          </a:p>
          <a:p>
            <a:endParaRPr lang="zh-CN" altLang="en-US"/>
          </a:p>
        </p:txBody>
      </p:sp>
      <p:sp>
        <p:nvSpPr>
          <p:cNvPr id="10" name="TextBox 9"/>
          <p:cNvSpPr txBox="1"/>
          <p:nvPr/>
        </p:nvSpPr>
        <p:spPr>
          <a:xfrm>
            <a:off x="1092684" y="2315524"/>
            <a:ext cx="1365250"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09600" indent="-609600"/>
            <a:r>
              <a:rPr lang="en-US" altLang="zh-CN" smtClean="0"/>
              <a:t>2</a:t>
            </a:r>
            <a:r>
              <a:rPr lang="zh-CN" altLang="en-US" smtClean="0"/>
              <a:t>、</a:t>
            </a:r>
            <a:r>
              <a:rPr lang="zh-CN" altLang="en-US" smtClean="0">
                <a:solidFill>
                  <a:srgbClr val="FF0000"/>
                </a:solidFill>
              </a:rPr>
              <a:t>算账</a:t>
            </a:r>
            <a:r>
              <a:rPr lang="zh-CN" altLang="en-US" smtClean="0"/>
              <a:t>：</a:t>
            </a:r>
            <a:endParaRPr lang="en-US" altLang="zh-CN" smtClean="0"/>
          </a:p>
          <a:p>
            <a:pPr marL="609600" indent="-609600"/>
            <a:endParaRPr lang="zh-CN" altLang="en-US"/>
          </a:p>
        </p:txBody>
      </p:sp>
      <p:sp>
        <p:nvSpPr>
          <p:cNvPr id="11" name="TextBox 10"/>
          <p:cNvSpPr txBox="1"/>
          <p:nvPr/>
        </p:nvSpPr>
        <p:spPr>
          <a:xfrm>
            <a:off x="2540642" y="2325483"/>
            <a:ext cx="424815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我可以做什么？我能赚多少？</a:t>
            </a:r>
            <a:endParaRPr lang="zh-CN" altLang="en-US"/>
          </a:p>
        </p:txBody>
      </p:sp>
      <p:sp>
        <p:nvSpPr>
          <p:cNvPr id="13" name="TextBox 12"/>
          <p:cNvSpPr txBox="1"/>
          <p:nvPr/>
        </p:nvSpPr>
        <p:spPr>
          <a:xfrm>
            <a:off x="1092684" y="3184428"/>
            <a:ext cx="1365250"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09600" indent="-609600"/>
            <a:r>
              <a:rPr lang="en-US" altLang="zh-CN" smtClean="0"/>
              <a:t>3</a:t>
            </a:r>
            <a:r>
              <a:rPr lang="zh-CN" altLang="en-US" smtClean="0"/>
              <a:t>、</a:t>
            </a:r>
            <a:r>
              <a:rPr lang="zh-CN" altLang="en-US" smtClean="0">
                <a:solidFill>
                  <a:srgbClr val="FF0000"/>
                </a:solidFill>
              </a:rPr>
              <a:t>管钱</a:t>
            </a:r>
            <a:r>
              <a:rPr lang="zh-CN" altLang="en-US" smtClean="0"/>
              <a:t>：</a:t>
            </a:r>
            <a:endParaRPr lang="en-US" altLang="zh-CN" smtClean="0"/>
          </a:p>
          <a:p>
            <a:pPr marL="609600" indent="-609600"/>
            <a:endParaRPr lang="zh-CN" altLang="en-US"/>
          </a:p>
        </p:txBody>
      </p:sp>
      <p:sp>
        <p:nvSpPr>
          <p:cNvPr id="14" name="TextBox 13"/>
          <p:cNvSpPr txBox="1"/>
          <p:nvPr/>
        </p:nvSpPr>
        <p:spPr>
          <a:xfrm>
            <a:off x="2540642" y="3184428"/>
            <a:ext cx="424815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防止跑冒滴漏，防小人防</a:t>
            </a:r>
            <a:r>
              <a:rPr lang="zh-CN" altLang="en-US" smtClean="0"/>
              <a:t>马大哈。</a:t>
            </a:r>
            <a:endParaRPr lang="zh-CN" altLang="en-US"/>
          </a:p>
        </p:txBody>
      </p:sp>
      <p:sp>
        <p:nvSpPr>
          <p:cNvPr id="15" name="椭圆形标注 14"/>
          <p:cNvSpPr/>
          <p:nvPr/>
        </p:nvSpPr>
        <p:spPr>
          <a:xfrm>
            <a:off x="6531428" y="604618"/>
            <a:ext cx="1769423" cy="780325"/>
          </a:xfrm>
          <a:prstGeom prst="wedgeEllipseCallout">
            <a:avLst>
              <a:gd name="adj1" fmla="val -45813"/>
              <a:gd name="adj2" fmla="val 6833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t>会计核算</a:t>
            </a:r>
            <a:endParaRPr lang="zh-CN" altLang="en-US"/>
          </a:p>
        </p:txBody>
      </p:sp>
      <p:sp>
        <p:nvSpPr>
          <p:cNvPr id="16" name="椭圆形标注 15"/>
          <p:cNvSpPr/>
          <p:nvPr/>
        </p:nvSpPr>
        <p:spPr>
          <a:xfrm>
            <a:off x="6786747" y="2129667"/>
            <a:ext cx="1668484" cy="832188"/>
          </a:xfrm>
          <a:prstGeom prst="wedgeEllipseCallout">
            <a:avLst>
              <a:gd name="adj1" fmla="val -72758"/>
              <a:gd name="adj2" fmla="val 30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t>财务管理</a:t>
            </a:r>
            <a:endParaRPr lang="zh-CN" altLang="en-US"/>
          </a:p>
        </p:txBody>
      </p:sp>
      <p:sp>
        <p:nvSpPr>
          <p:cNvPr id="17" name="椭圆形标注 16"/>
          <p:cNvSpPr/>
          <p:nvPr/>
        </p:nvSpPr>
        <p:spPr>
          <a:xfrm>
            <a:off x="6786747" y="3507593"/>
            <a:ext cx="1668484" cy="767524"/>
          </a:xfrm>
          <a:prstGeom prst="wedgeEllipseCallout">
            <a:avLst>
              <a:gd name="adj1" fmla="val -77902"/>
              <a:gd name="adj2" fmla="val -305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t>内控管理</a:t>
            </a:r>
            <a:endParaRPr lang="zh-CN" altLang="en-US"/>
          </a:p>
        </p:txBody>
      </p:sp>
      <p:sp>
        <p:nvSpPr>
          <p:cNvPr id="18" name="TextBox 17"/>
          <p:cNvSpPr txBox="1"/>
          <p:nvPr/>
        </p:nvSpPr>
        <p:spPr>
          <a:xfrm>
            <a:off x="2268188" y="664064"/>
            <a:ext cx="6463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件事</a:t>
            </a:r>
          </a:p>
        </p:txBody>
      </p:sp>
      <p:sp>
        <p:nvSpPr>
          <p:cNvPr id="19"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20"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238643475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0" y="1982254"/>
            <a:ext cx="9144000" cy="193899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做账</a:t>
            </a:r>
            <a:endParaRPr kumimoji="1" lang="en-US" altLang="zh-CN"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algn="ctr"/>
            <a:endParaRPr kumimoji="1" lang="zh-CN" altLang="en-US" sz="60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4"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3867926012"/>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3650848" y="1362047"/>
            <a:ext cx="1723549" cy="830997"/>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会计</a:t>
            </a:r>
            <a:r>
              <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的职能</a:t>
            </a:r>
            <a:endParaRPr kumimoji="1" lang="en-US" altLang="zh-CN"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endPar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4" name="TextBox 3"/>
          <p:cNvSpPr txBox="1"/>
          <p:nvPr/>
        </p:nvSpPr>
        <p:spPr>
          <a:xfrm>
            <a:off x="2664143" y="2183676"/>
            <a:ext cx="4520428"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09600" indent="-609600"/>
            <a:r>
              <a:rPr lang="zh-CN" altLang="en-US" sz="5400" smtClean="0">
                <a:solidFill>
                  <a:srgbClr val="FF0000"/>
                </a:solidFill>
              </a:rPr>
              <a:t>反映与监督</a:t>
            </a:r>
            <a:endParaRPr lang="zh-CN" altLang="en-US" sz="5400">
              <a:solidFill>
                <a:srgbClr val="FF0000"/>
              </a:solidFill>
            </a:endParaRPr>
          </a:p>
        </p:txBody>
      </p:sp>
      <p:sp>
        <p:nvSpPr>
          <p:cNvPr id="5"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6"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138753039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nvSpPr>
        <p:spPr>
          <a:xfrm>
            <a:off x="2605574" y="1890073"/>
            <a:ext cx="1226900" cy="8445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t>权责发生制</a:t>
            </a:r>
            <a:endParaRPr lang="zh-CN" altLang="en-US"/>
          </a:p>
        </p:txBody>
      </p:sp>
      <p:sp>
        <p:nvSpPr>
          <p:cNvPr id="15" name="文本框 6"/>
          <p:cNvSpPr txBox="1"/>
          <p:nvPr/>
        </p:nvSpPr>
        <p:spPr>
          <a:xfrm>
            <a:off x="3093699" y="946548"/>
            <a:ext cx="2954655" cy="46166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会计核算的主要规则</a:t>
            </a:r>
          </a:p>
        </p:txBody>
      </p:sp>
      <p:sp>
        <p:nvSpPr>
          <p:cNvPr id="16" name="矩形 15"/>
          <p:cNvSpPr/>
          <p:nvPr/>
        </p:nvSpPr>
        <p:spPr>
          <a:xfrm>
            <a:off x="5253771" y="1890073"/>
            <a:ext cx="1226900" cy="8445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t>配比原则</a:t>
            </a:r>
          </a:p>
        </p:txBody>
      </p:sp>
      <p:sp>
        <p:nvSpPr>
          <p:cNvPr id="17" name="矩形 16"/>
          <p:cNvSpPr/>
          <p:nvPr/>
        </p:nvSpPr>
        <p:spPr>
          <a:xfrm>
            <a:off x="2605573" y="3160733"/>
            <a:ext cx="3875097" cy="8445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t>划分资本性支出与收益性支出原则</a:t>
            </a:r>
          </a:p>
        </p:txBody>
      </p:sp>
      <p:sp>
        <p:nvSpPr>
          <p:cNvPr id="6"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7"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300103547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6" grpId="0"/>
      <p:bldP spid="1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TextBox 7"/>
          <p:cNvSpPr txBox="1"/>
          <p:nvPr/>
        </p:nvSpPr>
        <p:spPr>
          <a:xfrm>
            <a:off x="1543792" y="741471"/>
            <a:ext cx="4493538"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t>某项目经理年终汇报业绩如下：</a:t>
            </a:r>
            <a:endParaRPr lang="zh-CN" altLang="en-US" sz="2400"/>
          </a:p>
        </p:txBody>
      </p:sp>
      <p:graphicFrame>
        <p:nvGraphicFramePr>
          <p:cNvPr id="9" name="表格 8"/>
          <p:cNvGraphicFramePr>
            <a:graphicFrameLocks noGrp="1"/>
          </p:cNvGraphicFramePr>
          <p:nvPr>
            <p:extLst>
              <p:ext uri="{D42A27DB-BD31-4B8C-83A1-F6EECF244321}">
                <p14:modId xmlns:p14="http://schemas.microsoft.com/office/powerpoint/2010/main" val="1128279414"/>
              </p:ext>
            </p:extLst>
          </p:nvPr>
        </p:nvGraphicFramePr>
        <p:xfrm>
          <a:off x="2288165" y="1291690"/>
          <a:ext cx="3352800" cy="1638300"/>
        </p:xfrm>
        <a:graphic>
          <a:graphicData uri="http://schemas.openxmlformats.org/drawingml/2006/table">
            <a:tbl>
              <a:tblPr/>
              <a:tblGrid>
                <a:gridCol w="1676400"/>
                <a:gridCol w="1676400"/>
              </a:tblGrid>
              <a:tr h="409575">
                <a:tc>
                  <a:txBody>
                    <a:bodyPr vert="horz" wrap="square"/>
                    <a:lstStyle/>
                    <a:p>
                      <a:pPr algn="l" fontAlgn="ctr"/>
                      <a:r>
                        <a:rPr lang="zh-CN" altLang="en-US" sz="2400" b="0" i="0" u="none" strike="noStrike">
                          <a:solidFill>
                            <a:srgbClr val="000000"/>
                          </a:solidFill>
                          <a:latin typeface="黑体" pitchFamily="49" charset="-122"/>
                          <a:ea typeface="黑体" pitchFamily="49" charset="-122"/>
                        </a:rPr>
                        <a:t>科目</a:t>
                      </a:r>
                    </a:p>
                  </a:txBody>
                  <a:tcPr marL="9525" marR="9525" marT="9525" marB="0" anchor="ctr">
                    <a:lnL>
                      <a:noFill/>
                    </a:lnL>
                    <a:lnR>
                      <a:noFill/>
                    </a:lnR>
                    <a:lnT>
                      <a:noFill/>
                    </a:lnT>
                    <a:lnB>
                      <a:noFill/>
                    </a:lnB>
                  </a:tcPr>
                </a:tc>
                <a:tc>
                  <a:txBody>
                    <a:bodyPr vert="horz" wrap="square"/>
                    <a:lstStyle/>
                    <a:p>
                      <a:pPr algn="l" fontAlgn="ctr"/>
                      <a:r>
                        <a:rPr lang="zh-CN" altLang="en-US" sz="2400" b="0" i="0" u="none" strike="noStrike">
                          <a:solidFill>
                            <a:srgbClr val="000000"/>
                          </a:solidFill>
                          <a:latin typeface="黑体" pitchFamily="49" charset="-122"/>
                          <a:ea typeface="黑体" pitchFamily="49" charset="-122"/>
                        </a:rPr>
                        <a:t>金额</a:t>
                      </a:r>
                    </a:p>
                  </a:txBody>
                  <a:tcPr marL="9525" marR="9525" marT="9525" marB="0" anchor="ctr">
                    <a:lnL>
                      <a:noFill/>
                    </a:lnL>
                    <a:lnR>
                      <a:noFill/>
                    </a:lnR>
                    <a:lnT>
                      <a:noFill/>
                    </a:lnT>
                    <a:lnB>
                      <a:noFill/>
                    </a:lnB>
                  </a:tcPr>
                </a:tc>
              </a:tr>
              <a:tr h="409575">
                <a:tc>
                  <a:txBody>
                    <a:bodyPr vert="horz" wrap="square"/>
                    <a:lstStyle/>
                    <a:p>
                      <a:pPr algn="l" fontAlgn="ctr"/>
                      <a:r>
                        <a:rPr lang="zh-CN" altLang="en-US" sz="2400" b="0" i="0" u="none" strike="noStrike">
                          <a:solidFill>
                            <a:srgbClr val="000000"/>
                          </a:solidFill>
                          <a:latin typeface="黑体" pitchFamily="49" charset="-122"/>
                          <a:ea typeface="黑体" pitchFamily="49" charset="-122"/>
                        </a:rPr>
                        <a:t>现金</a:t>
                      </a:r>
                      <a:r>
                        <a:rPr lang="zh-CN" altLang="en-US" sz="2400" b="0" i="0" u="none" strike="noStrike" smtClean="0">
                          <a:solidFill>
                            <a:srgbClr val="000000"/>
                          </a:solidFill>
                          <a:latin typeface="黑体" pitchFamily="49" charset="-122"/>
                          <a:ea typeface="黑体" pitchFamily="49" charset="-122"/>
                        </a:rPr>
                        <a:t>收款</a:t>
                      </a:r>
                      <a:endParaRPr lang="zh-CN" altLang="en-US" sz="2400" b="0" i="0" u="none" strike="noStrike">
                        <a:solidFill>
                          <a:srgbClr val="000000"/>
                        </a:solidFill>
                        <a:latin typeface="黑体" pitchFamily="49" charset="-122"/>
                        <a:ea typeface="黑体" pitchFamily="49" charset="-122"/>
                      </a:endParaRPr>
                    </a:p>
                  </a:txBody>
                  <a:tcPr marL="9525" marR="9525" marT="9525" marB="0" anchor="ctr">
                    <a:lnL>
                      <a:noFill/>
                    </a:lnL>
                    <a:lnR>
                      <a:noFill/>
                    </a:lnR>
                    <a:lnT>
                      <a:noFill/>
                    </a:lnT>
                    <a:lnB>
                      <a:noFill/>
                    </a:lnB>
                  </a:tcPr>
                </a:tc>
                <a:tc>
                  <a:txBody>
                    <a:bodyPr vert="horz" wrap="square"/>
                    <a:lstStyle/>
                    <a:p>
                      <a:pPr algn="l" fontAlgn="ctr"/>
                      <a:r>
                        <a:rPr lang="en-US" altLang="zh-CN" sz="2400" b="0" i="0" u="none" strike="noStrike">
                          <a:solidFill>
                            <a:srgbClr val="000000"/>
                          </a:solidFill>
                          <a:latin typeface="黑体" pitchFamily="49" charset="-122"/>
                          <a:ea typeface="黑体" pitchFamily="49" charset="-122"/>
                        </a:rPr>
                        <a:t>1000</a:t>
                      </a:r>
                      <a:r>
                        <a:rPr lang="zh-CN" altLang="en-US" sz="2400" b="0" i="0" u="none" strike="noStrike">
                          <a:solidFill>
                            <a:srgbClr val="000000"/>
                          </a:solidFill>
                          <a:latin typeface="黑体" pitchFamily="49" charset="-122"/>
                          <a:ea typeface="黑体" pitchFamily="49" charset="-122"/>
                        </a:rPr>
                        <a:t>万</a:t>
                      </a:r>
                    </a:p>
                  </a:txBody>
                  <a:tcPr marL="9525" marR="9525" marT="9525" marB="0" anchor="ctr">
                    <a:lnL>
                      <a:noFill/>
                    </a:lnL>
                    <a:lnR>
                      <a:noFill/>
                    </a:lnR>
                    <a:lnT>
                      <a:noFill/>
                    </a:lnT>
                    <a:lnB>
                      <a:noFill/>
                    </a:lnB>
                  </a:tcPr>
                </a:tc>
              </a:tr>
              <a:tr h="409575">
                <a:tc>
                  <a:txBody>
                    <a:bodyPr vert="horz" wrap="square"/>
                    <a:lstStyle/>
                    <a:p>
                      <a:pPr algn="l" fontAlgn="ctr"/>
                      <a:r>
                        <a:rPr lang="zh-CN" altLang="en-US" sz="2400" b="0" i="0" u="none" strike="noStrike">
                          <a:solidFill>
                            <a:srgbClr val="000000"/>
                          </a:solidFill>
                          <a:latin typeface="黑体" pitchFamily="49" charset="-122"/>
                          <a:ea typeface="黑体" pitchFamily="49" charset="-122"/>
                        </a:rPr>
                        <a:t>现金支出</a:t>
                      </a:r>
                    </a:p>
                  </a:txBody>
                  <a:tcPr marL="9525" marR="9525" marT="9525" marB="0" anchor="ctr">
                    <a:lnL>
                      <a:noFill/>
                    </a:lnL>
                    <a:lnR>
                      <a:noFill/>
                    </a:lnR>
                    <a:lnT>
                      <a:noFill/>
                    </a:lnT>
                    <a:lnB>
                      <a:noFill/>
                    </a:lnB>
                  </a:tcPr>
                </a:tc>
                <a:tc>
                  <a:txBody>
                    <a:bodyPr vert="horz" wrap="square"/>
                    <a:lstStyle/>
                    <a:p>
                      <a:pPr algn="l" fontAlgn="ctr"/>
                      <a:r>
                        <a:rPr lang="en-US" altLang="zh-CN" sz="2400" b="0" i="0" u="none" strike="noStrike">
                          <a:solidFill>
                            <a:srgbClr val="000000"/>
                          </a:solidFill>
                          <a:latin typeface="黑体" pitchFamily="49" charset="-122"/>
                          <a:ea typeface="黑体" pitchFamily="49" charset="-122"/>
                        </a:rPr>
                        <a:t>900</a:t>
                      </a:r>
                      <a:r>
                        <a:rPr lang="zh-CN" altLang="en-US" sz="2400" b="0" i="0" u="none" strike="noStrike">
                          <a:solidFill>
                            <a:srgbClr val="000000"/>
                          </a:solidFill>
                          <a:latin typeface="黑体" pitchFamily="49" charset="-122"/>
                          <a:ea typeface="黑体" pitchFamily="49" charset="-122"/>
                        </a:rPr>
                        <a:t>万</a:t>
                      </a:r>
                    </a:p>
                  </a:txBody>
                  <a:tcPr marL="9525" marR="9525" marT="9525" marB="0" anchor="ctr">
                    <a:lnL>
                      <a:noFill/>
                    </a:lnL>
                    <a:lnR>
                      <a:noFill/>
                    </a:lnR>
                    <a:lnT>
                      <a:noFill/>
                    </a:lnT>
                    <a:lnB>
                      <a:noFill/>
                    </a:lnB>
                  </a:tcPr>
                </a:tc>
              </a:tr>
              <a:tr h="409575">
                <a:tc>
                  <a:txBody>
                    <a:bodyPr vert="horz" wrap="square"/>
                    <a:lstStyle/>
                    <a:p>
                      <a:pPr algn="l" fontAlgn="ctr"/>
                      <a:r>
                        <a:rPr lang="zh-CN" altLang="en-US" sz="2400" b="0" i="0" u="none" strike="noStrike">
                          <a:solidFill>
                            <a:srgbClr val="000000"/>
                          </a:solidFill>
                          <a:latin typeface="黑体" pitchFamily="49" charset="-122"/>
                          <a:ea typeface="黑体" pitchFamily="49" charset="-122"/>
                        </a:rPr>
                        <a:t>全年收益</a:t>
                      </a:r>
                    </a:p>
                  </a:txBody>
                  <a:tcPr marL="9525" marR="9525" marT="9525" marB="0" anchor="ctr">
                    <a:lnL>
                      <a:noFill/>
                    </a:lnL>
                    <a:lnR>
                      <a:noFill/>
                    </a:lnR>
                    <a:lnT>
                      <a:noFill/>
                    </a:lnT>
                    <a:lnB>
                      <a:noFill/>
                    </a:lnB>
                  </a:tcPr>
                </a:tc>
                <a:tc>
                  <a:txBody>
                    <a:bodyPr vert="horz" wrap="square"/>
                    <a:lstStyle/>
                    <a:p>
                      <a:pPr algn="l" fontAlgn="ctr"/>
                      <a:r>
                        <a:rPr lang="en-US" altLang="zh-CN" sz="2400" b="0" i="0" u="none" strike="noStrike">
                          <a:solidFill>
                            <a:srgbClr val="000000"/>
                          </a:solidFill>
                          <a:latin typeface="黑体" pitchFamily="49" charset="-122"/>
                          <a:ea typeface="黑体" pitchFamily="49" charset="-122"/>
                        </a:rPr>
                        <a:t>100</a:t>
                      </a:r>
                      <a:r>
                        <a:rPr lang="zh-CN" altLang="en-US" sz="2400" b="0" i="0" u="none" strike="noStrike">
                          <a:solidFill>
                            <a:srgbClr val="000000"/>
                          </a:solidFill>
                          <a:latin typeface="黑体" pitchFamily="49" charset="-122"/>
                          <a:ea typeface="黑体" pitchFamily="49" charset="-122"/>
                        </a:rPr>
                        <a:t>万</a:t>
                      </a:r>
                    </a:p>
                  </a:txBody>
                  <a:tcPr marL="9525" marR="9525" marT="9525" marB="0" anchor="ctr">
                    <a:lnL>
                      <a:noFill/>
                    </a:lnL>
                    <a:lnR>
                      <a:noFill/>
                    </a:lnR>
                    <a:lnT>
                      <a:noFill/>
                    </a:lnT>
                    <a:lnB>
                      <a:noFill/>
                    </a:lnB>
                  </a:tcPr>
                </a:tc>
              </a:tr>
            </a:tbl>
          </a:graphicData>
        </a:graphic>
      </p:graphicFrame>
      <p:sp>
        <p:nvSpPr>
          <p:cNvPr id="10" name="TextBox 9"/>
          <p:cNvSpPr txBox="1"/>
          <p:nvPr/>
        </p:nvSpPr>
        <p:spPr>
          <a:xfrm>
            <a:off x="760021" y="3275549"/>
            <a:ext cx="7760458" cy="95410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latin typeface="黑体" pitchFamily="49" charset="-122"/>
                <a:ea typeface="黑体" pitchFamily="49" charset="-122"/>
              </a:rPr>
              <a:t>财务部提出了反对意见，认为该项目亏损</a:t>
            </a:r>
            <a:r>
              <a:rPr lang="en-US" altLang="zh-CN" sz="2800" b="1" smtClean="0">
                <a:latin typeface="黑体" pitchFamily="49" charset="-122"/>
                <a:ea typeface="黑体" pitchFamily="49" charset="-122"/>
              </a:rPr>
              <a:t>50</a:t>
            </a:r>
            <a:r>
              <a:rPr lang="zh-CN" altLang="en-US" sz="2800" b="1" smtClean="0">
                <a:latin typeface="黑体" pitchFamily="49" charset="-122"/>
                <a:ea typeface="黑体" pitchFamily="49" charset="-122"/>
              </a:rPr>
              <a:t>万。</a:t>
            </a:r>
            <a:endParaRPr lang="en-US" altLang="zh-CN" sz="2800" b="1" smtClean="0">
              <a:latin typeface="黑体" pitchFamily="49" charset="-122"/>
              <a:ea typeface="黑体" pitchFamily="49" charset="-122"/>
            </a:endParaRPr>
          </a:p>
          <a:p>
            <a:r>
              <a:rPr lang="zh-CN" altLang="en-US" sz="2800" b="1" smtClean="0">
                <a:latin typeface="黑体" pitchFamily="49" charset="-122"/>
                <a:ea typeface="黑体" pitchFamily="49" charset="-122"/>
              </a:rPr>
              <a:t>怎么回事？？？</a:t>
            </a:r>
            <a:endParaRPr lang="en-US" altLang="zh-CN" sz="2800" b="1" smtClean="0">
              <a:latin typeface="黑体" pitchFamily="49" charset="-122"/>
              <a:ea typeface="黑体" pitchFamily="49" charset="-122"/>
            </a:endParaRPr>
          </a:p>
        </p:txBody>
      </p:sp>
      <p:sp>
        <p:nvSpPr>
          <p:cNvPr id="5"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6"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2770738039"/>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Box 5"/>
          <p:cNvSpPr txBox="1"/>
          <p:nvPr/>
        </p:nvSpPr>
        <p:spPr>
          <a:xfrm>
            <a:off x="1499950" y="610762"/>
            <a:ext cx="6144099" cy="7386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solidFill>
                  <a:srgbClr val="FF0000"/>
                </a:solidFill>
                <a:latin typeface="+mn-ea"/>
              </a:rPr>
              <a:t>权责发生制</a:t>
            </a:r>
            <a:endParaRPr lang="en-US" altLang="zh-CN" sz="2400" smtClean="0">
              <a:solidFill>
                <a:srgbClr val="FF0000"/>
              </a:solidFill>
              <a:latin typeface="+mn-ea"/>
            </a:endParaRPr>
          </a:p>
          <a:p>
            <a:endParaRPr lang="en-US" altLang="zh-CN"/>
          </a:p>
        </p:txBody>
      </p:sp>
      <p:sp>
        <p:nvSpPr>
          <p:cNvPr id="4" name="TextBox 3"/>
          <p:cNvSpPr txBox="1"/>
          <p:nvPr/>
        </p:nvSpPr>
        <p:spPr>
          <a:xfrm>
            <a:off x="1499950" y="1196264"/>
            <a:ext cx="6625360" cy="15257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Wingdings" pitchFamily="2" charset="2"/>
              <a:buChar char="n"/>
            </a:pPr>
            <a:r>
              <a:rPr lang="zh-CN" altLang="en-US" sz="1600" smtClean="0">
                <a:latin typeface="微软雅黑" panose="020b0503020204020204" pitchFamily="34" charset="-122"/>
                <a:ea typeface="微软雅黑" panose="020b0503020204020204" pitchFamily="34" charset="-122"/>
              </a:rPr>
              <a:t>凡是</a:t>
            </a:r>
            <a:r>
              <a:rPr lang="zh-CN" altLang="en-US" sz="1600">
                <a:latin typeface="微软雅黑" panose="020b0503020204020204" pitchFamily="34" charset="-122"/>
                <a:ea typeface="微软雅黑" panose="020b0503020204020204" pitchFamily="34" charset="-122"/>
              </a:rPr>
              <a:t>在本期内已经收到和已经发生或应当负担的一切费用，</a:t>
            </a:r>
            <a:r>
              <a:rPr lang="zh-CN" altLang="en-US" sz="1600">
                <a:solidFill>
                  <a:srgbClr val="FF0000"/>
                </a:solidFill>
                <a:latin typeface="微软雅黑" panose="020b0503020204020204" pitchFamily="34" charset="-122"/>
                <a:ea typeface="微软雅黑" panose="020b0503020204020204" pitchFamily="34" charset="-122"/>
              </a:rPr>
              <a:t>不论其款项是否收到或付出</a:t>
            </a:r>
            <a:r>
              <a:rPr lang="zh-CN" altLang="en-US" sz="1600">
                <a:latin typeface="微软雅黑" panose="020b0503020204020204" pitchFamily="34" charset="-122"/>
                <a:ea typeface="微软雅黑" panose="020b0503020204020204" pitchFamily="34" charset="-122"/>
              </a:rPr>
              <a:t>，都作为本期的收入和费用处理</a:t>
            </a:r>
            <a:r>
              <a:rPr lang="zh-CN" altLang="en-US" sz="1600" smtClean="0">
                <a:latin typeface="微软雅黑" panose="020b0503020204020204" pitchFamily="34" charset="-122"/>
                <a:ea typeface="微软雅黑" panose="020b0503020204020204" pitchFamily="34" charset="-122"/>
              </a:rPr>
              <a:t>；</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Wingdings" pitchFamily="2" charset="2"/>
              <a:buChar char="n"/>
            </a:pPr>
            <a:r>
              <a:rPr lang="zh-CN" altLang="en-US" sz="1600" smtClean="0">
                <a:latin typeface="微软雅黑" panose="020b0503020204020204" pitchFamily="34" charset="-122"/>
                <a:ea typeface="微软雅黑" panose="020b0503020204020204" pitchFamily="34" charset="-122"/>
              </a:rPr>
              <a:t>反之</a:t>
            </a:r>
            <a:r>
              <a:rPr lang="zh-CN" altLang="en-US" sz="1600">
                <a:latin typeface="微软雅黑" panose="020b0503020204020204" pitchFamily="34" charset="-122"/>
                <a:ea typeface="微软雅黑" panose="020b0503020204020204" pitchFamily="34" charset="-122"/>
              </a:rPr>
              <a:t>，凡不属于本期的收入和费用，即使款项在本期收到或付出，也不应作为本期的收入和费用处理</a:t>
            </a:r>
            <a:r>
              <a:rPr lang="zh-CN" altLang="en-US" sz="1600" smtClean="0">
                <a:latin typeface="微软雅黑" panose="020b0503020204020204" pitchFamily="34" charset="-122"/>
                <a:ea typeface="微软雅黑" panose="020b0503020204020204" pitchFamily="34" charset="-122"/>
              </a:rPr>
              <a:t>。</a:t>
            </a:r>
            <a:endParaRPr lang="zh-CN" altLang="en-US" sz="1600"/>
          </a:p>
        </p:txBody>
      </p:sp>
      <p:pic>
        <p:nvPicPr>
          <p:cNvPr id="15" name="Picture 2"/>
          <p:cNvPicPr>
            <a:picLocks noChangeAspect="1" noChangeArrowheads="1"/>
          </p:cNvPicPr>
          <p:nvPr/>
        </p:nvPicPr>
        <p:blipFill>
          <a:blip r:embed="rId2"/>
          <a:stretch>
            <a:fillRect/>
          </a:stretch>
        </p:blipFill>
        <p:spPr bwMode="auto">
          <a:xfrm>
            <a:off x="2859405" y="2768817"/>
            <a:ext cx="3425188" cy="1633489"/>
          </a:xfrm>
          <a:prstGeom prst="rect">
            <a:avLst/>
          </a:prstGeom>
          <a:noFill/>
          <a:ln w="9525">
            <a:noFill/>
            <a:miter lim="800000"/>
          </a:ln>
          <a:effectLst/>
        </p:spPr>
      </p:pic>
      <p:sp>
        <p:nvSpPr>
          <p:cNvPr id="5"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7"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1463179659"/>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Box 3"/>
          <p:cNvSpPr txBox="1"/>
          <p:nvPr/>
        </p:nvSpPr>
        <p:spPr>
          <a:xfrm>
            <a:off x="1637145" y="744244"/>
            <a:ext cx="5645150" cy="30469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smtClean="0"/>
              <a:t>举例：</a:t>
            </a:r>
            <a:endParaRPr lang="en-US" altLang="zh-CN" sz="1600" smtClean="0"/>
          </a:p>
          <a:p>
            <a:pPr>
              <a:lnSpc>
                <a:spcPct val="150000"/>
              </a:lnSpc>
            </a:pPr>
            <a:r>
              <a:rPr lang="zh-CN" altLang="en-US" sz="1600" smtClean="0"/>
              <a:t>某物业公司签订了一份保洁合同，本年每月应支付供方</a:t>
            </a:r>
            <a:r>
              <a:rPr lang="en-US" altLang="zh-CN" sz="1600" smtClean="0"/>
              <a:t>1</a:t>
            </a:r>
            <a:r>
              <a:rPr lang="zh-CN" altLang="en-US" sz="1600" smtClean="0"/>
              <a:t>万元，本年</a:t>
            </a:r>
            <a:r>
              <a:rPr lang="en-US" altLang="zh-CN" sz="1600" smtClean="0"/>
              <a:t>1-11</a:t>
            </a:r>
            <a:r>
              <a:rPr lang="zh-CN" altLang="en-US" sz="1600" smtClean="0"/>
              <a:t>月款项均已支付，</a:t>
            </a:r>
            <a:r>
              <a:rPr lang="en-US" altLang="zh-CN" sz="1600" smtClean="0"/>
              <a:t>12</a:t>
            </a:r>
            <a:r>
              <a:rPr lang="zh-CN" altLang="en-US" sz="1600" smtClean="0"/>
              <a:t>月已收到供方开具的发票，但因项目相关工作人员请假未及时请款，截止本年度</a:t>
            </a:r>
            <a:r>
              <a:rPr lang="en-US" altLang="zh-CN" sz="1600" smtClean="0"/>
              <a:t>12.31</a:t>
            </a:r>
            <a:r>
              <a:rPr lang="zh-CN" altLang="en-US" sz="1600" smtClean="0"/>
              <a:t>该款项未支付给供方，请问</a:t>
            </a:r>
            <a:r>
              <a:rPr lang="en-US" altLang="zh-CN" sz="1600" smtClean="0"/>
              <a:t>12</a:t>
            </a:r>
            <a:r>
              <a:rPr lang="zh-CN" altLang="en-US" sz="1600" smtClean="0"/>
              <a:t>月费用是否计入当年的成本？</a:t>
            </a:r>
            <a:endParaRPr lang="en-US" altLang="zh-CN" sz="1600" smtClean="0"/>
          </a:p>
          <a:p>
            <a:pPr>
              <a:lnSpc>
                <a:spcPct val="150000"/>
              </a:lnSpc>
            </a:pPr>
            <a:endParaRPr lang="en-US" altLang="zh-CN" sz="1600" smtClean="0"/>
          </a:p>
          <a:p>
            <a:pPr>
              <a:lnSpc>
                <a:spcPct val="150000"/>
              </a:lnSpc>
            </a:pPr>
            <a:r>
              <a:rPr lang="zh-CN" altLang="en-US" sz="1600" smtClean="0"/>
              <a:t>答：核算会计需要在</a:t>
            </a:r>
            <a:r>
              <a:rPr lang="en-US" altLang="zh-CN" sz="1600" smtClean="0"/>
              <a:t>12</a:t>
            </a:r>
            <a:r>
              <a:rPr lang="zh-CN" altLang="en-US" sz="1600" smtClean="0"/>
              <a:t>月账务处理中，将该</a:t>
            </a:r>
            <a:r>
              <a:rPr lang="en-US" altLang="zh-CN" sz="1600" smtClean="0"/>
              <a:t>1</a:t>
            </a:r>
            <a:r>
              <a:rPr lang="zh-CN" altLang="en-US" sz="1600" smtClean="0"/>
              <a:t>万元的成本计提入账，而不要等到该款项支付出去后再入账。</a:t>
            </a:r>
            <a:endParaRPr lang="zh-CN" altLang="en-US" sz="1600"/>
          </a:p>
        </p:txBody>
      </p:sp>
      <p:sp>
        <p:nvSpPr>
          <p:cNvPr id="3"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5"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2646017693"/>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Box 5"/>
          <p:cNvSpPr txBox="1"/>
          <p:nvPr/>
        </p:nvSpPr>
        <p:spPr>
          <a:xfrm>
            <a:off x="1685451" y="388089"/>
            <a:ext cx="6144099"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多数大型物业公司遵循的是</a:t>
            </a:r>
            <a:r>
              <a:rPr lang="zh-CN" altLang="en-US" sz="2400" smtClean="0">
                <a:solidFill>
                  <a:srgbClr val="FF0000"/>
                </a:solidFill>
              </a:rPr>
              <a:t>谨慎的权责发生制</a:t>
            </a:r>
            <a:endParaRPr lang="en-US" altLang="zh-CN" sz="2400">
              <a:solidFill>
                <a:srgbClr val="FF0000"/>
              </a:solidFill>
            </a:endParaRPr>
          </a:p>
        </p:txBody>
      </p:sp>
      <p:sp>
        <p:nvSpPr>
          <p:cNvPr id="4" name="TextBox 3"/>
          <p:cNvSpPr txBox="1"/>
          <p:nvPr/>
        </p:nvSpPr>
        <p:spPr>
          <a:xfrm>
            <a:off x="1685451" y="1013550"/>
            <a:ext cx="6551427" cy="20313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Wingdings" pitchFamily="2" charset="2"/>
              <a:buChar char="u"/>
            </a:pPr>
            <a:r>
              <a:rPr lang="zh-CN" altLang="en-US" sz="1400" smtClean="0"/>
              <a:t>未</a:t>
            </a:r>
            <a:r>
              <a:rPr lang="zh-CN" altLang="en-US" sz="1400"/>
              <a:t>收到的当期应收费不作为收入，当期应付未付的应计入费用</a:t>
            </a:r>
            <a:r>
              <a:rPr lang="zh-CN" altLang="en-US" sz="1400" smtClean="0"/>
              <a:t>。</a:t>
            </a:r>
            <a:endParaRPr lang="en-US" altLang="zh-CN" sz="1400" smtClean="0"/>
          </a:p>
          <a:p>
            <a:pPr marL="285750" indent="-285750">
              <a:lnSpc>
                <a:spcPct val="150000"/>
              </a:lnSpc>
              <a:buFont typeface="Wingdings" pitchFamily="2" charset="2"/>
              <a:buChar char="u"/>
            </a:pPr>
            <a:r>
              <a:rPr lang="zh-CN" altLang="en-US" sz="1400" smtClean="0"/>
              <a:t>物管费收入：按照预估收缴率计提，年底算账</a:t>
            </a:r>
            <a:endParaRPr lang="en-US" altLang="zh-CN" sz="1400" smtClean="0"/>
          </a:p>
          <a:p>
            <a:pPr marL="285750" indent="-285750">
              <a:lnSpc>
                <a:spcPct val="150000"/>
              </a:lnSpc>
              <a:buFont typeface="Wingdings" pitchFamily="2" charset="2"/>
              <a:buChar char="u"/>
            </a:pPr>
            <a:r>
              <a:rPr lang="zh-CN" altLang="en-US" sz="1400" smtClean="0"/>
              <a:t>代管、开办、案场费：按照实际发生计提收入</a:t>
            </a:r>
            <a:endParaRPr lang="en-US" altLang="zh-CN" sz="1400"/>
          </a:p>
          <a:p>
            <a:pPr marL="285750" indent="-285750">
              <a:lnSpc>
                <a:spcPct val="150000"/>
              </a:lnSpc>
              <a:buFont typeface="Wingdings" pitchFamily="2" charset="2"/>
              <a:buChar char="u"/>
            </a:pPr>
            <a:r>
              <a:rPr lang="zh-CN" altLang="en-US" sz="1400" smtClean="0"/>
              <a:t>其他收入：收到款项才计收入</a:t>
            </a:r>
            <a:endParaRPr lang="en-US" altLang="zh-CN" sz="1400" smtClean="0"/>
          </a:p>
          <a:p>
            <a:pPr marL="285750" indent="-285750">
              <a:lnSpc>
                <a:spcPct val="150000"/>
              </a:lnSpc>
              <a:buFont typeface="Wingdings" pitchFamily="2" charset="2"/>
              <a:buChar char="u"/>
            </a:pPr>
            <a:r>
              <a:rPr lang="zh-CN" altLang="en-US" sz="1400"/>
              <a:t>经营业务</a:t>
            </a:r>
            <a:r>
              <a:rPr lang="zh-CN" altLang="en-US" sz="1400" smtClean="0"/>
              <a:t>收入：按合同，在</a:t>
            </a:r>
            <a:r>
              <a:rPr lang="zh-CN" altLang="en-US" sz="1400"/>
              <a:t>收益期内按月确认收入或一次性确认</a:t>
            </a:r>
            <a:r>
              <a:rPr lang="zh-CN" altLang="en-US" sz="1400" smtClean="0"/>
              <a:t>收入（以是否可能退款来判断）</a:t>
            </a:r>
            <a:endParaRPr lang="zh-CN" altLang="en-US" sz="1400"/>
          </a:p>
        </p:txBody>
      </p:sp>
      <p:pic>
        <p:nvPicPr>
          <p:cNvPr id="8" name="table"/>
          <p:cNvPicPr>
            <a:picLocks noChangeAspect="1"/>
          </p:cNvPicPr>
          <p:nvPr/>
        </p:nvPicPr>
        <p:blipFill>
          <a:blip r:embed="rId2"/>
          <a:stretch>
            <a:fillRect/>
          </a:stretch>
        </p:blipFill>
        <p:spPr>
          <a:xfrm>
            <a:off x="1749425" y="3102175"/>
            <a:ext cx="5210035" cy="1188927"/>
          </a:xfrm>
          <a:prstGeom prst="rect">
            <a:avLst/>
          </a:prstGeom>
        </p:spPr>
      </p:pic>
      <p:sp>
        <p:nvSpPr>
          <p:cNvPr id="5" name="TextBox 4"/>
          <p:cNvSpPr txBox="1"/>
          <p:nvPr/>
        </p:nvSpPr>
        <p:spPr>
          <a:xfrm>
            <a:off x="5410200" y="3445564"/>
            <a:ext cx="336550" cy="24622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t>是</a:t>
            </a:r>
            <a:endParaRPr lang="zh-CN" altLang="en-US" sz="1000"/>
          </a:p>
        </p:txBody>
      </p:sp>
      <p:sp>
        <p:nvSpPr>
          <p:cNvPr id="13" name="TextBox 12"/>
          <p:cNvSpPr txBox="1"/>
          <p:nvPr/>
        </p:nvSpPr>
        <p:spPr>
          <a:xfrm>
            <a:off x="5410200" y="3691785"/>
            <a:ext cx="336550" cy="24622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t>是</a:t>
            </a:r>
            <a:endParaRPr lang="zh-CN" altLang="en-US" sz="1000"/>
          </a:p>
        </p:txBody>
      </p:sp>
      <p:sp>
        <p:nvSpPr>
          <p:cNvPr id="14" name="TextBox 13"/>
          <p:cNvSpPr txBox="1"/>
          <p:nvPr/>
        </p:nvSpPr>
        <p:spPr>
          <a:xfrm>
            <a:off x="5410200" y="3938006"/>
            <a:ext cx="336550" cy="24622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t>否</a:t>
            </a:r>
            <a:endParaRPr lang="zh-CN" altLang="en-US" sz="1000"/>
          </a:p>
        </p:txBody>
      </p:sp>
      <p:sp>
        <p:nvSpPr>
          <p:cNvPr id="9"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10"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1674789433"/>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TextBox 8"/>
          <p:cNvSpPr txBox="1"/>
          <p:nvPr/>
        </p:nvSpPr>
        <p:spPr>
          <a:xfrm>
            <a:off x="500416" y="641363"/>
            <a:ext cx="1800493"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黑体" pitchFamily="49" charset="-122"/>
                <a:ea typeface="黑体" pitchFamily="49" charset="-122"/>
              </a:rPr>
              <a:t>权责发生制练习</a:t>
            </a:r>
            <a:endParaRPr lang="zh-CN" altLang="en-US">
              <a:latin typeface="黑体" pitchFamily="49" charset="-122"/>
              <a:ea typeface="黑体" pitchFamily="49" charset="-122"/>
            </a:endParaRPr>
          </a:p>
        </p:txBody>
      </p:sp>
      <p:graphicFrame>
        <p:nvGraphicFramePr>
          <p:cNvPr id="10" name="表格 9"/>
          <p:cNvGraphicFramePr>
            <a:graphicFrameLocks noGrp="1"/>
          </p:cNvGraphicFramePr>
          <p:nvPr>
            <p:extLst>
              <p:ext uri="{D42A27DB-BD31-4B8C-83A1-F6EECF244321}">
                <p14:modId xmlns:p14="http://schemas.microsoft.com/office/powerpoint/2010/main" val="2460924997"/>
              </p:ext>
            </p:extLst>
          </p:nvPr>
        </p:nvGraphicFramePr>
        <p:xfrm>
          <a:off x="795097" y="1155442"/>
          <a:ext cx="7522028" cy="3606800"/>
        </p:xfrm>
        <a:graphic>
          <a:graphicData uri="http://schemas.openxmlformats.org/drawingml/2006/table">
            <a:tbl>
              <a:tblPr firstRow="1" bandRow="1">
                <a:tableStyleId>{5C22544A-7EE6-4342-B048-85BDC9FD1C3A}</a:tableStyleId>
              </a:tblPr>
              <a:tblGrid>
                <a:gridCol w="4060371"/>
                <a:gridCol w="3461657"/>
              </a:tblGrid>
              <a:tr h="370840">
                <a:tc>
                  <a:txBody>
                    <a:bodyPr vert="horz" wrap="square"/>
                    <a:lstStyle/>
                    <a:p>
                      <a:r>
                        <a:rPr lang="zh-CN" altLang="en-US" smtClean="0">
                          <a:latin typeface="黑体" pitchFamily="49" charset="-122"/>
                          <a:ea typeface="黑体" pitchFamily="49" charset="-122"/>
                        </a:rPr>
                        <a:t>业务</a:t>
                      </a:r>
                      <a:endParaRPr lang="zh-CN" altLang="en-US">
                        <a:latin typeface="黑体" pitchFamily="49" charset="-122"/>
                        <a:ea typeface="黑体" pitchFamily="49" charset="-122"/>
                      </a:endParaRPr>
                    </a:p>
                  </a:txBody>
                  <a:tcPr/>
                </a:tc>
                <a:tc>
                  <a:txBody>
                    <a:bodyPr vert="horz" wrap="square"/>
                    <a:lstStyle/>
                    <a:p>
                      <a:r>
                        <a:rPr lang="zh-CN" altLang="en-US" smtClean="0">
                          <a:latin typeface="黑体" pitchFamily="49" charset="-122"/>
                          <a:ea typeface="黑体" pitchFamily="49" charset="-122"/>
                        </a:rPr>
                        <a:t>是否计入当月收入、费用</a:t>
                      </a:r>
                      <a:endParaRPr lang="zh-CN" altLang="en-US">
                        <a:latin typeface="黑体" pitchFamily="49" charset="-122"/>
                        <a:ea typeface="黑体" pitchFamily="49" charset="-122"/>
                      </a:endParaRPr>
                    </a:p>
                  </a:txBody>
                  <a:tcPr/>
                </a:tc>
              </a:tr>
              <a:tr h="370840">
                <a:tc>
                  <a:txBody>
                    <a:bodyPr vert="horz" wrap="square"/>
                    <a:lstStyle/>
                    <a:p>
                      <a:r>
                        <a:rPr lang="zh-CN" altLang="en-US" smtClean="0">
                          <a:latin typeface="黑体" pitchFamily="49" charset="-122"/>
                          <a:ea typeface="黑体" pitchFamily="49" charset="-122"/>
                        </a:rPr>
                        <a:t>收到本月的物管费</a:t>
                      </a:r>
                      <a:r>
                        <a:rPr lang="en-US" altLang="zh-CN" smtClean="0">
                          <a:latin typeface="黑体" pitchFamily="49" charset="-122"/>
                          <a:ea typeface="黑体" pitchFamily="49" charset="-122"/>
                        </a:rPr>
                        <a:t>10</a:t>
                      </a:r>
                      <a:r>
                        <a:rPr lang="zh-CN" altLang="en-US" smtClean="0">
                          <a:latin typeface="黑体" pitchFamily="49" charset="-122"/>
                          <a:ea typeface="黑体" pitchFamily="49" charset="-122"/>
                        </a:rPr>
                        <a:t>万</a:t>
                      </a:r>
                      <a:endParaRPr lang="zh-CN" altLang="en-US">
                        <a:latin typeface="黑体" pitchFamily="49" charset="-122"/>
                        <a:ea typeface="黑体" pitchFamily="49" charset="-122"/>
                      </a:endParaRPr>
                    </a:p>
                  </a:txBody>
                  <a:tcPr/>
                </a:tc>
                <a:tc>
                  <a:txBody>
                    <a:bodyPr vert="horz" wrap="square"/>
                    <a:lstStyle/>
                    <a:p>
                      <a:endParaRPr lang="zh-CN" altLang="en-US">
                        <a:latin typeface="黑体" pitchFamily="49" charset="-122"/>
                        <a:ea typeface="黑体" pitchFamily="49" charset="-122"/>
                      </a:endParaRPr>
                    </a:p>
                  </a:txBody>
                  <a:tcPr/>
                </a:tc>
              </a:tr>
              <a:tr h="370840">
                <a:tc>
                  <a:txBody>
                    <a:bodyPr vert="horz" wrap="square"/>
                    <a:lstStyle/>
                    <a:p>
                      <a:r>
                        <a:rPr lang="zh-CN" altLang="en-US" smtClean="0">
                          <a:latin typeface="黑体" pitchFamily="49" charset="-122"/>
                          <a:ea typeface="黑体" pitchFamily="49" charset="-122"/>
                        </a:rPr>
                        <a:t>收到业主预交的下月物管费</a:t>
                      </a:r>
                      <a:r>
                        <a:rPr lang="en-US" altLang="zh-CN" smtClean="0">
                          <a:latin typeface="黑体" pitchFamily="49" charset="-122"/>
                          <a:ea typeface="黑体" pitchFamily="49" charset="-122"/>
                        </a:rPr>
                        <a:t>3</a:t>
                      </a:r>
                      <a:r>
                        <a:rPr lang="zh-CN" altLang="en-US" smtClean="0">
                          <a:latin typeface="黑体" pitchFamily="49" charset="-122"/>
                          <a:ea typeface="黑体" pitchFamily="49" charset="-122"/>
                        </a:rPr>
                        <a:t>万</a:t>
                      </a:r>
                      <a:endParaRPr lang="zh-CN" altLang="en-US">
                        <a:latin typeface="黑体" pitchFamily="49" charset="-122"/>
                        <a:ea typeface="黑体" pitchFamily="49" charset="-122"/>
                      </a:endParaRPr>
                    </a:p>
                  </a:txBody>
                  <a:tcPr/>
                </a:tc>
                <a:tc>
                  <a:txBody>
                    <a:bodyPr vert="horz" wrap="square"/>
                    <a:lstStyle/>
                    <a:p>
                      <a:endParaRPr lang="zh-CN" altLang="en-US">
                        <a:latin typeface="黑体" pitchFamily="49" charset="-122"/>
                        <a:ea typeface="黑体" pitchFamily="49" charset="-122"/>
                      </a:endParaRPr>
                    </a:p>
                  </a:txBody>
                  <a:tcPr/>
                </a:tc>
              </a:tr>
              <a:tr h="370840">
                <a:tc>
                  <a:txBody>
                    <a:bodyPr vert="horz" wrap="square"/>
                    <a:lstStyle/>
                    <a:p>
                      <a:r>
                        <a:rPr lang="zh-CN" altLang="en-US" smtClean="0">
                          <a:latin typeface="黑体" pitchFamily="49" charset="-122"/>
                          <a:ea typeface="黑体" pitchFamily="49" charset="-122"/>
                        </a:rPr>
                        <a:t>支付本月保洁外包费</a:t>
                      </a:r>
                      <a:r>
                        <a:rPr lang="en-US" altLang="zh-CN" smtClean="0">
                          <a:latin typeface="黑体" pitchFamily="49" charset="-122"/>
                          <a:ea typeface="黑体" pitchFamily="49" charset="-122"/>
                        </a:rPr>
                        <a:t>3</a:t>
                      </a:r>
                      <a:r>
                        <a:rPr lang="zh-CN" altLang="en-US" smtClean="0">
                          <a:latin typeface="黑体" pitchFamily="49" charset="-122"/>
                          <a:ea typeface="黑体" pitchFamily="49" charset="-122"/>
                        </a:rPr>
                        <a:t>万</a:t>
                      </a:r>
                      <a:endParaRPr lang="zh-CN" altLang="en-US">
                        <a:latin typeface="黑体" pitchFamily="49" charset="-122"/>
                        <a:ea typeface="黑体" pitchFamily="49" charset="-122"/>
                      </a:endParaRPr>
                    </a:p>
                  </a:txBody>
                  <a:tcPr/>
                </a:tc>
                <a:tc>
                  <a:txBody>
                    <a:bodyPr vert="horz" wrap="square"/>
                    <a:lstStyle/>
                    <a:p>
                      <a:endParaRPr lang="zh-CN" altLang="en-US">
                        <a:latin typeface="黑体" pitchFamily="49" charset="-122"/>
                        <a:ea typeface="黑体" pitchFamily="49" charset="-122"/>
                      </a:endParaRPr>
                    </a:p>
                  </a:txBody>
                  <a:tcPr/>
                </a:tc>
              </a:tr>
              <a:tr h="370840">
                <a:tc>
                  <a:txBody>
                    <a:bodyPr vert="horz" wrap="square"/>
                    <a:lstStyle/>
                    <a:p>
                      <a:r>
                        <a:rPr lang="zh-CN" altLang="en-US" smtClean="0">
                          <a:latin typeface="黑体" pitchFamily="49" charset="-122"/>
                          <a:ea typeface="黑体" pitchFamily="49" charset="-122"/>
                        </a:rPr>
                        <a:t>预付下月电梯维保费</a:t>
                      </a:r>
                      <a:r>
                        <a:rPr lang="en-US" altLang="zh-CN" smtClean="0">
                          <a:latin typeface="黑体" pitchFamily="49" charset="-122"/>
                          <a:ea typeface="黑体" pitchFamily="49" charset="-122"/>
                        </a:rPr>
                        <a:t>1</a:t>
                      </a:r>
                      <a:r>
                        <a:rPr lang="zh-CN" altLang="en-US" smtClean="0">
                          <a:latin typeface="黑体" pitchFamily="49" charset="-122"/>
                          <a:ea typeface="黑体" pitchFamily="49" charset="-122"/>
                        </a:rPr>
                        <a:t>万</a:t>
                      </a:r>
                      <a:endParaRPr lang="zh-CN" altLang="en-US">
                        <a:latin typeface="黑体" pitchFamily="49" charset="-122"/>
                        <a:ea typeface="黑体" pitchFamily="49" charset="-122"/>
                      </a:endParaRPr>
                    </a:p>
                  </a:txBody>
                  <a:tcPr/>
                </a:tc>
                <a:tc>
                  <a:txBody>
                    <a:bodyPr vert="horz" wrap="square"/>
                    <a:lstStyle/>
                    <a:p>
                      <a:endParaRPr lang="zh-CN" altLang="en-US">
                        <a:latin typeface="黑体" pitchFamily="49" charset="-122"/>
                        <a:ea typeface="黑体" pitchFamily="49" charset="-122"/>
                      </a:endParaRPr>
                    </a:p>
                  </a:txBody>
                  <a:tcPr/>
                </a:tc>
              </a:tr>
              <a:tr h="370840">
                <a:tc>
                  <a:txBody>
                    <a:bodyPr vert="horz" wrap="square"/>
                    <a:lstStyle/>
                    <a:p>
                      <a:r>
                        <a:rPr lang="zh-CN" altLang="en-US" smtClean="0">
                          <a:latin typeface="黑体" pitchFamily="49" charset="-122"/>
                          <a:ea typeface="黑体" pitchFamily="49" charset="-122"/>
                        </a:rPr>
                        <a:t>本月消防维保费因尚未报销未支付</a:t>
                      </a:r>
                      <a:endParaRPr lang="zh-CN" altLang="en-US">
                        <a:latin typeface="黑体" pitchFamily="49" charset="-122"/>
                        <a:ea typeface="黑体" pitchFamily="49" charset="-122"/>
                      </a:endParaRPr>
                    </a:p>
                  </a:txBody>
                  <a:tcPr/>
                </a:tc>
                <a:tc>
                  <a:txBody>
                    <a:bodyPr vert="horz" wrap="square"/>
                    <a:lstStyle/>
                    <a:p>
                      <a:endParaRPr lang="zh-CN" altLang="en-US">
                        <a:latin typeface="黑体" pitchFamily="49" charset="-122"/>
                        <a:ea typeface="黑体" pitchFamily="49" charset="-122"/>
                      </a:endParaRPr>
                    </a:p>
                  </a:txBody>
                  <a:tcPr/>
                </a:tc>
              </a:tr>
              <a:tr h="370840">
                <a:tc>
                  <a:txBody>
                    <a:bodyPr vert="horz" wrap="square"/>
                    <a:lstStyle/>
                    <a:p>
                      <a:r>
                        <a:rPr lang="zh-CN" altLang="en-US" smtClean="0">
                          <a:latin typeface="黑体" pitchFamily="49" charset="-122"/>
                          <a:ea typeface="黑体" pitchFamily="49" charset="-122"/>
                        </a:rPr>
                        <a:t>本月工资因次月发放，本月未发</a:t>
                      </a:r>
                      <a:endParaRPr lang="zh-CN" altLang="en-US">
                        <a:latin typeface="黑体" pitchFamily="49" charset="-122"/>
                        <a:ea typeface="黑体" pitchFamily="49" charset="-122"/>
                      </a:endParaRPr>
                    </a:p>
                  </a:txBody>
                  <a:tcPr/>
                </a:tc>
                <a:tc>
                  <a:txBody>
                    <a:bodyPr vert="horz" wrap="square"/>
                    <a:lstStyle/>
                    <a:p>
                      <a:endParaRPr lang="zh-CN" altLang="en-US">
                        <a:latin typeface="黑体" pitchFamily="49" charset="-122"/>
                        <a:ea typeface="黑体" pitchFamily="49" charset="-122"/>
                      </a:endParaRPr>
                    </a:p>
                  </a:txBody>
                  <a:tcPr/>
                </a:tc>
              </a:tr>
              <a:tr h="370840">
                <a:tc>
                  <a:txBody>
                    <a:bodyPr vert="horz" wrap="square"/>
                    <a:lstStyle/>
                    <a:p>
                      <a:r>
                        <a:rPr lang="zh-CN" altLang="en-US" smtClean="0">
                          <a:latin typeface="黑体" pitchFamily="49" charset="-122"/>
                          <a:ea typeface="黑体" pitchFamily="49" charset="-122"/>
                        </a:rPr>
                        <a:t>购买电脑</a:t>
                      </a:r>
                      <a:r>
                        <a:rPr lang="en-US" altLang="zh-CN" smtClean="0">
                          <a:latin typeface="黑体" pitchFamily="49" charset="-122"/>
                          <a:ea typeface="黑体" pitchFamily="49" charset="-122"/>
                        </a:rPr>
                        <a:t>1</a:t>
                      </a:r>
                      <a:r>
                        <a:rPr lang="zh-CN" altLang="en-US" smtClean="0">
                          <a:latin typeface="黑体" pitchFamily="49" charset="-122"/>
                          <a:ea typeface="黑体" pitchFamily="49" charset="-122"/>
                        </a:rPr>
                        <a:t>台</a:t>
                      </a:r>
                      <a:r>
                        <a:rPr lang="en-US" altLang="zh-CN" smtClean="0">
                          <a:latin typeface="黑体" pitchFamily="49" charset="-122"/>
                          <a:ea typeface="黑体" pitchFamily="49" charset="-122"/>
                        </a:rPr>
                        <a:t>4000</a:t>
                      </a:r>
                      <a:r>
                        <a:rPr lang="zh-CN" altLang="en-US" smtClean="0">
                          <a:latin typeface="黑体" pitchFamily="49" charset="-122"/>
                          <a:ea typeface="黑体" pitchFamily="49" charset="-122"/>
                        </a:rPr>
                        <a:t>元</a:t>
                      </a:r>
                      <a:endParaRPr lang="zh-CN" altLang="en-US">
                        <a:latin typeface="黑体" pitchFamily="49" charset="-122"/>
                        <a:ea typeface="黑体" pitchFamily="49" charset="-122"/>
                      </a:endParaRPr>
                    </a:p>
                  </a:txBody>
                  <a:tcPr/>
                </a:tc>
                <a:tc>
                  <a:txBody>
                    <a:bodyPr vert="horz" wrap="square"/>
                    <a:lstStyle/>
                    <a:p>
                      <a:endParaRPr lang="zh-CN" altLang="en-US">
                        <a:latin typeface="黑体" pitchFamily="49" charset="-122"/>
                        <a:ea typeface="黑体" pitchFamily="49" charset="-122"/>
                      </a:endParaRPr>
                    </a:p>
                  </a:txBody>
                  <a:tcPr/>
                </a:tc>
              </a:tr>
              <a:tr h="370840">
                <a:tc>
                  <a:txBody>
                    <a:bodyPr vert="horz" wrap="square"/>
                    <a:lstStyle/>
                    <a:p>
                      <a:r>
                        <a:rPr lang="zh-CN" altLang="en-US" smtClean="0">
                          <a:latin typeface="黑体" pitchFamily="49" charset="-122"/>
                          <a:ea typeface="黑体" pitchFamily="49" charset="-122"/>
                        </a:rPr>
                        <a:t>销售电视机，承诺三年质保，预计质保费可能是</a:t>
                      </a:r>
                      <a:r>
                        <a:rPr lang="en-US" altLang="zh-CN" smtClean="0">
                          <a:latin typeface="黑体" pitchFamily="49" charset="-122"/>
                          <a:ea typeface="黑体" pitchFamily="49" charset="-122"/>
                        </a:rPr>
                        <a:t>3-10</a:t>
                      </a:r>
                      <a:r>
                        <a:rPr lang="zh-CN" altLang="en-US" smtClean="0">
                          <a:latin typeface="黑体" pitchFamily="49" charset="-122"/>
                          <a:ea typeface="黑体" pitchFamily="49" charset="-122"/>
                        </a:rPr>
                        <a:t>万</a:t>
                      </a:r>
                      <a:endParaRPr lang="zh-CN" altLang="en-US">
                        <a:latin typeface="黑体" pitchFamily="49" charset="-122"/>
                        <a:ea typeface="黑体" pitchFamily="49" charset="-122"/>
                      </a:endParaRPr>
                    </a:p>
                  </a:txBody>
                  <a:tcPr/>
                </a:tc>
                <a:tc>
                  <a:txBody>
                    <a:bodyPr vert="horz" wrap="square"/>
                    <a:lstStyle/>
                    <a:p>
                      <a:endParaRPr lang="zh-CN" altLang="en-US">
                        <a:latin typeface="黑体" pitchFamily="49" charset="-122"/>
                        <a:ea typeface="黑体" pitchFamily="49" charset="-122"/>
                      </a:endParaRPr>
                    </a:p>
                  </a:txBody>
                  <a:tcPr/>
                </a:tc>
              </a:tr>
            </a:tbl>
          </a:graphicData>
        </a:graphic>
      </p:graphicFrame>
      <p:sp>
        <p:nvSpPr>
          <p:cNvPr id="11" name="TextBox 10"/>
          <p:cNvSpPr txBox="1"/>
          <p:nvPr/>
        </p:nvSpPr>
        <p:spPr>
          <a:xfrm>
            <a:off x="4974770" y="1509256"/>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是</a:t>
            </a:r>
            <a:endParaRPr lang="zh-CN" altLang="en-US"/>
          </a:p>
        </p:txBody>
      </p:sp>
      <p:sp>
        <p:nvSpPr>
          <p:cNvPr id="12" name="TextBox 11"/>
          <p:cNvSpPr txBox="1"/>
          <p:nvPr/>
        </p:nvSpPr>
        <p:spPr>
          <a:xfrm>
            <a:off x="4985652" y="1912034"/>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FF0000"/>
                </a:solidFill>
              </a:rPr>
              <a:t>否</a:t>
            </a:r>
            <a:endParaRPr lang="zh-CN" altLang="en-US">
              <a:solidFill>
                <a:srgbClr val="FF0000"/>
              </a:solidFill>
            </a:endParaRPr>
          </a:p>
        </p:txBody>
      </p:sp>
      <p:sp>
        <p:nvSpPr>
          <p:cNvPr id="15" name="TextBox 14"/>
          <p:cNvSpPr txBox="1"/>
          <p:nvPr/>
        </p:nvSpPr>
        <p:spPr>
          <a:xfrm>
            <a:off x="4985652" y="2281366"/>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是</a:t>
            </a:r>
            <a:endParaRPr lang="zh-CN" altLang="en-US"/>
          </a:p>
        </p:txBody>
      </p:sp>
      <p:sp>
        <p:nvSpPr>
          <p:cNvPr id="16" name="TextBox 15"/>
          <p:cNvSpPr txBox="1"/>
          <p:nvPr/>
        </p:nvSpPr>
        <p:spPr>
          <a:xfrm>
            <a:off x="4974770" y="2650698"/>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FF0000"/>
                </a:solidFill>
              </a:rPr>
              <a:t>否</a:t>
            </a:r>
            <a:endParaRPr lang="zh-CN" altLang="en-US">
              <a:solidFill>
                <a:srgbClr val="FF0000"/>
              </a:solidFill>
            </a:endParaRPr>
          </a:p>
        </p:txBody>
      </p:sp>
      <p:sp>
        <p:nvSpPr>
          <p:cNvPr id="17" name="TextBox 16"/>
          <p:cNvSpPr txBox="1"/>
          <p:nvPr/>
        </p:nvSpPr>
        <p:spPr>
          <a:xfrm>
            <a:off x="4985652" y="3020030"/>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是</a:t>
            </a:r>
            <a:endParaRPr lang="zh-CN" altLang="en-US"/>
          </a:p>
        </p:txBody>
      </p:sp>
      <p:sp>
        <p:nvSpPr>
          <p:cNvPr id="18" name="TextBox 17"/>
          <p:cNvSpPr txBox="1"/>
          <p:nvPr/>
        </p:nvSpPr>
        <p:spPr>
          <a:xfrm>
            <a:off x="4985652" y="3389362"/>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是</a:t>
            </a:r>
            <a:endParaRPr lang="zh-CN" altLang="en-US"/>
          </a:p>
        </p:txBody>
      </p:sp>
      <p:sp>
        <p:nvSpPr>
          <p:cNvPr id="19" name="TextBox 18"/>
          <p:cNvSpPr txBox="1"/>
          <p:nvPr/>
        </p:nvSpPr>
        <p:spPr>
          <a:xfrm>
            <a:off x="4974770" y="3758694"/>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FF0000"/>
                </a:solidFill>
              </a:rPr>
              <a:t>否</a:t>
            </a:r>
            <a:endParaRPr lang="zh-CN" altLang="en-US">
              <a:solidFill>
                <a:srgbClr val="FF0000"/>
              </a:solidFill>
            </a:endParaRPr>
          </a:p>
        </p:txBody>
      </p:sp>
      <p:sp>
        <p:nvSpPr>
          <p:cNvPr id="20" name="TextBox 19"/>
          <p:cNvSpPr txBox="1"/>
          <p:nvPr/>
        </p:nvSpPr>
        <p:spPr>
          <a:xfrm>
            <a:off x="4985652" y="4128026"/>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FF0000"/>
                </a:solidFill>
              </a:rPr>
              <a:t>否</a:t>
            </a:r>
            <a:endParaRPr lang="zh-CN" altLang="en-US">
              <a:solidFill>
                <a:srgbClr val="FF0000"/>
              </a:solidFill>
            </a:endParaRPr>
          </a:p>
        </p:txBody>
      </p:sp>
      <p:sp>
        <p:nvSpPr>
          <p:cNvPr id="13"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14"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9962647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additive="base">
                                        <p:cTn id="31" dur="500" fill="hold"/>
                                        <p:tgtEl>
                                          <p:spTgt spid="17"/>
                                        </p:tgtEl>
                                        <p:attrNameLst>
                                          <p:attrName>ppt_x</p:attrName>
                                        </p:attrNameLst>
                                      </p:cBhvr>
                                      <p:tavLst>
                                        <p:tav tm="0">
                                          <p:val>
                                            <p:strVal val="#ppt_x"/>
                                          </p:val>
                                        </p:tav>
                                        <p:tav tm="100000">
                                          <p:val>
                                            <p:strVal val="#ppt_x"/>
                                          </p:val>
                                        </p:tav>
                                      </p:tavLst>
                                    </p:anim>
                                    <p:anim calcmode="lin" valueType="num">
                                      <p:cBhvr additive="base">
                                        <p:cTn id="3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 calcmode="lin" valueType="num">
                                      <p:cBhvr additive="base">
                                        <p:cTn id="37" dur="500" fill="hold"/>
                                        <p:tgtEl>
                                          <p:spTgt spid="18"/>
                                        </p:tgtEl>
                                        <p:attrNameLst>
                                          <p:attrName>ppt_x</p:attrName>
                                        </p:attrNameLst>
                                      </p:cBhvr>
                                      <p:tavLst>
                                        <p:tav tm="0">
                                          <p:val>
                                            <p:strVal val="#ppt_x"/>
                                          </p:val>
                                        </p:tav>
                                        <p:tav tm="100000">
                                          <p:val>
                                            <p:strVal val="#ppt_x"/>
                                          </p:val>
                                        </p:tav>
                                      </p:tavLst>
                                    </p:anim>
                                    <p:anim calcmode="lin" valueType="num">
                                      <p:cBhvr additive="base">
                                        <p:cTn id="3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ppt_x"/>
                                          </p:val>
                                        </p:tav>
                                        <p:tav tm="100000">
                                          <p:val>
                                            <p:strVal val="#ppt_x"/>
                                          </p:val>
                                        </p:tav>
                                      </p:tavLst>
                                    </p:anim>
                                    <p:anim calcmode="lin" valueType="num">
                                      <p:cBhvr additive="base">
                                        <p:cTn id="4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additive="base">
                                        <p:cTn id="49" dur="500" fill="hold"/>
                                        <p:tgtEl>
                                          <p:spTgt spid="20"/>
                                        </p:tgtEl>
                                        <p:attrNameLst>
                                          <p:attrName>ppt_x</p:attrName>
                                        </p:attrNameLst>
                                      </p:cBhvr>
                                      <p:tavLst>
                                        <p:tav tm="0">
                                          <p:val>
                                            <p:strVal val="#ppt_x"/>
                                          </p:val>
                                        </p:tav>
                                        <p:tav tm="100000">
                                          <p:val>
                                            <p:strVal val="#ppt_x"/>
                                          </p:val>
                                        </p:tav>
                                      </p:tavLst>
                                    </p:anim>
                                    <p:anim calcmode="lin" valueType="num">
                                      <p:cBhvr additive="base">
                                        <p:cTn id="5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5" grpId="0"/>
      <p:bldP spid="16" grpId="0"/>
      <p:bldP spid="17" grpId="0"/>
      <p:bldP spid="18" grpId="0"/>
      <p:bldP spid="19" grpId="0"/>
      <p:bldP spid="20"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Box 5"/>
          <p:cNvSpPr txBox="1"/>
          <p:nvPr/>
        </p:nvSpPr>
        <p:spPr>
          <a:xfrm>
            <a:off x="1355250" y="505023"/>
            <a:ext cx="6544150" cy="7386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solidFill>
                  <a:srgbClr val="FF0000"/>
                </a:solidFill>
                <a:latin typeface="+mn-ea"/>
              </a:rPr>
              <a:t>配比原则</a:t>
            </a:r>
            <a:endParaRPr lang="en-US" altLang="zh-CN" sz="2400" smtClean="0">
              <a:solidFill>
                <a:srgbClr val="FF0000"/>
              </a:solidFill>
              <a:latin typeface="+mn-ea"/>
            </a:endParaRPr>
          </a:p>
          <a:p>
            <a:endParaRPr lang="en-US" altLang="zh-CN"/>
          </a:p>
        </p:txBody>
      </p:sp>
      <p:sp>
        <p:nvSpPr>
          <p:cNvPr id="4" name="TextBox 3"/>
          <p:cNvSpPr txBox="1"/>
          <p:nvPr/>
        </p:nvSpPr>
        <p:spPr>
          <a:xfrm>
            <a:off x="1355250" y="973098"/>
            <a:ext cx="6969600" cy="160043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微软雅黑" panose="020b0503020204020204" pitchFamily="34" charset="-122"/>
                <a:ea typeface="微软雅黑" panose="020b0503020204020204" pitchFamily="34" charset="-122"/>
              </a:rPr>
              <a:t>指某个会计期间或某个会计对象所取得的收入应与为取得该收入所发生的费用、成本相匹配，以正确计算在该会计期间、该会计主体所获得的净损益。</a:t>
            </a:r>
            <a:endParaRPr lang="en-US" altLang="zh-CN" sz="1400">
              <a:latin typeface="微软雅黑" panose="020b0503020204020204" pitchFamily="34" charset="-122"/>
              <a:ea typeface="微软雅黑" panose="020b0503020204020204" pitchFamily="34" charset="-122"/>
            </a:endParaRPr>
          </a:p>
          <a:p>
            <a:endParaRPr lang="en-US" altLang="zh-CN" sz="1400">
              <a:latin typeface="微软雅黑" panose="020b0503020204020204" pitchFamily="34" charset="-122"/>
              <a:ea typeface="微软雅黑" panose="020b0503020204020204" pitchFamily="34" charset="-122"/>
            </a:endParaRPr>
          </a:p>
          <a:p>
            <a:r>
              <a:rPr lang="zh-CN" altLang="en-US" sz="1400">
                <a:latin typeface="微软雅黑" panose="020b0503020204020204" pitchFamily="34" charset="-122"/>
                <a:ea typeface="微软雅黑" panose="020b0503020204020204" pitchFamily="34" charset="-122"/>
              </a:rPr>
              <a:t>配比原则有两个配比：时间配比、主体配比。时间配比即权责发生制</a:t>
            </a:r>
            <a:r>
              <a:rPr lang="zh-CN" altLang="en-US" sz="1400" smtClean="0">
                <a:latin typeface="微软雅黑" panose="020b0503020204020204" pitchFamily="34" charset="-122"/>
                <a:ea typeface="微软雅黑" panose="020b0503020204020204" pitchFamily="34" charset="-122"/>
              </a:rPr>
              <a:t>，主体</a:t>
            </a:r>
            <a:r>
              <a:rPr lang="zh-CN" altLang="en-US" sz="1400">
                <a:latin typeface="微软雅黑" panose="020b0503020204020204" pitchFamily="34" charset="-122"/>
                <a:ea typeface="微软雅黑" panose="020b0503020204020204" pitchFamily="34" charset="-122"/>
              </a:rPr>
              <a:t>配比：</a:t>
            </a:r>
            <a:r>
              <a:rPr lang="zh-CN" altLang="en-US" sz="1400" b="1">
                <a:solidFill>
                  <a:srgbClr val="FF0000"/>
                </a:solidFill>
                <a:latin typeface="微软雅黑" panose="020b0503020204020204" pitchFamily="34" charset="-122"/>
                <a:ea typeface="微软雅黑" panose="020b0503020204020204" pitchFamily="34" charset="-122"/>
              </a:rPr>
              <a:t>该是谁的，就是谁</a:t>
            </a:r>
            <a:r>
              <a:rPr lang="zh-CN" altLang="en-US" sz="1400" b="1" smtClean="0">
                <a:solidFill>
                  <a:srgbClr val="FF0000"/>
                </a:solidFill>
                <a:latin typeface="微软雅黑" panose="020b0503020204020204" pitchFamily="34" charset="-122"/>
                <a:ea typeface="微软雅黑" panose="020b0503020204020204" pitchFamily="34" charset="-122"/>
              </a:rPr>
              <a:t>的</a:t>
            </a:r>
            <a:endParaRPr lang="en-US" altLang="zh-CN" sz="1400" b="1" smtClean="0">
              <a:solidFill>
                <a:srgbClr val="FF0000"/>
              </a:solidFill>
              <a:latin typeface="微软雅黑" panose="020b0503020204020204" pitchFamily="34" charset="-122"/>
              <a:ea typeface="微软雅黑" panose="020b0503020204020204" pitchFamily="34" charset="-122"/>
            </a:endParaRPr>
          </a:p>
          <a:p>
            <a:endParaRPr lang="en-US" altLang="zh-CN" sz="1400" b="1" smtClean="0">
              <a:solidFill>
                <a:srgbClr val="FF0000"/>
              </a:solidFill>
              <a:latin typeface="微软雅黑" panose="020b0503020204020204" pitchFamily="34" charset="-122"/>
              <a:ea typeface="微软雅黑" panose="020b0503020204020204" pitchFamily="34" charset="-122"/>
            </a:endParaRPr>
          </a:p>
          <a:p>
            <a:endParaRPr lang="zh-CN" altLang="en-US" sz="1400" b="1">
              <a:solidFill>
                <a:srgbClr val="FF0000"/>
              </a:solidFill>
              <a:latin typeface="微软雅黑" panose="020b0503020204020204" pitchFamily="34" charset="-122"/>
              <a:ea typeface="微软雅黑" panose="020b0503020204020204" pitchFamily="34" charset="-122"/>
            </a:endParaRPr>
          </a:p>
        </p:txBody>
      </p:sp>
      <p:graphicFrame>
        <p:nvGraphicFramePr>
          <p:cNvPr id="8" name="表格 7"/>
          <p:cNvGraphicFramePr>
            <a:graphicFrameLocks noGrp="1"/>
          </p:cNvGraphicFramePr>
          <p:nvPr>
            <p:extLst>
              <p:ext uri="{D42A27DB-BD31-4B8C-83A1-F6EECF244321}">
                <p14:modId xmlns:p14="http://schemas.microsoft.com/office/powerpoint/2010/main" val="4149101071"/>
              </p:ext>
            </p:extLst>
          </p:nvPr>
        </p:nvGraphicFramePr>
        <p:xfrm>
          <a:off x="1079036" y="2250682"/>
          <a:ext cx="7522028" cy="2590800"/>
        </p:xfrm>
        <a:graphic>
          <a:graphicData uri="http://schemas.openxmlformats.org/drawingml/2006/table">
            <a:tbl>
              <a:tblPr firstRow="1" bandRow="1">
                <a:tableStyleId>{5C22544A-7EE6-4342-B048-85BDC9FD1C3A}</a:tableStyleId>
              </a:tblPr>
              <a:tblGrid>
                <a:gridCol w="4060371"/>
                <a:gridCol w="3461657"/>
              </a:tblGrid>
              <a:tr h="0">
                <a:tc>
                  <a:txBody>
                    <a:bodyPr vert="horz" wrap="square"/>
                    <a:lstStyle/>
                    <a:p>
                      <a:r>
                        <a:rPr lang="zh-CN" altLang="en-US" smtClean="0"/>
                        <a:t>业务</a:t>
                      </a:r>
                      <a:endParaRPr lang="zh-CN" altLang="en-US"/>
                    </a:p>
                  </a:txBody>
                  <a:tcPr/>
                </a:tc>
                <a:tc>
                  <a:txBody>
                    <a:bodyPr vert="horz" wrap="square"/>
                    <a:lstStyle/>
                    <a:p>
                      <a:r>
                        <a:rPr lang="zh-CN" altLang="en-US" smtClean="0"/>
                        <a:t>是否计入企业的收入、费用</a:t>
                      </a:r>
                      <a:endParaRPr lang="zh-CN" altLang="en-US"/>
                    </a:p>
                  </a:txBody>
                  <a:tcPr/>
                </a:tc>
              </a:tr>
              <a:tr h="370840">
                <a:tc>
                  <a:txBody>
                    <a:bodyPr vert="horz" wrap="square"/>
                    <a:lstStyle/>
                    <a:p>
                      <a:r>
                        <a:rPr lang="zh-CN" altLang="en-US" smtClean="0"/>
                        <a:t>收到代收代缴的水电费</a:t>
                      </a:r>
                      <a:r>
                        <a:rPr lang="en-US" altLang="zh-CN" smtClean="0"/>
                        <a:t>3</a:t>
                      </a:r>
                      <a:r>
                        <a:rPr lang="zh-CN" altLang="en-US" smtClean="0"/>
                        <a:t>万</a:t>
                      </a:r>
                      <a:endParaRPr lang="zh-CN" altLang="en-US"/>
                    </a:p>
                  </a:txBody>
                  <a:tcPr/>
                </a:tc>
                <a:tc>
                  <a:txBody>
                    <a:bodyPr vert="horz" wrap="square"/>
                    <a:lstStyle/>
                    <a:p>
                      <a:endParaRPr lang="zh-CN" altLang="en-US"/>
                    </a:p>
                  </a:txBody>
                  <a:tcPr/>
                </a:tc>
              </a:tr>
              <a:tr h="370840">
                <a:tc>
                  <a:txBody>
                    <a:bodyPr vert="horz" wrap="square"/>
                    <a:lstStyle/>
                    <a:p>
                      <a:r>
                        <a:rPr lang="zh-CN" altLang="en-US" smtClean="0"/>
                        <a:t>收到业主交纳物管费</a:t>
                      </a:r>
                      <a:r>
                        <a:rPr lang="en-US" altLang="zh-CN" smtClean="0"/>
                        <a:t>10</a:t>
                      </a:r>
                      <a:r>
                        <a:rPr lang="zh-CN" altLang="en-US" smtClean="0"/>
                        <a:t>万</a:t>
                      </a:r>
                      <a:endParaRPr lang="zh-CN" altLang="en-US"/>
                    </a:p>
                  </a:txBody>
                  <a:tcPr/>
                </a:tc>
                <a:tc>
                  <a:txBody>
                    <a:bodyPr vert="horz" wrap="square"/>
                    <a:lstStyle/>
                    <a:p>
                      <a:endParaRPr lang="zh-CN" altLang="en-US"/>
                    </a:p>
                  </a:txBody>
                  <a:tcPr/>
                </a:tc>
              </a:tr>
              <a:tr h="370840">
                <a:tc>
                  <a:txBody>
                    <a:bodyPr vert="horz" wrap="square"/>
                    <a:lstStyle/>
                    <a:p>
                      <a:r>
                        <a:rPr lang="zh-CN" altLang="en-US" smtClean="0"/>
                        <a:t>支付电梯维修费</a:t>
                      </a:r>
                      <a:r>
                        <a:rPr lang="en-US" altLang="zh-CN" smtClean="0"/>
                        <a:t>3</a:t>
                      </a:r>
                      <a:r>
                        <a:rPr lang="zh-CN" altLang="en-US" smtClean="0"/>
                        <a:t>万（使用维修资金）</a:t>
                      </a:r>
                      <a:endParaRPr lang="zh-CN" altLang="en-US"/>
                    </a:p>
                  </a:txBody>
                  <a:tcPr/>
                </a:tc>
                <a:tc>
                  <a:txBody>
                    <a:bodyPr vert="horz" wrap="square"/>
                    <a:lstStyle/>
                    <a:p>
                      <a:endParaRPr lang="zh-CN" altLang="en-US"/>
                    </a:p>
                  </a:txBody>
                  <a:tcPr/>
                </a:tc>
              </a:tr>
              <a:tr h="370840">
                <a:tc>
                  <a:txBody>
                    <a:bodyPr vert="horz" wrap="square"/>
                    <a:lstStyle/>
                    <a:p>
                      <a:r>
                        <a:rPr lang="zh-CN" altLang="en-US" smtClean="0"/>
                        <a:t>代开发商收到车位租赁费</a:t>
                      </a:r>
                      <a:r>
                        <a:rPr lang="en-US" altLang="zh-CN" smtClean="0"/>
                        <a:t>4</a:t>
                      </a:r>
                      <a:r>
                        <a:rPr lang="zh-CN" altLang="en-US" smtClean="0"/>
                        <a:t>万</a:t>
                      </a:r>
                      <a:endParaRPr lang="zh-CN" altLang="en-US"/>
                    </a:p>
                  </a:txBody>
                  <a:tcPr/>
                </a:tc>
                <a:tc>
                  <a:txBody>
                    <a:bodyPr vert="horz" wrap="square"/>
                    <a:lstStyle/>
                    <a:p>
                      <a:endParaRPr lang="zh-CN" altLang="en-US"/>
                    </a:p>
                  </a:txBody>
                  <a:tcPr/>
                </a:tc>
              </a:tr>
              <a:tr h="370840">
                <a:tc>
                  <a:txBody>
                    <a:bodyPr vert="horz" wrap="square"/>
                    <a:lstStyle/>
                    <a:p>
                      <a:r>
                        <a:rPr lang="zh-CN" altLang="en-US" smtClean="0"/>
                        <a:t>支付保洁外包费</a:t>
                      </a:r>
                      <a:r>
                        <a:rPr lang="en-US" altLang="zh-CN" smtClean="0"/>
                        <a:t>3</a:t>
                      </a:r>
                      <a:r>
                        <a:rPr lang="zh-CN" altLang="en-US" smtClean="0"/>
                        <a:t>万</a:t>
                      </a:r>
                      <a:endParaRPr lang="zh-CN" altLang="en-US"/>
                    </a:p>
                  </a:txBody>
                  <a:tcPr/>
                </a:tc>
                <a:tc>
                  <a:txBody>
                    <a:bodyPr vert="horz" wrap="square"/>
                    <a:lstStyle/>
                    <a:p>
                      <a:endParaRPr lang="zh-CN" altLang="en-US"/>
                    </a:p>
                  </a:txBody>
                  <a:tcPr/>
                </a:tc>
              </a:tr>
              <a:tr h="370840">
                <a:tc>
                  <a:txBody>
                    <a:bodyPr vert="horz" wrap="square"/>
                    <a:lstStyle/>
                    <a:p>
                      <a:r>
                        <a:rPr lang="zh-CN" altLang="en-US" smtClean="0"/>
                        <a:t>支付环卫局生活垃圾处置费</a:t>
                      </a:r>
                      <a:r>
                        <a:rPr lang="en-US" altLang="zh-CN" smtClean="0"/>
                        <a:t>1</a:t>
                      </a:r>
                      <a:r>
                        <a:rPr lang="zh-CN" altLang="en-US" smtClean="0"/>
                        <a:t>万</a:t>
                      </a:r>
                      <a:endParaRPr lang="zh-CN" altLang="en-US"/>
                    </a:p>
                  </a:txBody>
                  <a:tcPr/>
                </a:tc>
                <a:tc>
                  <a:txBody>
                    <a:bodyPr vert="horz" wrap="square"/>
                    <a:lstStyle/>
                    <a:p>
                      <a:endParaRPr lang="zh-CN" altLang="en-US"/>
                    </a:p>
                  </a:txBody>
                  <a:tcPr/>
                </a:tc>
              </a:tr>
            </a:tbl>
          </a:graphicData>
        </a:graphic>
      </p:graphicFrame>
      <p:sp>
        <p:nvSpPr>
          <p:cNvPr id="9" name="TextBox 8"/>
          <p:cNvSpPr txBox="1"/>
          <p:nvPr/>
        </p:nvSpPr>
        <p:spPr>
          <a:xfrm>
            <a:off x="5273640" y="2545673"/>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FF0000"/>
                </a:solidFill>
              </a:rPr>
              <a:t>否</a:t>
            </a:r>
            <a:endParaRPr lang="zh-CN" altLang="en-US">
              <a:solidFill>
                <a:srgbClr val="FF0000"/>
              </a:solidFill>
            </a:endParaRPr>
          </a:p>
        </p:txBody>
      </p:sp>
      <p:sp>
        <p:nvSpPr>
          <p:cNvPr id="10" name="TextBox 9"/>
          <p:cNvSpPr txBox="1"/>
          <p:nvPr/>
        </p:nvSpPr>
        <p:spPr>
          <a:xfrm>
            <a:off x="5273640" y="2915005"/>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是</a:t>
            </a:r>
            <a:endParaRPr lang="zh-CN" altLang="en-US"/>
          </a:p>
        </p:txBody>
      </p:sp>
      <p:sp>
        <p:nvSpPr>
          <p:cNvPr id="11" name="TextBox 10"/>
          <p:cNvSpPr txBox="1"/>
          <p:nvPr/>
        </p:nvSpPr>
        <p:spPr>
          <a:xfrm>
            <a:off x="5273640" y="3284337"/>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FF0000"/>
                </a:solidFill>
              </a:rPr>
              <a:t>否</a:t>
            </a:r>
            <a:endParaRPr lang="zh-CN" altLang="en-US">
              <a:solidFill>
                <a:srgbClr val="FF0000"/>
              </a:solidFill>
            </a:endParaRPr>
          </a:p>
        </p:txBody>
      </p:sp>
      <p:sp>
        <p:nvSpPr>
          <p:cNvPr id="13" name="TextBox 12"/>
          <p:cNvSpPr txBox="1"/>
          <p:nvPr/>
        </p:nvSpPr>
        <p:spPr>
          <a:xfrm>
            <a:off x="5273640" y="3672805"/>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FF0000"/>
                </a:solidFill>
              </a:rPr>
              <a:t>否</a:t>
            </a:r>
            <a:endParaRPr lang="zh-CN" altLang="en-US">
              <a:solidFill>
                <a:srgbClr val="FF0000"/>
              </a:solidFill>
            </a:endParaRPr>
          </a:p>
        </p:txBody>
      </p:sp>
      <p:sp>
        <p:nvSpPr>
          <p:cNvPr id="14" name="TextBox 13"/>
          <p:cNvSpPr txBox="1"/>
          <p:nvPr/>
        </p:nvSpPr>
        <p:spPr>
          <a:xfrm>
            <a:off x="5273640" y="4042137"/>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是</a:t>
            </a:r>
            <a:endParaRPr lang="zh-CN" altLang="en-US"/>
          </a:p>
        </p:txBody>
      </p:sp>
      <p:sp>
        <p:nvSpPr>
          <p:cNvPr id="15" name="TextBox 14"/>
          <p:cNvSpPr txBox="1"/>
          <p:nvPr/>
        </p:nvSpPr>
        <p:spPr>
          <a:xfrm>
            <a:off x="5273640" y="4448400"/>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rgbClr val="FF0000"/>
                </a:solidFill>
              </a:rPr>
              <a:t>否</a:t>
            </a:r>
            <a:endParaRPr lang="zh-CN" altLang="en-US">
              <a:solidFill>
                <a:srgbClr val="FF0000"/>
              </a:solidFill>
            </a:endParaRPr>
          </a:p>
        </p:txBody>
      </p:sp>
      <p:sp>
        <p:nvSpPr>
          <p:cNvPr id="12"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16"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665233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3" grpId="0"/>
      <p:bldP spid="14" grpId="0"/>
      <p:bldP spid="15"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Box 5"/>
          <p:cNvSpPr txBox="1"/>
          <p:nvPr/>
        </p:nvSpPr>
        <p:spPr>
          <a:xfrm>
            <a:off x="1494450" y="935372"/>
            <a:ext cx="6486999" cy="7386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solidFill>
                  <a:srgbClr val="FF0000"/>
                </a:solidFill>
                <a:latin typeface="+mn-ea"/>
              </a:rPr>
              <a:t>划分资本性支出与收益性支出</a:t>
            </a:r>
            <a:endParaRPr lang="en-US" altLang="zh-CN" sz="2400" smtClean="0">
              <a:solidFill>
                <a:srgbClr val="FF0000"/>
              </a:solidFill>
              <a:latin typeface="+mn-ea"/>
            </a:endParaRPr>
          </a:p>
          <a:p>
            <a:endParaRPr lang="en-US" altLang="zh-CN"/>
          </a:p>
        </p:txBody>
      </p:sp>
      <p:graphicFrame>
        <p:nvGraphicFramePr>
          <p:cNvPr id="9" name="图示 8"/>
          <p:cNvGraphicFramePr/>
          <p:nvPr>
            <p:extLst>
              <p:ext uri="{D42A27DB-BD31-4B8C-83A1-F6EECF244321}">
                <p14:modId xmlns:p14="http://schemas.microsoft.com/office/powerpoint/2010/main" val="3750782311"/>
              </p:ext>
            </p:extLst>
          </p:nvPr>
        </p:nvGraphicFramePr>
        <p:xfrm>
          <a:off x="1555116" y="1709725"/>
          <a:ext cx="5842634" cy="2571750"/>
        </p:xfrm>
        <a:graphic>
          <a:graphicData uri="http://schemas.openxmlformats.org/drawingml/2006/diagram">
            <dgm:relIds xmlns:dgm="http://schemas.openxmlformats.org/drawingml/2006/diagram" r:dm="rId3" r:lo="rId4" r:qs="rId5" r:cs="rId6"/>
          </a:graphicData>
        </a:graphic>
      </p:graphicFrame>
      <p:sp>
        <p:nvSpPr>
          <p:cNvPr id="4"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5"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292413710"/>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nvSpPr>
        <p:spPr>
          <a:xfrm>
            <a:off x="6653544" y="250298"/>
            <a:ext cx="1569660" cy="923330"/>
          </a:xfrm>
          <a:prstGeom prst="rect">
            <a:avLst/>
          </a:prstGeom>
          <a:noFill/>
        </p:spPr>
        <p:txBody>
          <a:bodyPr wrap="non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cap="none" spc="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effectLst/>
              </a:rPr>
              <a:t>作业</a:t>
            </a:r>
            <a:endParaRPr lang="zh-CN" altLang="en-US" sz="5400" b="1" cap="none" spc="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effectLst/>
            </a:endParaRPr>
          </a:p>
        </p:txBody>
      </p:sp>
      <p:sp>
        <p:nvSpPr>
          <p:cNvPr id="5" name="TextBox 4"/>
          <p:cNvSpPr txBox="1"/>
          <p:nvPr/>
        </p:nvSpPr>
        <p:spPr>
          <a:xfrm>
            <a:off x="252371" y="527297"/>
            <a:ext cx="6492814" cy="646331"/>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zh-CN" altLang="en-US" smtClean="0">
                <a:latin typeface="黑体" pitchFamily="49" charset="-122"/>
                <a:ea typeface="黑体" pitchFamily="49" charset="-122"/>
              </a:rPr>
              <a:t>请根据某项目</a:t>
            </a:r>
            <a:r>
              <a:rPr lang="en-US" altLang="zh-CN" smtClean="0">
                <a:latin typeface="黑体" pitchFamily="49" charset="-122"/>
                <a:ea typeface="黑体" pitchFamily="49" charset="-122"/>
              </a:rPr>
              <a:t>3</a:t>
            </a:r>
            <a:r>
              <a:rPr lang="zh-CN" altLang="en-US" smtClean="0">
                <a:latin typeface="黑体" pitchFamily="49" charset="-122"/>
                <a:ea typeface="黑体" pitchFamily="49" charset="-122"/>
              </a:rPr>
              <a:t>月份业务，采用谨慎性权责发生制原则编制该项目当月的迷你利润报表（右图），时间</a:t>
            </a:r>
            <a:r>
              <a:rPr lang="en-US" altLang="zh-CN" smtClean="0">
                <a:latin typeface="黑体" pitchFamily="49" charset="-122"/>
                <a:ea typeface="黑体" pitchFamily="49" charset="-122"/>
              </a:rPr>
              <a:t>10-15</a:t>
            </a:r>
            <a:r>
              <a:rPr lang="zh-CN" altLang="en-US" smtClean="0">
                <a:latin typeface="黑体" pitchFamily="49" charset="-122"/>
                <a:ea typeface="黑体" pitchFamily="49" charset="-122"/>
              </a:rPr>
              <a:t>分钟：</a:t>
            </a:r>
            <a:endParaRPr lang="en-US" altLang="zh-CN" smtClean="0">
              <a:latin typeface="黑体" pitchFamily="49" charset="-122"/>
              <a:ea typeface="黑体" pitchFamily="49" charset="-122"/>
            </a:endParaRPr>
          </a:p>
        </p:txBody>
      </p:sp>
      <p:graphicFrame>
        <p:nvGraphicFramePr>
          <p:cNvPr id="12" name="表格 11"/>
          <p:cNvGraphicFramePr>
            <a:graphicFrameLocks noGrp="1"/>
          </p:cNvGraphicFramePr>
          <p:nvPr>
            <p:extLst>
              <p:ext uri="{D42A27DB-BD31-4B8C-83A1-F6EECF244321}">
                <p14:modId xmlns:p14="http://schemas.microsoft.com/office/powerpoint/2010/main" val="1096003308"/>
              </p:ext>
            </p:extLst>
          </p:nvPr>
        </p:nvGraphicFramePr>
        <p:xfrm>
          <a:off x="347295" y="1173628"/>
          <a:ext cx="6397890" cy="3695256"/>
        </p:xfrm>
        <a:graphic>
          <a:graphicData uri="http://schemas.openxmlformats.org/drawingml/2006/table">
            <a:tbl>
              <a:tblPr/>
              <a:tblGrid>
                <a:gridCol w="6397890"/>
              </a:tblGrid>
              <a:tr h="202870">
                <a:tc>
                  <a:txBody>
                    <a:bodyPr vert="horz" wrap="square"/>
                    <a:lstStyle/>
                    <a:p>
                      <a:pPr algn="ctr" fontAlgn="ctr"/>
                      <a:r>
                        <a:rPr lang="zh-CN" altLang="en-US" sz="1100" b="1" i="0" u="none" strike="noStrike">
                          <a:solidFill>
                            <a:srgbClr val="000000"/>
                          </a:solidFill>
                          <a:latin typeface="黑体" pitchFamily="49" charset="-122"/>
                          <a:ea typeface="黑体" pitchFamily="49" charset="-122"/>
                        </a:rPr>
                        <a:t>业务内容</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0C0C0"/>
                    </a:solidFill>
                  </a:tcPr>
                </a:tc>
              </a:tr>
              <a:tr h="202870">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收业</a:t>
                      </a:r>
                      <a:r>
                        <a:rPr lang="zh-CN" altLang="en-US" sz="1100" b="0" i="0" u="none" strike="noStrike" smtClean="0">
                          <a:solidFill>
                            <a:srgbClr val="000000"/>
                          </a:solidFill>
                          <a:latin typeface="黑体" pitchFamily="49" charset="-122"/>
                          <a:ea typeface="黑体" pitchFamily="49" charset="-122"/>
                        </a:rPr>
                        <a:t>主上月水</a:t>
                      </a:r>
                      <a:r>
                        <a:rPr lang="zh-CN" altLang="en-US" sz="1100" b="0" i="0" u="none" strike="noStrike">
                          <a:solidFill>
                            <a:srgbClr val="000000"/>
                          </a:solidFill>
                          <a:latin typeface="黑体" pitchFamily="49" charset="-122"/>
                          <a:ea typeface="黑体" pitchFamily="49" charset="-122"/>
                        </a:rPr>
                        <a:t>电费</a:t>
                      </a:r>
                      <a:r>
                        <a:rPr lang="en-US" altLang="zh-CN" sz="1100" b="0" i="0" u="none" strike="noStrike">
                          <a:solidFill>
                            <a:srgbClr val="000000"/>
                          </a:solidFill>
                          <a:latin typeface="黑体" pitchFamily="49" charset="-122"/>
                          <a:ea typeface="黑体" pitchFamily="49" charset="-122"/>
                        </a:rPr>
                        <a:t>25</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收到</a:t>
                      </a:r>
                      <a:r>
                        <a:rPr lang="en-US" altLang="zh-CN" sz="1100" b="0" i="0" u="none" strike="noStrike">
                          <a:solidFill>
                            <a:srgbClr val="000000"/>
                          </a:solidFill>
                          <a:latin typeface="黑体" pitchFamily="49" charset="-122"/>
                          <a:ea typeface="黑体" pitchFamily="49" charset="-122"/>
                        </a:rPr>
                        <a:t>4</a:t>
                      </a:r>
                      <a:r>
                        <a:rPr lang="zh-CN" altLang="en-US" sz="1100" b="0" i="0" u="none" strike="noStrike">
                          <a:solidFill>
                            <a:srgbClr val="000000"/>
                          </a:solidFill>
                          <a:latin typeface="黑体" pitchFamily="49" charset="-122"/>
                          <a:ea typeface="黑体" pitchFamily="49" charset="-122"/>
                        </a:rPr>
                        <a:t>月及以后的物管费</a:t>
                      </a:r>
                      <a:r>
                        <a:rPr lang="en-US" altLang="zh-CN" sz="1100" b="0" i="0" u="none" strike="noStrike">
                          <a:solidFill>
                            <a:srgbClr val="000000"/>
                          </a:solidFill>
                          <a:latin typeface="黑体" pitchFamily="49" charset="-122"/>
                          <a:ea typeface="黑体" pitchFamily="49" charset="-122"/>
                        </a:rPr>
                        <a:t>5</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收回截止到</a:t>
                      </a:r>
                      <a:r>
                        <a:rPr lang="en-US" altLang="zh-CN" sz="1100" b="0" i="0" u="none" strike="noStrike">
                          <a:solidFill>
                            <a:srgbClr val="000000"/>
                          </a:solidFill>
                          <a:latin typeface="黑体" pitchFamily="49" charset="-122"/>
                          <a:ea typeface="黑体" pitchFamily="49" charset="-122"/>
                        </a:rPr>
                        <a:t>2</a:t>
                      </a:r>
                      <a:r>
                        <a:rPr lang="zh-CN" altLang="en-US" sz="1100" b="0" i="0" u="none" strike="noStrike">
                          <a:solidFill>
                            <a:srgbClr val="000000"/>
                          </a:solidFill>
                          <a:latin typeface="黑体" pitchFamily="49" charset="-122"/>
                          <a:ea typeface="黑体" pitchFamily="49" charset="-122"/>
                        </a:rPr>
                        <a:t>月底的物管费欠费</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本项目应收费每月</a:t>
                      </a:r>
                      <a:r>
                        <a:rPr lang="en-US" altLang="zh-CN" sz="1100" b="0" i="0" u="none" strike="noStrike">
                          <a:solidFill>
                            <a:srgbClr val="000000"/>
                          </a:solidFill>
                          <a:latin typeface="黑体" pitchFamily="49" charset="-122"/>
                          <a:ea typeface="黑体" pitchFamily="49" charset="-122"/>
                        </a:rPr>
                        <a:t>30</a:t>
                      </a:r>
                      <a:r>
                        <a:rPr lang="zh-CN" altLang="en-US" sz="1100" b="0" i="0" u="none" strike="noStrike">
                          <a:solidFill>
                            <a:srgbClr val="000000"/>
                          </a:solidFill>
                          <a:latin typeface="黑体" pitchFamily="49" charset="-122"/>
                          <a:ea typeface="黑体" pitchFamily="49" charset="-122"/>
                        </a:rPr>
                        <a:t>万，本月收缴率</a:t>
                      </a:r>
                      <a:r>
                        <a:rPr lang="en-US" altLang="zh-CN" sz="1100" b="0" i="0" u="none" strike="noStrike">
                          <a:solidFill>
                            <a:srgbClr val="000000"/>
                          </a:solidFill>
                          <a:latin typeface="黑体" pitchFamily="49" charset="-122"/>
                          <a:ea typeface="黑体" pitchFamily="49" charset="-122"/>
                        </a:rPr>
                        <a:t>90%</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收到车位服务费（其中</a:t>
                      </a:r>
                      <a:r>
                        <a:rPr lang="en-US" altLang="zh-CN" sz="1100" b="0" i="0" u="none" strike="noStrike">
                          <a:solidFill>
                            <a:srgbClr val="000000"/>
                          </a:solidFill>
                          <a:latin typeface="黑体" pitchFamily="49" charset="-122"/>
                          <a:ea typeface="黑体" pitchFamily="49" charset="-122"/>
                        </a:rPr>
                        <a:t>1-2</a:t>
                      </a:r>
                      <a:r>
                        <a:rPr lang="zh-CN" altLang="en-US" sz="1100" b="0" i="0" u="none" strike="noStrike">
                          <a:solidFill>
                            <a:srgbClr val="000000"/>
                          </a:solidFill>
                          <a:latin typeface="黑体" pitchFamily="49" charset="-122"/>
                          <a:ea typeface="黑体" pitchFamily="49" charset="-122"/>
                        </a:rPr>
                        <a:t>月份的车位服务费</a:t>
                      </a:r>
                      <a:r>
                        <a:rPr lang="en-US" altLang="zh-CN" sz="1100" b="0" i="0" u="none" strike="noStrike">
                          <a:solidFill>
                            <a:srgbClr val="000000"/>
                          </a:solidFill>
                          <a:latin typeface="黑体" pitchFamily="49" charset="-122"/>
                          <a:ea typeface="黑体" pitchFamily="49" charset="-122"/>
                        </a:rPr>
                        <a:t>1</a:t>
                      </a:r>
                      <a:r>
                        <a:rPr lang="zh-CN" altLang="en-US" sz="1100" b="0" i="0" u="none" strike="noStrike">
                          <a:solidFill>
                            <a:srgbClr val="000000"/>
                          </a:solidFill>
                          <a:latin typeface="黑体" pitchFamily="49" charset="-122"/>
                          <a:ea typeface="黑体" pitchFamily="49" charset="-122"/>
                        </a:rPr>
                        <a:t>万元，</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月份</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万元</a:t>
                      </a:r>
                      <a:r>
                        <a:rPr lang="en-US" altLang="zh-CN" sz="1100" b="0" i="0" u="none" strike="noStrike">
                          <a:solidFill>
                            <a:srgbClr val="000000"/>
                          </a:solidFill>
                          <a:latin typeface="黑体" pitchFamily="49" charset="-122"/>
                          <a:ea typeface="黑体" pitchFamily="49" charset="-122"/>
                        </a:rPr>
                        <a:t>,4</a:t>
                      </a:r>
                      <a:r>
                        <a:rPr lang="zh-CN" altLang="en-US" sz="1100" b="0" i="0" u="none" strike="noStrike">
                          <a:solidFill>
                            <a:srgbClr val="000000"/>
                          </a:solidFill>
                          <a:latin typeface="黑体" pitchFamily="49" charset="-122"/>
                          <a:ea typeface="黑体" pitchFamily="49" charset="-122"/>
                        </a:rPr>
                        <a:t>月份</a:t>
                      </a:r>
                      <a:r>
                        <a:rPr lang="en-US" altLang="zh-CN" sz="1100" b="0" i="0" u="none" strike="noStrike">
                          <a:solidFill>
                            <a:srgbClr val="000000"/>
                          </a:solidFill>
                          <a:latin typeface="黑体" pitchFamily="49" charset="-122"/>
                          <a:ea typeface="黑体" pitchFamily="49" charset="-122"/>
                        </a:rPr>
                        <a:t>1</a:t>
                      </a:r>
                      <a:r>
                        <a:rPr lang="zh-CN" altLang="en-US" sz="1100" b="0" i="0" u="none" strike="noStrike">
                          <a:solidFill>
                            <a:srgbClr val="000000"/>
                          </a:solidFill>
                          <a:latin typeface="黑体" pitchFamily="49" charset="-122"/>
                          <a:ea typeface="黑体" pitchFamily="49" charset="-122"/>
                        </a:rPr>
                        <a:t>万元）</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收到公共区域摆展收入</a:t>
                      </a:r>
                      <a:r>
                        <a:rPr lang="en-US" altLang="zh-CN" sz="1100" b="0" i="0" u="none" strike="noStrike">
                          <a:solidFill>
                            <a:srgbClr val="000000"/>
                          </a:solidFill>
                          <a:latin typeface="黑体" pitchFamily="49" charset="-122"/>
                          <a:ea typeface="黑体" pitchFamily="49" charset="-122"/>
                        </a:rPr>
                        <a:t>1</a:t>
                      </a:r>
                      <a:r>
                        <a:rPr lang="zh-CN" altLang="en-US" sz="1100" b="0" i="0" u="none" strike="noStrike">
                          <a:solidFill>
                            <a:srgbClr val="000000"/>
                          </a:solidFill>
                          <a:latin typeface="黑体" pitchFamily="49" charset="-122"/>
                          <a:ea typeface="黑体" pitchFamily="49" charset="-122"/>
                        </a:rPr>
                        <a:t>万（按照合同约定，物业公司分成</a:t>
                      </a:r>
                      <a:r>
                        <a:rPr lang="en-US" altLang="zh-CN" sz="1100" b="0" i="0" u="none" strike="noStrike">
                          <a:solidFill>
                            <a:srgbClr val="000000"/>
                          </a:solidFill>
                          <a:latin typeface="黑体" pitchFamily="49" charset="-122"/>
                          <a:ea typeface="黑体" pitchFamily="49" charset="-122"/>
                        </a:rPr>
                        <a:t>50%</a:t>
                      </a:r>
                      <a:r>
                        <a:rPr lang="zh-CN" altLang="en-US" sz="1100" b="0" i="0" u="none" strike="noStrike">
                          <a:solidFill>
                            <a:srgbClr val="000000"/>
                          </a:solidFill>
                          <a:latin typeface="黑体" pitchFamily="49" charset="-122"/>
                          <a:ea typeface="黑体" pitchFamily="49" charset="-122"/>
                        </a:rPr>
                        <a:t>）</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l" fontAlgn="ctr"/>
                      <a:r>
                        <a:rPr lang="zh-CN" altLang="en-US" sz="1100" b="0" i="0" u="none" strike="noStrike">
                          <a:solidFill>
                            <a:srgbClr val="000000"/>
                          </a:solidFill>
                          <a:latin typeface="黑体" pitchFamily="49" charset="-122"/>
                          <a:ea typeface="黑体" pitchFamily="49" charset="-122"/>
                        </a:rPr>
                        <a:t>支付水电公</a:t>
                      </a:r>
                      <a:r>
                        <a:rPr lang="zh-CN" altLang="en-US" sz="1100" b="0" i="0" u="none" strike="noStrike" smtClean="0">
                          <a:solidFill>
                            <a:srgbClr val="000000"/>
                          </a:solidFill>
                          <a:latin typeface="黑体" pitchFamily="49" charset="-122"/>
                          <a:ea typeface="黑体" pitchFamily="49" charset="-122"/>
                        </a:rPr>
                        <a:t>司本月水</a:t>
                      </a:r>
                      <a:r>
                        <a:rPr lang="zh-CN" altLang="en-US" sz="1100" b="0" i="0" u="none" strike="noStrike">
                          <a:solidFill>
                            <a:srgbClr val="000000"/>
                          </a:solidFill>
                          <a:latin typeface="黑体" pitchFamily="49" charset="-122"/>
                          <a:ea typeface="黑体" pitchFamily="49" charset="-122"/>
                        </a:rPr>
                        <a:t>电费</a:t>
                      </a:r>
                      <a:r>
                        <a:rPr lang="en-US" altLang="zh-CN" sz="1100" b="0" i="0" u="none" strike="noStrike">
                          <a:solidFill>
                            <a:srgbClr val="000000"/>
                          </a:solidFill>
                          <a:latin typeface="黑体" pitchFamily="49" charset="-122"/>
                          <a:ea typeface="黑体" pitchFamily="49" charset="-122"/>
                        </a:rPr>
                        <a:t>30</a:t>
                      </a:r>
                      <a:r>
                        <a:rPr lang="zh-CN" altLang="en-US" sz="1100" b="0" i="0" u="none" strike="noStrike">
                          <a:solidFill>
                            <a:srgbClr val="000000"/>
                          </a:solidFill>
                          <a:latin typeface="黑体" pitchFamily="49" charset="-122"/>
                          <a:ea typeface="黑体" pitchFamily="49" charset="-122"/>
                        </a:rPr>
                        <a:t>万元（其中应收业主部分</a:t>
                      </a:r>
                      <a:r>
                        <a:rPr lang="en-US" altLang="zh-CN" sz="1100" b="0" i="0" u="none" strike="noStrike">
                          <a:solidFill>
                            <a:srgbClr val="000000"/>
                          </a:solidFill>
                          <a:latin typeface="黑体" pitchFamily="49" charset="-122"/>
                          <a:ea typeface="黑体" pitchFamily="49" charset="-122"/>
                        </a:rPr>
                        <a:t>24</a:t>
                      </a:r>
                      <a:r>
                        <a:rPr lang="zh-CN" altLang="en-US" sz="1100" b="0" i="0" u="none" strike="noStrike">
                          <a:solidFill>
                            <a:srgbClr val="000000"/>
                          </a:solidFill>
                          <a:latin typeface="黑体" pitchFamily="49" charset="-122"/>
                          <a:ea typeface="黑体" pitchFamily="49" charset="-122"/>
                        </a:rPr>
                        <a:t>万元，公区能耗</a:t>
                      </a:r>
                      <a:r>
                        <a:rPr lang="en-US" altLang="zh-CN" sz="1100" b="0" i="0" u="none" strike="noStrike">
                          <a:solidFill>
                            <a:srgbClr val="000000"/>
                          </a:solidFill>
                          <a:latin typeface="黑体" pitchFamily="49" charset="-122"/>
                          <a:ea typeface="黑体" pitchFamily="49" charset="-122"/>
                        </a:rPr>
                        <a:t>6</a:t>
                      </a:r>
                      <a:r>
                        <a:rPr lang="zh-CN" altLang="en-US" sz="1100" b="0" i="0" u="none" strike="noStrike">
                          <a:solidFill>
                            <a:srgbClr val="000000"/>
                          </a:solidFill>
                          <a:latin typeface="黑体" pitchFamily="49" charset="-122"/>
                          <a:ea typeface="黑体" pitchFamily="49" charset="-122"/>
                        </a:rPr>
                        <a:t>万元）</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5135">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支付</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月保洁外包费</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付</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月绿化服务费</a:t>
                      </a:r>
                      <a:r>
                        <a:rPr lang="en-US" altLang="zh-CN" sz="1100" b="0" i="0" u="none" strike="noStrike">
                          <a:solidFill>
                            <a:srgbClr val="000000"/>
                          </a:solidFill>
                          <a:latin typeface="黑体" pitchFamily="49" charset="-122"/>
                          <a:ea typeface="黑体" pitchFamily="49" charset="-122"/>
                        </a:rPr>
                        <a:t>1.2</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付</a:t>
                      </a:r>
                      <a:r>
                        <a:rPr lang="en-US" altLang="zh-CN" sz="1100" b="0" i="0" u="none" strike="noStrike">
                          <a:solidFill>
                            <a:srgbClr val="000000"/>
                          </a:solidFill>
                          <a:latin typeface="黑体" pitchFamily="49" charset="-122"/>
                          <a:ea typeface="黑体" pitchFamily="49" charset="-122"/>
                        </a:rPr>
                        <a:t>2</a:t>
                      </a:r>
                      <a:r>
                        <a:rPr lang="zh-CN" altLang="en-US" sz="1100" b="0" i="0" u="none" strike="noStrike">
                          <a:solidFill>
                            <a:srgbClr val="000000"/>
                          </a:solidFill>
                          <a:latin typeface="黑体" pitchFamily="49" charset="-122"/>
                          <a:ea typeface="黑体" pitchFamily="49" charset="-122"/>
                        </a:rPr>
                        <a:t>月绿化养护费</a:t>
                      </a:r>
                      <a:r>
                        <a:rPr lang="en-US" altLang="zh-CN" sz="1100" b="0" i="0" u="none" strike="noStrike">
                          <a:solidFill>
                            <a:srgbClr val="000000"/>
                          </a:solidFill>
                          <a:latin typeface="黑体" pitchFamily="49" charset="-122"/>
                          <a:ea typeface="黑体" pitchFamily="49" charset="-122"/>
                        </a:rPr>
                        <a:t>1.2</a:t>
                      </a:r>
                      <a:r>
                        <a:rPr lang="zh-CN" altLang="en-US" sz="1100" b="0" i="0" u="none" strike="noStrike">
                          <a:solidFill>
                            <a:srgbClr val="000000"/>
                          </a:solidFill>
                          <a:latin typeface="黑体" pitchFamily="49" charset="-122"/>
                          <a:ea typeface="黑体" pitchFamily="49" charset="-122"/>
                        </a:rPr>
                        <a:t>万（</a:t>
                      </a:r>
                      <a:r>
                        <a:rPr lang="en-US" altLang="zh-CN" sz="1100" b="0" i="0" u="none" strike="noStrike">
                          <a:solidFill>
                            <a:srgbClr val="000000"/>
                          </a:solidFill>
                          <a:latin typeface="黑体" pitchFamily="49" charset="-122"/>
                          <a:ea typeface="黑体" pitchFamily="49" charset="-122"/>
                        </a:rPr>
                        <a:t>2</a:t>
                      </a:r>
                      <a:r>
                        <a:rPr lang="zh-CN" altLang="en-US" sz="1100" b="0" i="0" u="none" strike="noStrike">
                          <a:solidFill>
                            <a:srgbClr val="000000"/>
                          </a:solidFill>
                          <a:latin typeface="黑体" pitchFamily="49" charset="-122"/>
                          <a:ea typeface="黑体" pitchFamily="49" charset="-122"/>
                        </a:rPr>
                        <a:t>月已计提成本）</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just" fontAlgn="ctr"/>
                      <a:r>
                        <a:rPr lang="zh-CN" altLang="en-US" sz="1100" b="0" i="0" u="none" strike="noStrike" smtClean="0">
                          <a:solidFill>
                            <a:srgbClr val="000000"/>
                          </a:solidFill>
                          <a:latin typeface="黑体" pitchFamily="49" charset="-122"/>
                          <a:ea typeface="黑体" pitchFamily="49" charset="-122"/>
                        </a:rPr>
                        <a:t>购买电脑</a:t>
                      </a:r>
                      <a:r>
                        <a:rPr lang="en-US" altLang="zh-CN" sz="1100" b="0" i="0" u="none" strike="noStrike" smtClean="0">
                          <a:solidFill>
                            <a:srgbClr val="000000"/>
                          </a:solidFill>
                          <a:latin typeface="黑体" pitchFamily="49" charset="-122"/>
                          <a:ea typeface="黑体" pitchFamily="49" charset="-122"/>
                        </a:rPr>
                        <a:t>1</a:t>
                      </a:r>
                      <a:r>
                        <a:rPr lang="zh-CN" altLang="en-US" sz="1100" b="0" i="0" u="none" strike="noStrike" smtClean="0">
                          <a:solidFill>
                            <a:srgbClr val="000000"/>
                          </a:solidFill>
                          <a:latin typeface="黑体" pitchFamily="49" charset="-122"/>
                          <a:ea typeface="黑体" pitchFamily="49" charset="-122"/>
                        </a:rPr>
                        <a:t>万元（电脑纳入固定资产管理，每月与其他固定资产一起计提折旧）</a:t>
                      </a:r>
                      <a:endParaRPr lang="zh-CN" altLang="en-US" sz="1100" b="0" i="0" u="none" strike="noStrike">
                        <a:solidFill>
                          <a:srgbClr val="000000"/>
                        </a:solidFill>
                        <a:latin typeface="黑体" pitchFamily="49" charset="-122"/>
                        <a:ea typeface="黑体" pitchFamily="49" charset="-122"/>
                      </a:endParaRP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l" fontAlgn="ct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月计</a:t>
                      </a:r>
                      <a:r>
                        <a:rPr lang="zh-CN" altLang="en-US" sz="1100" b="0" i="0" u="none" strike="noStrike" smtClean="0">
                          <a:solidFill>
                            <a:srgbClr val="000000"/>
                          </a:solidFill>
                          <a:latin typeface="黑体" pitchFamily="49" charset="-122"/>
                          <a:ea typeface="黑体" pitchFamily="49" charset="-122"/>
                        </a:rPr>
                        <a:t>提本月所有的固定资产</a:t>
                      </a:r>
                      <a:r>
                        <a:rPr lang="zh-CN" altLang="en-US" sz="1100" b="0" i="0" u="none" strike="noStrike">
                          <a:solidFill>
                            <a:srgbClr val="000000"/>
                          </a:solidFill>
                          <a:latin typeface="黑体" pitchFamily="49" charset="-122"/>
                          <a:ea typeface="黑体" pitchFamily="49" charset="-122"/>
                        </a:rPr>
                        <a:t>折旧</a:t>
                      </a:r>
                      <a:r>
                        <a:rPr lang="en-US" altLang="zh-CN" sz="1100" b="0" i="0" u="none" strike="noStrike">
                          <a:solidFill>
                            <a:srgbClr val="000000"/>
                          </a:solidFill>
                          <a:latin typeface="黑体" pitchFamily="49" charset="-122"/>
                          <a:ea typeface="黑体" pitchFamily="49" charset="-122"/>
                        </a:rPr>
                        <a:t>0.1</a:t>
                      </a:r>
                      <a:r>
                        <a:rPr lang="zh-CN" altLang="en-US" sz="1100" b="0" i="0" u="none" strike="noStrike">
                          <a:solidFill>
                            <a:srgbClr val="000000"/>
                          </a:solidFill>
                          <a:latin typeface="黑体" pitchFamily="49" charset="-122"/>
                          <a:ea typeface="黑体" pitchFamily="49" charset="-122"/>
                        </a:rPr>
                        <a:t>万元</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计提</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月工资</a:t>
                      </a:r>
                      <a:r>
                        <a:rPr lang="en-US" altLang="zh-CN" sz="1100" b="0" i="0" u="none" strike="noStrike">
                          <a:solidFill>
                            <a:srgbClr val="000000"/>
                          </a:solidFill>
                          <a:latin typeface="黑体" pitchFamily="49" charset="-122"/>
                          <a:ea typeface="黑体" pitchFamily="49" charset="-122"/>
                        </a:rPr>
                        <a:t>16</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付</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月消防维保费</a:t>
                      </a:r>
                      <a:r>
                        <a:rPr lang="en-US" altLang="zh-CN" sz="1100" b="0" i="0" u="none" strike="noStrike">
                          <a:solidFill>
                            <a:srgbClr val="000000"/>
                          </a:solidFill>
                          <a:latin typeface="黑体" pitchFamily="49" charset="-122"/>
                          <a:ea typeface="黑体" pitchFamily="49" charset="-122"/>
                        </a:rPr>
                        <a:t>1</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2870">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支付项目经理借款</a:t>
                      </a:r>
                      <a:r>
                        <a:rPr lang="en-US" altLang="zh-CN" sz="1100" b="0" i="0" u="none" strike="noStrike">
                          <a:solidFill>
                            <a:srgbClr val="000000"/>
                          </a:solidFill>
                          <a:latin typeface="黑体" pitchFamily="49" charset="-122"/>
                          <a:ea typeface="黑体" pitchFamily="49" charset="-122"/>
                        </a:rPr>
                        <a:t>1</a:t>
                      </a:r>
                      <a:r>
                        <a:rPr lang="zh-CN" altLang="en-US" sz="1100" b="0" i="0" u="none" strike="noStrike">
                          <a:solidFill>
                            <a:srgbClr val="000000"/>
                          </a:solidFill>
                          <a:latin typeface="黑体" pitchFamily="49" charset="-122"/>
                          <a:ea typeface="黑体" pitchFamily="49" charset="-122"/>
                        </a:rPr>
                        <a:t>万元用于购买小区业主游园活动材</a:t>
                      </a:r>
                      <a:r>
                        <a:rPr lang="zh-CN" altLang="en-US" sz="1100" b="0" i="0" u="none" strike="noStrike" smtClean="0">
                          <a:solidFill>
                            <a:srgbClr val="000000"/>
                          </a:solidFill>
                          <a:latin typeface="黑体" pitchFamily="49" charset="-122"/>
                          <a:ea typeface="黑体" pitchFamily="49" charset="-122"/>
                        </a:rPr>
                        <a:t>料</a:t>
                      </a:r>
                      <a:r>
                        <a:rPr lang="en-US" altLang="zh-CN" sz="1100" b="0" i="0" u="none" strike="noStrike" smtClean="0">
                          <a:solidFill>
                            <a:srgbClr val="000000"/>
                          </a:solidFill>
                          <a:latin typeface="黑体" pitchFamily="49" charset="-122"/>
                          <a:ea typeface="黑体" pitchFamily="49" charset="-122"/>
                        </a:rPr>
                        <a:t>(</a:t>
                      </a:r>
                      <a:r>
                        <a:rPr lang="zh-CN" altLang="en-US" sz="1100" b="0" i="0" u="none" strike="noStrike" smtClean="0">
                          <a:solidFill>
                            <a:srgbClr val="000000"/>
                          </a:solidFill>
                          <a:latin typeface="黑体" pitchFamily="49" charset="-122"/>
                          <a:ea typeface="黑体" pitchFamily="49" charset="-122"/>
                        </a:rPr>
                        <a:t>尚未报销）</a:t>
                      </a:r>
                      <a:endParaRPr lang="zh-CN" altLang="en-US" sz="1100" b="0" i="0" u="none" strike="noStrike">
                        <a:solidFill>
                          <a:srgbClr val="000000"/>
                        </a:solidFill>
                        <a:latin typeface="黑体" pitchFamily="49" charset="-122"/>
                        <a:ea typeface="黑体" pitchFamily="49" charset="-122"/>
                      </a:endParaRP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97071">
                <a:tc>
                  <a:txBody>
                    <a:bodyPr vert="horz" wrap="square"/>
                    <a:lstStyle/>
                    <a:p>
                      <a:pPr algn="just" fontAlgn="ctr"/>
                      <a:r>
                        <a:rPr lang="zh-CN" altLang="en-US" sz="1100" b="0" i="0" u="none" strike="noStrike" smtClean="0">
                          <a:solidFill>
                            <a:srgbClr val="000000"/>
                          </a:solidFill>
                          <a:latin typeface="黑体" pitchFamily="49" charset="-122"/>
                          <a:ea typeface="黑体" pitchFamily="49" charset="-122"/>
                        </a:rPr>
                        <a:t>公司按照</a:t>
                      </a:r>
                      <a:r>
                        <a:rPr lang="zh-CN" altLang="en-US" sz="1100" b="0" i="0" u="none" strike="noStrike">
                          <a:solidFill>
                            <a:srgbClr val="000000"/>
                          </a:solidFill>
                          <a:latin typeface="黑体" pitchFamily="49" charset="-122"/>
                          <a:ea typeface="黑体" pitchFamily="49" charset="-122"/>
                        </a:rPr>
                        <a:t>应收分摊管理费，</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月公司管理费用</a:t>
                      </a:r>
                      <a:r>
                        <a:rPr lang="en-US" altLang="zh-CN" sz="1100" b="0" i="0" u="none" strike="noStrike">
                          <a:solidFill>
                            <a:srgbClr val="000000"/>
                          </a:solidFill>
                          <a:latin typeface="黑体" pitchFamily="49" charset="-122"/>
                          <a:ea typeface="黑体" pitchFamily="49" charset="-122"/>
                        </a:rPr>
                        <a:t>200</a:t>
                      </a:r>
                      <a:r>
                        <a:rPr lang="zh-CN" altLang="en-US" sz="1100" b="0" i="0" u="none" strike="noStrike">
                          <a:solidFill>
                            <a:srgbClr val="000000"/>
                          </a:solidFill>
                          <a:latin typeface="黑体" pitchFamily="49" charset="-122"/>
                          <a:ea typeface="黑体" pitchFamily="49" charset="-122"/>
                        </a:rPr>
                        <a:t>万元，全公司所有项目的应收费为</a:t>
                      </a:r>
                      <a:r>
                        <a:rPr lang="en-US" altLang="zh-CN" sz="1100" b="0" i="0" u="none" strike="noStrike">
                          <a:solidFill>
                            <a:srgbClr val="000000"/>
                          </a:solidFill>
                          <a:latin typeface="黑体" pitchFamily="49" charset="-122"/>
                          <a:ea typeface="黑体" pitchFamily="49" charset="-122"/>
                        </a:rPr>
                        <a:t>1000</a:t>
                      </a:r>
                      <a:r>
                        <a:rPr lang="zh-CN" altLang="en-US" sz="1100" b="0" i="0" u="none" strike="noStrike">
                          <a:solidFill>
                            <a:srgbClr val="000000"/>
                          </a:solidFill>
                          <a:latin typeface="黑体" pitchFamily="49" charset="-122"/>
                          <a:ea typeface="黑体" pitchFamily="49" charset="-122"/>
                        </a:rPr>
                        <a:t>万元，本项目应收费</a:t>
                      </a:r>
                      <a:r>
                        <a:rPr lang="en-US" altLang="zh-CN" sz="1100" b="0" i="0" u="none" strike="noStrike">
                          <a:solidFill>
                            <a:srgbClr val="000000"/>
                          </a:solidFill>
                          <a:latin typeface="黑体" pitchFamily="49" charset="-122"/>
                          <a:ea typeface="黑体" pitchFamily="49" charset="-122"/>
                        </a:rPr>
                        <a:t>30</a:t>
                      </a:r>
                      <a:r>
                        <a:rPr lang="zh-CN" altLang="en-US" sz="1100" b="0" i="0" u="none" strike="noStrike">
                          <a:solidFill>
                            <a:srgbClr val="000000"/>
                          </a:solidFill>
                          <a:latin typeface="黑体" pitchFamily="49" charset="-122"/>
                          <a:ea typeface="黑体" pitchFamily="49" charset="-122"/>
                        </a:rPr>
                        <a:t>万元</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13" name="表格 12"/>
          <p:cNvGraphicFramePr>
            <a:graphicFrameLocks noGrp="1"/>
          </p:cNvGraphicFramePr>
          <p:nvPr/>
        </p:nvGraphicFramePr>
        <p:xfrm>
          <a:off x="6887240" y="1907381"/>
          <a:ext cx="1881430" cy="1414740"/>
        </p:xfrm>
        <a:graphic>
          <a:graphicData uri="http://schemas.openxmlformats.org/drawingml/2006/table">
            <a:tbl>
              <a:tblPr/>
              <a:tblGrid>
                <a:gridCol w="1033602"/>
                <a:gridCol w="847828"/>
              </a:tblGrid>
              <a:tr h="282948">
                <a:tc>
                  <a:txBody>
                    <a:bodyPr vert="horz" wrap="square"/>
                    <a:lstStyle/>
                    <a:p>
                      <a:pPr algn="l" fontAlgn="ctr"/>
                      <a:r>
                        <a:rPr lang="zh-CN" altLang="en-US" sz="1200" b="0" i="0" u="none" strike="noStrike">
                          <a:solidFill>
                            <a:srgbClr val="000000"/>
                          </a:solidFill>
                          <a:latin typeface="黑体" pitchFamily="49" charset="-122"/>
                          <a:ea typeface="黑体" pitchFamily="49" charset="-122"/>
                        </a:rPr>
                        <a:t>科目</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200" b="0" i="0" u="none" strike="noStrike">
                          <a:solidFill>
                            <a:srgbClr val="000000"/>
                          </a:solidFill>
                          <a:latin typeface="黑体" pitchFamily="49" charset="-122"/>
                          <a:ea typeface="黑体" pitchFamily="49" charset="-122"/>
                        </a:rPr>
                        <a:t>金额</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82948">
                <a:tc>
                  <a:txBody>
                    <a:bodyPr vert="horz" wrap="square"/>
                    <a:lstStyle/>
                    <a:p>
                      <a:pPr algn="l" fontAlgn="ctr"/>
                      <a:r>
                        <a:rPr lang="zh-CN" altLang="en-US" sz="1200" b="0" i="0" u="none" strike="noStrike">
                          <a:solidFill>
                            <a:srgbClr val="000000"/>
                          </a:solidFill>
                          <a:latin typeface="黑体" pitchFamily="49" charset="-122"/>
                          <a:ea typeface="黑体" pitchFamily="49" charset="-122"/>
                        </a:rPr>
                        <a:t>收入</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fontAlgn="ctr"/>
                      <a:endParaRPr lang="en-US" altLang="zh-CN" sz="1200" b="0" i="0" u="none" strike="noStrike">
                        <a:solidFill>
                          <a:srgbClr val="000000"/>
                        </a:solidFill>
                        <a:latin typeface="黑体" pitchFamily="49" charset="-122"/>
                        <a:ea typeface="黑体" pitchFamily="49" charset="-122"/>
                      </a:endParaRP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82948">
                <a:tc>
                  <a:txBody>
                    <a:bodyPr vert="horz" wrap="square"/>
                    <a:lstStyle/>
                    <a:p>
                      <a:pPr algn="l" fontAlgn="ctr"/>
                      <a:r>
                        <a:rPr lang="zh-CN" altLang="en-US" sz="1200" b="0" i="0" u="none" strike="noStrike">
                          <a:solidFill>
                            <a:srgbClr val="000000"/>
                          </a:solidFill>
                          <a:latin typeface="黑体" pitchFamily="49" charset="-122"/>
                          <a:ea typeface="黑体" pitchFamily="49" charset="-122"/>
                        </a:rPr>
                        <a:t>成本</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fontAlgn="ctr"/>
                      <a:endParaRPr lang="en-US" altLang="zh-CN" sz="1200" b="0" i="0" u="none" strike="noStrike">
                        <a:solidFill>
                          <a:srgbClr val="000000"/>
                        </a:solidFill>
                        <a:latin typeface="黑体" pitchFamily="49" charset="-122"/>
                        <a:ea typeface="黑体" pitchFamily="49" charset="-122"/>
                      </a:endParaRP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82948">
                <a:tc>
                  <a:txBody>
                    <a:bodyPr vert="horz" wrap="square"/>
                    <a:lstStyle/>
                    <a:p>
                      <a:pPr algn="l" fontAlgn="ctr"/>
                      <a:r>
                        <a:rPr lang="zh-CN" altLang="en-US" sz="1200" b="0" i="0" u="none" strike="noStrike">
                          <a:solidFill>
                            <a:srgbClr val="000000"/>
                          </a:solidFill>
                          <a:latin typeface="黑体" pitchFamily="49" charset="-122"/>
                          <a:ea typeface="黑体" pitchFamily="49" charset="-122"/>
                        </a:rPr>
                        <a:t>管理分摊</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fontAlgn="ctr"/>
                      <a:endParaRPr lang="en-US" altLang="zh-CN" sz="1200" b="0" i="0" u="none" strike="noStrike">
                        <a:solidFill>
                          <a:srgbClr val="000000"/>
                        </a:solidFill>
                        <a:latin typeface="黑体" pitchFamily="49" charset="-122"/>
                        <a:ea typeface="黑体" pitchFamily="49" charset="-122"/>
                      </a:endParaRP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82948">
                <a:tc>
                  <a:txBody>
                    <a:bodyPr vert="horz" wrap="square"/>
                    <a:lstStyle/>
                    <a:p>
                      <a:pPr algn="l" fontAlgn="ctr"/>
                      <a:r>
                        <a:rPr lang="zh-CN" altLang="en-US" sz="1200" b="0" i="0" u="none" strike="noStrike">
                          <a:solidFill>
                            <a:srgbClr val="000000"/>
                          </a:solidFill>
                          <a:latin typeface="黑体" pitchFamily="49" charset="-122"/>
                          <a:ea typeface="黑体" pitchFamily="49" charset="-122"/>
                        </a:rPr>
                        <a:t>利润</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fontAlgn="ctr"/>
                      <a:endParaRPr lang="en-US" altLang="zh-CN" sz="1200" b="0" i="0" u="none" strike="noStrike">
                        <a:solidFill>
                          <a:srgbClr val="000000"/>
                        </a:solidFill>
                        <a:latin typeface="黑体" pitchFamily="49" charset="-122"/>
                        <a:ea typeface="黑体" pitchFamily="49" charset="-122"/>
                      </a:endParaRP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4" name="TextBox 13"/>
          <p:cNvSpPr txBox="1"/>
          <p:nvPr/>
        </p:nvSpPr>
        <p:spPr>
          <a:xfrm>
            <a:off x="6881843" y="3360855"/>
            <a:ext cx="1980029"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注：暂不考虑税费问题</a:t>
            </a:r>
            <a:endParaRPr lang="zh-CN" altLang="en-US" sz="1400"/>
          </a:p>
        </p:txBody>
      </p:sp>
      <p:sp>
        <p:nvSpPr>
          <p:cNvPr id="16" name="TextBox 15"/>
          <p:cNvSpPr txBox="1"/>
          <p:nvPr/>
        </p:nvSpPr>
        <p:spPr>
          <a:xfrm>
            <a:off x="6957005" y="1463528"/>
            <a:ext cx="1569660"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latin typeface="黑体" pitchFamily="49" charset="-122"/>
                <a:ea typeface="黑体" pitchFamily="49" charset="-122"/>
              </a:rPr>
              <a:t>Mini</a:t>
            </a:r>
            <a:r>
              <a:rPr lang="zh-CN" altLang="en-US" smtClean="0">
                <a:latin typeface="黑体" pitchFamily="49" charset="-122"/>
                <a:ea typeface="黑体" pitchFamily="49" charset="-122"/>
              </a:rPr>
              <a:t>利润报表</a:t>
            </a:r>
            <a:endParaRPr lang="zh-CN" altLang="en-US"/>
          </a:p>
        </p:txBody>
      </p:sp>
      <p:sp>
        <p:nvSpPr>
          <p:cNvPr id="9"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10"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390151452"/>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矩形 7"/>
          <p:cNvSpPr/>
          <p:nvPr/>
        </p:nvSpPr>
        <p:spPr>
          <a:xfrm>
            <a:off x="6653544" y="250298"/>
            <a:ext cx="1569660" cy="923330"/>
          </a:xfrm>
          <a:prstGeom prst="rect">
            <a:avLst/>
          </a:prstGeom>
          <a:noFill/>
        </p:spPr>
        <p:txBody>
          <a:bodyPr wrap="non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cap="none" spc="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effectLst/>
              </a:rPr>
              <a:t>作业</a:t>
            </a:r>
            <a:endParaRPr lang="zh-CN" altLang="en-US" sz="5400" b="1" cap="none" spc="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effectLst/>
            </a:endParaRPr>
          </a:p>
        </p:txBody>
      </p:sp>
      <p:sp>
        <p:nvSpPr>
          <p:cNvPr id="5" name="TextBox 4"/>
          <p:cNvSpPr txBox="1"/>
          <p:nvPr/>
        </p:nvSpPr>
        <p:spPr>
          <a:xfrm>
            <a:off x="347371" y="425057"/>
            <a:ext cx="6397813" cy="646331"/>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zh-CN" altLang="en-US" smtClean="0">
                <a:latin typeface="黑体" pitchFamily="49" charset="-122"/>
                <a:ea typeface="黑体" pitchFamily="49" charset="-122"/>
              </a:rPr>
              <a:t>请根据某项目</a:t>
            </a:r>
            <a:r>
              <a:rPr lang="en-US" altLang="zh-CN" smtClean="0">
                <a:latin typeface="黑体" pitchFamily="49" charset="-122"/>
                <a:ea typeface="黑体" pitchFamily="49" charset="-122"/>
              </a:rPr>
              <a:t>3</a:t>
            </a:r>
            <a:r>
              <a:rPr lang="zh-CN" altLang="en-US" smtClean="0">
                <a:latin typeface="黑体" pitchFamily="49" charset="-122"/>
                <a:ea typeface="黑体" pitchFamily="49" charset="-122"/>
              </a:rPr>
              <a:t>月份业务，采用谨慎性权责发生制言责编制该项目当月的迷你利润报表（右图），时间</a:t>
            </a:r>
            <a:r>
              <a:rPr lang="en-US" altLang="zh-CN" smtClean="0">
                <a:latin typeface="黑体" pitchFamily="49" charset="-122"/>
                <a:ea typeface="黑体" pitchFamily="49" charset="-122"/>
              </a:rPr>
              <a:t>10-15</a:t>
            </a:r>
            <a:r>
              <a:rPr lang="zh-CN" altLang="en-US" smtClean="0">
                <a:latin typeface="黑体" pitchFamily="49" charset="-122"/>
                <a:ea typeface="黑体" pitchFamily="49" charset="-122"/>
              </a:rPr>
              <a:t>分钟：</a:t>
            </a:r>
            <a:endParaRPr lang="en-US" altLang="zh-CN" smtClean="0">
              <a:latin typeface="黑体" pitchFamily="49" charset="-122"/>
              <a:ea typeface="黑体" pitchFamily="49" charset="-122"/>
            </a:endParaRPr>
          </a:p>
        </p:txBody>
      </p:sp>
      <p:graphicFrame>
        <p:nvGraphicFramePr>
          <p:cNvPr id="12" name="表格 11"/>
          <p:cNvGraphicFramePr>
            <a:graphicFrameLocks noGrp="1"/>
          </p:cNvGraphicFramePr>
          <p:nvPr>
            <p:extLst>
              <p:ext uri="{D42A27DB-BD31-4B8C-83A1-F6EECF244321}">
                <p14:modId xmlns:p14="http://schemas.microsoft.com/office/powerpoint/2010/main" val="2580909577"/>
              </p:ext>
            </p:extLst>
          </p:nvPr>
        </p:nvGraphicFramePr>
        <p:xfrm>
          <a:off x="347371" y="1234242"/>
          <a:ext cx="6302966" cy="3450575"/>
        </p:xfrm>
        <a:graphic>
          <a:graphicData uri="http://schemas.openxmlformats.org/drawingml/2006/table">
            <a:tbl>
              <a:tblPr/>
              <a:tblGrid>
                <a:gridCol w="6302966"/>
              </a:tblGrid>
              <a:tr h="189437">
                <a:tc>
                  <a:txBody>
                    <a:bodyPr vert="horz" wrap="square"/>
                    <a:lstStyle/>
                    <a:p>
                      <a:pPr algn="ctr" fontAlgn="ctr"/>
                      <a:r>
                        <a:rPr lang="zh-CN" altLang="en-US" sz="1100" b="1" i="0" u="none" strike="noStrike">
                          <a:solidFill>
                            <a:srgbClr val="000000"/>
                          </a:solidFill>
                          <a:latin typeface="黑体" pitchFamily="49" charset="-122"/>
                          <a:ea typeface="黑体" pitchFamily="49" charset="-122"/>
                        </a:rPr>
                        <a:t>业务内容</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0C0C0"/>
                    </a:solidFill>
                  </a:tcPr>
                </a:tc>
              </a:tr>
              <a:tr h="189437">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收业主水电费</a:t>
                      </a:r>
                      <a:r>
                        <a:rPr lang="en-US" altLang="zh-CN" sz="1100" b="0" i="0" u="none" strike="noStrike">
                          <a:solidFill>
                            <a:srgbClr val="000000"/>
                          </a:solidFill>
                          <a:latin typeface="黑体" pitchFamily="49" charset="-122"/>
                          <a:ea typeface="黑体" pitchFamily="49" charset="-122"/>
                        </a:rPr>
                        <a:t>25</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收到</a:t>
                      </a:r>
                      <a:r>
                        <a:rPr lang="en-US" altLang="zh-CN" sz="1100" b="0" i="0" u="none" strike="noStrike">
                          <a:solidFill>
                            <a:srgbClr val="000000"/>
                          </a:solidFill>
                          <a:latin typeface="黑体" pitchFamily="49" charset="-122"/>
                          <a:ea typeface="黑体" pitchFamily="49" charset="-122"/>
                        </a:rPr>
                        <a:t>4</a:t>
                      </a:r>
                      <a:r>
                        <a:rPr lang="zh-CN" altLang="en-US" sz="1100" b="0" i="0" u="none" strike="noStrike">
                          <a:solidFill>
                            <a:srgbClr val="000000"/>
                          </a:solidFill>
                          <a:latin typeface="黑体" pitchFamily="49" charset="-122"/>
                          <a:ea typeface="黑体" pitchFamily="49" charset="-122"/>
                        </a:rPr>
                        <a:t>月及以后的物管费</a:t>
                      </a:r>
                      <a:r>
                        <a:rPr lang="en-US" altLang="zh-CN" sz="1100" b="0" i="0" u="none" strike="noStrike">
                          <a:solidFill>
                            <a:srgbClr val="000000"/>
                          </a:solidFill>
                          <a:latin typeface="黑体" pitchFamily="49" charset="-122"/>
                          <a:ea typeface="黑体" pitchFamily="49" charset="-122"/>
                        </a:rPr>
                        <a:t>5</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收回截止到</a:t>
                      </a:r>
                      <a:r>
                        <a:rPr lang="en-US" altLang="zh-CN" sz="1100" b="0" i="0" u="none" strike="noStrike">
                          <a:solidFill>
                            <a:srgbClr val="000000"/>
                          </a:solidFill>
                          <a:latin typeface="黑体" pitchFamily="49" charset="-122"/>
                          <a:ea typeface="黑体" pitchFamily="49" charset="-122"/>
                        </a:rPr>
                        <a:t>2</a:t>
                      </a:r>
                      <a:r>
                        <a:rPr lang="zh-CN" altLang="en-US" sz="1100" b="0" i="0" u="none" strike="noStrike">
                          <a:solidFill>
                            <a:srgbClr val="000000"/>
                          </a:solidFill>
                          <a:latin typeface="黑体" pitchFamily="49" charset="-122"/>
                          <a:ea typeface="黑体" pitchFamily="49" charset="-122"/>
                        </a:rPr>
                        <a:t>月底的物管费欠费</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本项目应收费每月</a:t>
                      </a:r>
                      <a:r>
                        <a:rPr lang="en-US" altLang="zh-CN" sz="1100" b="0" i="0" u="none" strike="noStrike">
                          <a:solidFill>
                            <a:srgbClr val="000000"/>
                          </a:solidFill>
                          <a:latin typeface="黑体" pitchFamily="49" charset="-122"/>
                          <a:ea typeface="黑体" pitchFamily="49" charset="-122"/>
                        </a:rPr>
                        <a:t>30</a:t>
                      </a:r>
                      <a:r>
                        <a:rPr lang="zh-CN" altLang="en-US" sz="1100" b="0" i="0" u="none" strike="noStrike">
                          <a:solidFill>
                            <a:srgbClr val="000000"/>
                          </a:solidFill>
                          <a:latin typeface="黑体" pitchFamily="49" charset="-122"/>
                          <a:ea typeface="黑体" pitchFamily="49" charset="-122"/>
                        </a:rPr>
                        <a:t>万，本月收缴率</a:t>
                      </a:r>
                      <a:r>
                        <a:rPr lang="en-US" altLang="zh-CN" sz="1100" b="0" i="0" u="none" strike="noStrike">
                          <a:solidFill>
                            <a:srgbClr val="000000"/>
                          </a:solidFill>
                          <a:latin typeface="黑体" pitchFamily="49" charset="-122"/>
                          <a:ea typeface="黑体" pitchFamily="49" charset="-122"/>
                        </a:rPr>
                        <a:t>90%</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收到车位服务费（其中</a:t>
                      </a:r>
                      <a:r>
                        <a:rPr lang="en-US" altLang="zh-CN" sz="1100" b="0" i="0" u="none" strike="noStrike">
                          <a:solidFill>
                            <a:srgbClr val="000000"/>
                          </a:solidFill>
                          <a:latin typeface="黑体" pitchFamily="49" charset="-122"/>
                          <a:ea typeface="黑体" pitchFamily="49" charset="-122"/>
                        </a:rPr>
                        <a:t>1-2</a:t>
                      </a:r>
                      <a:r>
                        <a:rPr lang="zh-CN" altLang="en-US" sz="1100" b="0" i="0" u="none" strike="noStrike">
                          <a:solidFill>
                            <a:srgbClr val="000000"/>
                          </a:solidFill>
                          <a:latin typeface="黑体" pitchFamily="49" charset="-122"/>
                          <a:ea typeface="黑体" pitchFamily="49" charset="-122"/>
                        </a:rPr>
                        <a:t>月份的车位服务费</a:t>
                      </a:r>
                      <a:r>
                        <a:rPr lang="en-US" altLang="zh-CN" sz="1100" b="0" i="0" u="none" strike="noStrike">
                          <a:solidFill>
                            <a:srgbClr val="000000"/>
                          </a:solidFill>
                          <a:latin typeface="黑体" pitchFamily="49" charset="-122"/>
                          <a:ea typeface="黑体" pitchFamily="49" charset="-122"/>
                        </a:rPr>
                        <a:t>1</a:t>
                      </a:r>
                      <a:r>
                        <a:rPr lang="zh-CN" altLang="en-US" sz="1100" b="0" i="0" u="none" strike="noStrike">
                          <a:solidFill>
                            <a:srgbClr val="000000"/>
                          </a:solidFill>
                          <a:latin typeface="黑体" pitchFamily="49" charset="-122"/>
                          <a:ea typeface="黑体" pitchFamily="49" charset="-122"/>
                        </a:rPr>
                        <a:t>万元，</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月份</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万元</a:t>
                      </a:r>
                      <a:r>
                        <a:rPr lang="en-US" altLang="zh-CN" sz="1100" b="0" i="0" u="none" strike="noStrike">
                          <a:solidFill>
                            <a:srgbClr val="000000"/>
                          </a:solidFill>
                          <a:latin typeface="黑体" pitchFamily="49" charset="-122"/>
                          <a:ea typeface="黑体" pitchFamily="49" charset="-122"/>
                        </a:rPr>
                        <a:t>,4</a:t>
                      </a:r>
                      <a:r>
                        <a:rPr lang="zh-CN" altLang="en-US" sz="1100" b="0" i="0" u="none" strike="noStrike">
                          <a:solidFill>
                            <a:srgbClr val="000000"/>
                          </a:solidFill>
                          <a:latin typeface="黑体" pitchFamily="49" charset="-122"/>
                          <a:ea typeface="黑体" pitchFamily="49" charset="-122"/>
                        </a:rPr>
                        <a:t>月份</a:t>
                      </a:r>
                      <a:r>
                        <a:rPr lang="en-US" altLang="zh-CN" sz="1100" b="0" i="0" u="none" strike="noStrike">
                          <a:solidFill>
                            <a:srgbClr val="000000"/>
                          </a:solidFill>
                          <a:latin typeface="黑体" pitchFamily="49" charset="-122"/>
                          <a:ea typeface="黑体" pitchFamily="49" charset="-122"/>
                        </a:rPr>
                        <a:t>1</a:t>
                      </a:r>
                      <a:r>
                        <a:rPr lang="zh-CN" altLang="en-US" sz="1100" b="0" i="0" u="none" strike="noStrike">
                          <a:solidFill>
                            <a:srgbClr val="000000"/>
                          </a:solidFill>
                          <a:latin typeface="黑体" pitchFamily="49" charset="-122"/>
                          <a:ea typeface="黑体" pitchFamily="49" charset="-122"/>
                        </a:rPr>
                        <a:t>万元）</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收到公共区域摆展收入</a:t>
                      </a:r>
                      <a:r>
                        <a:rPr lang="en-US" altLang="zh-CN" sz="1100" b="0" i="0" u="none" strike="noStrike">
                          <a:solidFill>
                            <a:srgbClr val="000000"/>
                          </a:solidFill>
                          <a:latin typeface="黑体" pitchFamily="49" charset="-122"/>
                          <a:ea typeface="黑体" pitchFamily="49" charset="-122"/>
                        </a:rPr>
                        <a:t>1</a:t>
                      </a:r>
                      <a:r>
                        <a:rPr lang="zh-CN" altLang="en-US" sz="1100" b="0" i="0" u="none" strike="noStrike">
                          <a:solidFill>
                            <a:srgbClr val="000000"/>
                          </a:solidFill>
                          <a:latin typeface="黑体" pitchFamily="49" charset="-122"/>
                          <a:ea typeface="黑体" pitchFamily="49" charset="-122"/>
                        </a:rPr>
                        <a:t>万（按照合同约定，物业公司分成</a:t>
                      </a:r>
                      <a:r>
                        <a:rPr lang="en-US" altLang="zh-CN" sz="1100" b="0" i="0" u="none" strike="noStrike">
                          <a:solidFill>
                            <a:srgbClr val="000000"/>
                          </a:solidFill>
                          <a:latin typeface="黑体" pitchFamily="49" charset="-122"/>
                          <a:ea typeface="黑体" pitchFamily="49" charset="-122"/>
                        </a:rPr>
                        <a:t>50%</a:t>
                      </a:r>
                      <a:r>
                        <a:rPr lang="zh-CN" altLang="en-US" sz="1100" b="0" i="0" u="none" strike="noStrike">
                          <a:solidFill>
                            <a:srgbClr val="000000"/>
                          </a:solidFill>
                          <a:latin typeface="黑体" pitchFamily="49" charset="-122"/>
                          <a:ea typeface="黑体" pitchFamily="49" charset="-122"/>
                        </a:rPr>
                        <a:t>）</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l" fontAlgn="ctr"/>
                      <a:r>
                        <a:rPr lang="zh-CN" altLang="en-US" sz="1100" b="0" i="0" u="none" strike="noStrike">
                          <a:solidFill>
                            <a:srgbClr val="000000"/>
                          </a:solidFill>
                          <a:latin typeface="黑体" pitchFamily="49" charset="-122"/>
                          <a:ea typeface="黑体" pitchFamily="49" charset="-122"/>
                        </a:rPr>
                        <a:t>支付水电公司水电费</a:t>
                      </a:r>
                      <a:r>
                        <a:rPr lang="en-US" altLang="zh-CN" sz="1100" b="0" i="0" u="none" strike="noStrike">
                          <a:solidFill>
                            <a:srgbClr val="000000"/>
                          </a:solidFill>
                          <a:latin typeface="黑体" pitchFamily="49" charset="-122"/>
                          <a:ea typeface="黑体" pitchFamily="49" charset="-122"/>
                        </a:rPr>
                        <a:t>30</a:t>
                      </a:r>
                      <a:r>
                        <a:rPr lang="zh-CN" altLang="en-US" sz="1100" b="0" i="0" u="none" strike="noStrike">
                          <a:solidFill>
                            <a:srgbClr val="000000"/>
                          </a:solidFill>
                          <a:latin typeface="黑体" pitchFamily="49" charset="-122"/>
                          <a:ea typeface="黑体" pitchFamily="49" charset="-122"/>
                        </a:rPr>
                        <a:t>万元（其中应收业主部分</a:t>
                      </a:r>
                      <a:r>
                        <a:rPr lang="en-US" altLang="zh-CN" sz="1100" b="0" i="0" u="none" strike="noStrike">
                          <a:solidFill>
                            <a:srgbClr val="000000"/>
                          </a:solidFill>
                          <a:latin typeface="黑体" pitchFamily="49" charset="-122"/>
                          <a:ea typeface="黑体" pitchFamily="49" charset="-122"/>
                        </a:rPr>
                        <a:t>24</a:t>
                      </a:r>
                      <a:r>
                        <a:rPr lang="zh-CN" altLang="en-US" sz="1100" b="0" i="0" u="none" strike="noStrike">
                          <a:solidFill>
                            <a:srgbClr val="000000"/>
                          </a:solidFill>
                          <a:latin typeface="黑体" pitchFamily="49" charset="-122"/>
                          <a:ea typeface="黑体" pitchFamily="49" charset="-122"/>
                        </a:rPr>
                        <a:t>万元，公区能耗</a:t>
                      </a:r>
                      <a:r>
                        <a:rPr lang="en-US" altLang="zh-CN" sz="1100" b="0" i="0" u="none" strike="noStrike">
                          <a:solidFill>
                            <a:srgbClr val="000000"/>
                          </a:solidFill>
                          <a:latin typeface="黑体" pitchFamily="49" charset="-122"/>
                          <a:ea typeface="黑体" pitchFamily="49" charset="-122"/>
                        </a:rPr>
                        <a:t>6</a:t>
                      </a:r>
                      <a:r>
                        <a:rPr lang="zh-CN" altLang="en-US" sz="1100" b="0" i="0" u="none" strike="noStrike">
                          <a:solidFill>
                            <a:srgbClr val="000000"/>
                          </a:solidFill>
                          <a:latin typeface="黑体" pitchFamily="49" charset="-122"/>
                          <a:ea typeface="黑体" pitchFamily="49" charset="-122"/>
                        </a:rPr>
                        <a:t>万元）</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8241">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支付</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月保洁外包费</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付</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月绿化服务费</a:t>
                      </a:r>
                      <a:r>
                        <a:rPr lang="en-US" altLang="zh-CN" sz="1100" b="0" i="0" u="none" strike="noStrike">
                          <a:solidFill>
                            <a:srgbClr val="000000"/>
                          </a:solidFill>
                          <a:latin typeface="黑体" pitchFamily="49" charset="-122"/>
                          <a:ea typeface="黑体" pitchFamily="49" charset="-122"/>
                        </a:rPr>
                        <a:t>1.2</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付</a:t>
                      </a:r>
                      <a:r>
                        <a:rPr lang="en-US" altLang="zh-CN" sz="1100" b="0" i="0" u="none" strike="noStrike">
                          <a:solidFill>
                            <a:srgbClr val="000000"/>
                          </a:solidFill>
                          <a:latin typeface="黑体" pitchFamily="49" charset="-122"/>
                          <a:ea typeface="黑体" pitchFamily="49" charset="-122"/>
                        </a:rPr>
                        <a:t>2</a:t>
                      </a:r>
                      <a:r>
                        <a:rPr lang="zh-CN" altLang="en-US" sz="1100" b="0" i="0" u="none" strike="noStrike">
                          <a:solidFill>
                            <a:srgbClr val="000000"/>
                          </a:solidFill>
                          <a:latin typeface="黑体" pitchFamily="49" charset="-122"/>
                          <a:ea typeface="黑体" pitchFamily="49" charset="-122"/>
                        </a:rPr>
                        <a:t>月绿化养护费</a:t>
                      </a:r>
                      <a:r>
                        <a:rPr lang="en-US" altLang="zh-CN" sz="1100" b="0" i="0" u="none" strike="noStrike">
                          <a:solidFill>
                            <a:srgbClr val="000000"/>
                          </a:solidFill>
                          <a:latin typeface="黑体" pitchFamily="49" charset="-122"/>
                          <a:ea typeface="黑体" pitchFamily="49" charset="-122"/>
                        </a:rPr>
                        <a:t>1.2</a:t>
                      </a:r>
                      <a:r>
                        <a:rPr lang="zh-CN" altLang="en-US" sz="1100" b="0" i="0" u="none" strike="noStrike">
                          <a:solidFill>
                            <a:srgbClr val="000000"/>
                          </a:solidFill>
                          <a:latin typeface="黑体" pitchFamily="49" charset="-122"/>
                          <a:ea typeface="黑体" pitchFamily="49" charset="-122"/>
                        </a:rPr>
                        <a:t>万（</a:t>
                      </a:r>
                      <a:r>
                        <a:rPr lang="en-US" altLang="zh-CN" sz="1100" b="0" i="0" u="none" strike="noStrike">
                          <a:solidFill>
                            <a:srgbClr val="000000"/>
                          </a:solidFill>
                          <a:latin typeface="黑体" pitchFamily="49" charset="-122"/>
                          <a:ea typeface="黑体" pitchFamily="49" charset="-122"/>
                        </a:rPr>
                        <a:t>2</a:t>
                      </a:r>
                      <a:r>
                        <a:rPr lang="zh-CN" altLang="en-US" sz="1100" b="0" i="0" u="none" strike="noStrike">
                          <a:solidFill>
                            <a:srgbClr val="000000"/>
                          </a:solidFill>
                          <a:latin typeface="黑体" pitchFamily="49" charset="-122"/>
                          <a:ea typeface="黑体" pitchFamily="49" charset="-122"/>
                        </a:rPr>
                        <a:t>月已计提成本）</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购买电脑</a:t>
                      </a:r>
                      <a:r>
                        <a:rPr lang="en-US" altLang="zh-CN" sz="1100" b="0" i="0" u="none" strike="noStrike">
                          <a:solidFill>
                            <a:srgbClr val="000000"/>
                          </a:solidFill>
                          <a:latin typeface="黑体" pitchFamily="49" charset="-122"/>
                          <a:ea typeface="黑体" pitchFamily="49" charset="-122"/>
                        </a:rPr>
                        <a:t>1</a:t>
                      </a:r>
                      <a:r>
                        <a:rPr lang="zh-CN" altLang="en-US" sz="1100" b="0" i="0" u="none" strike="noStrike">
                          <a:solidFill>
                            <a:srgbClr val="000000"/>
                          </a:solidFill>
                          <a:latin typeface="黑体" pitchFamily="49" charset="-122"/>
                          <a:ea typeface="黑体" pitchFamily="49" charset="-122"/>
                        </a:rPr>
                        <a:t>万元（电脑纳入固定资产管理，每月计提折旧）</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l" fontAlgn="ct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月计</a:t>
                      </a:r>
                      <a:r>
                        <a:rPr lang="zh-CN" altLang="en-US" sz="1100" b="0" i="0" u="none" strike="noStrike" smtClean="0">
                          <a:solidFill>
                            <a:srgbClr val="000000"/>
                          </a:solidFill>
                          <a:latin typeface="黑体" pitchFamily="49" charset="-122"/>
                          <a:ea typeface="黑体" pitchFamily="49" charset="-122"/>
                        </a:rPr>
                        <a:t>提本月所有的固定资产</a:t>
                      </a:r>
                      <a:r>
                        <a:rPr lang="zh-CN" altLang="en-US" sz="1100" b="0" i="0" u="none" strike="noStrike">
                          <a:solidFill>
                            <a:srgbClr val="000000"/>
                          </a:solidFill>
                          <a:latin typeface="黑体" pitchFamily="49" charset="-122"/>
                          <a:ea typeface="黑体" pitchFamily="49" charset="-122"/>
                        </a:rPr>
                        <a:t>折旧</a:t>
                      </a:r>
                      <a:r>
                        <a:rPr lang="en-US" altLang="zh-CN" sz="1100" b="0" i="0" u="none" strike="noStrike">
                          <a:solidFill>
                            <a:srgbClr val="000000"/>
                          </a:solidFill>
                          <a:latin typeface="黑体" pitchFamily="49" charset="-122"/>
                          <a:ea typeface="黑体" pitchFamily="49" charset="-122"/>
                        </a:rPr>
                        <a:t>0.1</a:t>
                      </a:r>
                      <a:r>
                        <a:rPr lang="zh-CN" altLang="en-US" sz="1100" b="0" i="0" u="none" strike="noStrike">
                          <a:solidFill>
                            <a:srgbClr val="000000"/>
                          </a:solidFill>
                          <a:latin typeface="黑体" pitchFamily="49" charset="-122"/>
                          <a:ea typeface="黑体" pitchFamily="49" charset="-122"/>
                        </a:rPr>
                        <a:t>万元</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计提</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月工资</a:t>
                      </a:r>
                      <a:r>
                        <a:rPr lang="en-US" altLang="zh-CN" sz="1100" b="0" i="0" u="none" strike="noStrike">
                          <a:solidFill>
                            <a:srgbClr val="000000"/>
                          </a:solidFill>
                          <a:latin typeface="黑体" pitchFamily="49" charset="-122"/>
                          <a:ea typeface="黑体" pitchFamily="49" charset="-122"/>
                        </a:rPr>
                        <a:t>16</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付</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月消防维保费</a:t>
                      </a:r>
                      <a:r>
                        <a:rPr lang="en-US" altLang="zh-CN" sz="1100" b="0" i="0" u="none" strike="noStrike">
                          <a:solidFill>
                            <a:srgbClr val="000000"/>
                          </a:solidFill>
                          <a:latin typeface="黑体" pitchFamily="49" charset="-122"/>
                          <a:ea typeface="黑体" pitchFamily="49" charset="-122"/>
                        </a:rPr>
                        <a:t>1</a:t>
                      </a:r>
                      <a:r>
                        <a:rPr lang="zh-CN" altLang="en-US" sz="1100" b="0" i="0" u="none" strike="noStrike">
                          <a:solidFill>
                            <a:srgbClr val="000000"/>
                          </a:solidFill>
                          <a:latin typeface="黑体" pitchFamily="49" charset="-122"/>
                          <a:ea typeface="黑体" pitchFamily="49" charset="-122"/>
                        </a:rPr>
                        <a:t>万</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437">
                <a:tc>
                  <a:txBody>
                    <a:bodyPr vert="horz" wrap="square"/>
                    <a:lstStyle/>
                    <a:p>
                      <a:pPr algn="just" fontAlgn="ctr"/>
                      <a:r>
                        <a:rPr lang="zh-CN" altLang="en-US" sz="1100" b="0" i="0" u="none" strike="noStrike">
                          <a:solidFill>
                            <a:srgbClr val="000000"/>
                          </a:solidFill>
                          <a:latin typeface="黑体" pitchFamily="49" charset="-122"/>
                          <a:ea typeface="黑体" pitchFamily="49" charset="-122"/>
                        </a:rPr>
                        <a:t>支付项目经理借款</a:t>
                      </a:r>
                      <a:r>
                        <a:rPr lang="en-US" altLang="zh-CN" sz="1100" b="0" i="0" u="none" strike="noStrike">
                          <a:solidFill>
                            <a:srgbClr val="000000"/>
                          </a:solidFill>
                          <a:latin typeface="黑体" pitchFamily="49" charset="-122"/>
                          <a:ea typeface="黑体" pitchFamily="49" charset="-122"/>
                        </a:rPr>
                        <a:t>1</a:t>
                      </a:r>
                      <a:r>
                        <a:rPr lang="zh-CN" altLang="en-US" sz="1100" b="0" i="0" u="none" strike="noStrike">
                          <a:solidFill>
                            <a:srgbClr val="000000"/>
                          </a:solidFill>
                          <a:latin typeface="黑体" pitchFamily="49" charset="-122"/>
                          <a:ea typeface="黑体" pitchFamily="49" charset="-122"/>
                        </a:rPr>
                        <a:t>万元用于购买小区业主游园活动材料</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70779">
                <a:tc>
                  <a:txBody>
                    <a:bodyPr vert="horz" wrap="square"/>
                    <a:lstStyle/>
                    <a:p>
                      <a:pPr algn="just" fontAlgn="ctr"/>
                      <a:r>
                        <a:rPr lang="zh-CN" altLang="en-US" sz="1100" b="0" i="0" u="none" strike="noStrike" smtClean="0">
                          <a:solidFill>
                            <a:srgbClr val="000000"/>
                          </a:solidFill>
                          <a:latin typeface="黑体" pitchFamily="49" charset="-122"/>
                          <a:ea typeface="黑体" pitchFamily="49" charset="-122"/>
                        </a:rPr>
                        <a:t>公司按照</a:t>
                      </a:r>
                      <a:r>
                        <a:rPr lang="zh-CN" altLang="en-US" sz="1100" b="0" i="0" u="none" strike="noStrike">
                          <a:solidFill>
                            <a:srgbClr val="000000"/>
                          </a:solidFill>
                          <a:latin typeface="黑体" pitchFamily="49" charset="-122"/>
                          <a:ea typeface="黑体" pitchFamily="49" charset="-122"/>
                        </a:rPr>
                        <a:t>应收分摊管理费，</a:t>
                      </a:r>
                      <a:r>
                        <a:rPr lang="en-US" altLang="zh-CN" sz="1100" b="0" i="0" u="none" strike="noStrike">
                          <a:solidFill>
                            <a:srgbClr val="000000"/>
                          </a:solidFill>
                          <a:latin typeface="黑体" pitchFamily="49" charset="-122"/>
                          <a:ea typeface="黑体" pitchFamily="49" charset="-122"/>
                        </a:rPr>
                        <a:t>3</a:t>
                      </a:r>
                      <a:r>
                        <a:rPr lang="zh-CN" altLang="en-US" sz="1100" b="0" i="0" u="none" strike="noStrike">
                          <a:solidFill>
                            <a:srgbClr val="000000"/>
                          </a:solidFill>
                          <a:latin typeface="黑体" pitchFamily="49" charset="-122"/>
                          <a:ea typeface="黑体" pitchFamily="49" charset="-122"/>
                        </a:rPr>
                        <a:t>月公司</a:t>
                      </a:r>
                      <a:r>
                        <a:rPr lang="zh-CN" altLang="en-US" sz="1100" b="0" i="0" u="none" strike="noStrike" smtClean="0">
                          <a:solidFill>
                            <a:srgbClr val="000000"/>
                          </a:solidFill>
                          <a:latin typeface="黑体" pitchFamily="49" charset="-122"/>
                          <a:ea typeface="黑体" pitchFamily="49" charset="-122"/>
                        </a:rPr>
                        <a:t>管理费用</a:t>
                      </a:r>
                      <a:r>
                        <a:rPr lang="en-US" altLang="zh-CN" sz="1100" b="0" i="0" u="none" strike="noStrike" smtClean="0">
                          <a:solidFill>
                            <a:srgbClr val="000000"/>
                          </a:solidFill>
                          <a:latin typeface="黑体" pitchFamily="49" charset="-122"/>
                          <a:ea typeface="黑体" pitchFamily="49" charset="-122"/>
                        </a:rPr>
                        <a:t>200</a:t>
                      </a:r>
                      <a:r>
                        <a:rPr lang="zh-CN" altLang="en-US" sz="1100" b="0" i="0" u="none" strike="noStrike">
                          <a:solidFill>
                            <a:srgbClr val="000000"/>
                          </a:solidFill>
                          <a:latin typeface="黑体" pitchFamily="49" charset="-122"/>
                          <a:ea typeface="黑体" pitchFamily="49" charset="-122"/>
                        </a:rPr>
                        <a:t>万元，全公司所有项目的应收费为</a:t>
                      </a:r>
                      <a:r>
                        <a:rPr lang="en-US" altLang="zh-CN" sz="1100" b="0" i="0" u="none" strike="noStrike">
                          <a:solidFill>
                            <a:srgbClr val="000000"/>
                          </a:solidFill>
                          <a:latin typeface="黑体" pitchFamily="49" charset="-122"/>
                          <a:ea typeface="黑体" pitchFamily="49" charset="-122"/>
                        </a:rPr>
                        <a:t>1000</a:t>
                      </a:r>
                      <a:r>
                        <a:rPr lang="zh-CN" altLang="en-US" sz="1100" b="0" i="0" u="none" strike="noStrike">
                          <a:solidFill>
                            <a:srgbClr val="000000"/>
                          </a:solidFill>
                          <a:latin typeface="黑体" pitchFamily="49" charset="-122"/>
                          <a:ea typeface="黑体" pitchFamily="49" charset="-122"/>
                        </a:rPr>
                        <a:t>万元，本项目应收费</a:t>
                      </a:r>
                      <a:r>
                        <a:rPr lang="en-US" altLang="zh-CN" sz="1100" b="0" i="0" u="none" strike="noStrike">
                          <a:solidFill>
                            <a:srgbClr val="000000"/>
                          </a:solidFill>
                          <a:latin typeface="黑体" pitchFamily="49" charset="-122"/>
                          <a:ea typeface="黑体" pitchFamily="49" charset="-122"/>
                        </a:rPr>
                        <a:t>30</a:t>
                      </a:r>
                      <a:r>
                        <a:rPr lang="zh-CN" altLang="en-US" sz="1100" b="0" i="0" u="none" strike="noStrike">
                          <a:solidFill>
                            <a:srgbClr val="000000"/>
                          </a:solidFill>
                          <a:latin typeface="黑体" pitchFamily="49" charset="-122"/>
                          <a:ea typeface="黑体" pitchFamily="49" charset="-122"/>
                        </a:rPr>
                        <a:t>万</a:t>
                      </a:r>
                      <a:r>
                        <a:rPr lang="zh-CN" altLang="en-US" sz="1100" b="0" i="0" u="none" strike="noStrike" smtClean="0">
                          <a:solidFill>
                            <a:srgbClr val="000000"/>
                          </a:solidFill>
                          <a:latin typeface="黑体" pitchFamily="49" charset="-122"/>
                          <a:ea typeface="黑体" pitchFamily="49" charset="-122"/>
                        </a:rPr>
                        <a:t>元。</a:t>
                      </a:r>
                      <a:r>
                        <a:rPr lang="zh-CN" altLang="en-US" sz="1100" b="0" i="0" u="none" strike="noStrike" smtClean="0">
                          <a:solidFill>
                            <a:srgbClr val="FF0000"/>
                          </a:solidFill>
                          <a:latin typeface="黑体" pitchFamily="49" charset="-122"/>
                          <a:ea typeface="黑体" pitchFamily="49" charset="-122"/>
                        </a:rPr>
                        <a:t>管理分摊</a:t>
                      </a:r>
                      <a:r>
                        <a:rPr lang="en-US" altLang="zh-CN" sz="1100" b="0" i="0" u="none" strike="noStrike" smtClean="0">
                          <a:solidFill>
                            <a:srgbClr val="FF0000"/>
                          </a:solidFill>
                          <a:latin typeface="黑体" pitchFamily="49" charset="-122"/>
                          <a:ea typeface="黑体" pitchFamily="49" charset="-122"/>
                        </a:rPr>
                        <a:t>=200</a:t>
                      </a:r>
                      <a:r>
                        <a:rPr lang="zh-CN" altLang="en-US" sz="1100" b="0" i="0" u="none" strike="noStrike" smtClean="0">
                          <a:solidFill>
                            <a:srgbClr val="FF0000"/>
                          </a:solidFill>
                          <a:latin typeface="黑体" pitchFamily="49" charset="-122"/>
                          <a:ea typeface="黑体" pitchFamily="49" charset="-122"/>
                        </a:rPr>
                        <a:t>*</a:t>
                      </a:r>
                      <a:r>
                        <a:rPr lang="en-US" altLang="zh-CN" sz="1100" b="0" i="0" u="none" strike="noStrike" smtClean="0">
                          <a:solidFill>
                            <a:srgbClr val="FF0000"/>
                          </a:solidFill>
                          <a:latin typeface="黑体" pitchFamily="49" charset="-122"/>
                          <a:ea typeface="黑体" pitchFamily="49" charset="-122"/>
                        </a:rPr>
                        <a:t>30/1000=6</a:t>
                      </a:r>
                      <a:endParaRPr lang="zh-CN" altLang="en-US" sz="1100" b="0" i="0" u="none" strike="noStrike">
                        <a:solidFill>
                          <a:srgbClr val="FF0000"/>
                        </a:solidFill>
                        <a:latin typeface="黑体" pitchFamily="49" charset="-122"/>
                        <a:ea typeface="黑体" pitchFamily="49" charset="-122"/>
                      </a:endParaRP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13" name="表格 12"/>
          <p:cNvGraphicFramePr>
            <a:graphicFrameLocks noGrp="1"/>
          </p:cNvGraphicFramePr>
          <p:nvPr/>
        </p:nvGraphicFramePr>
        <p:xfrm>
          <a:off x="6887240" y="1907381"/>
          <a:ext cx="1881430" cy="1414740"/>
        </p:xfrm>
        <a:graphic>
          <a:graphicData uri="http://schemas.openxmlformats.org/drawingml/2006/table">
            <a:tbl>
              <a:tblPr/>
              <a:tblGrid>
                <a:gridCol w="1033602"/>
                <a:gridCol w="847828"/>
              </a:tblGrid>
              <a:tr h="282948">
                <a:tc>
                  <a:txBody>
                    <a:bodyPr vert="horz" wrap="square"/>
                    <a:lstStyle/>
                    <a:p>
                      <a:pPr algn="l" fontAlgn="ctr"/>
                      <a:r>
                        <a:rPr lang="zh-CN" altLang="en-US" sz="1200" b="0" i="0" u="none" strike="noStrike">
                          <a:solidFill>
                            <a:srgbClr val="000000"/>
                          </a:solidFill>
                          <a:latin typeface="黑体" pitchFamily="49" charset="-122"/>
                          <a:ea typeface="黑体" pitchFamily="49" charset="-122"/>
                        </a:rPr>
                        <a:t>科目</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200" b="0" i="0" u="none" strike="noStrike">
                          <a:solidFill>
                            <a:srgbClr val="000000"/>
                          </a:solidFill>
                          <a:latin typeface="黑体" pitchFamily="49" charset="-122"/>
                          <a:ea typeface="黑体" pitchFamily="49" charset="-122"/>
                        </a:rPr>
                        <a:t>金额</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82948">
                <a:tc>
                  <a:txBody>
                    <a:bodyPr vert="horz" wrap="square"/>
                    <a:lstStyle/>
                    <a:p>
                      <a:pPr algn="l" fontAlgn="ctr"/>
                      <a:r>
                        <a:rPr lang="zh-CN" altLang="en-US" sz="1200" b="0" i="0" u="none" strike="noStrike">
                          <a:solidFill>
                            <a:srgbClr val="000000"/>
                          </a:solidFill>
                          <a:latin typeface="黑体" pitchFamily="49" charset="-122"/>
                          <a:ea typeface="黑体" pitchFamily="49" charset="-122"/>
                        </a:rPr>
                        <a:t>收入</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fontAlgn="ctr"/>
                      <a:r>
                        <a:rPr lang="en-US" altLang="zh-CN" sz="1400" b="0" i="0" u="none" strike="noStrike">
                          <a:solidFill>
                            <a:srgbClr val="FF0000"/>
                          </a:solidFill>
                          <a:latin typeface="宋体"/>
                        </a:rPr>
                        <a:t>34.5</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82948">
                <a:tc>
                  <a:txBody>
                    <a:bodyPr vert="horz" wrap="square"/>
                    <a:lstStyle/>
                    <a:p>
                      <a:pPr algn="l" fontAlgn="ctr"/>
                      <a:r>
                        <a:rPr lang="zh-CN" altLang="en-US" sz="1200" b="0" i="0" u="none" strike="noStrike">
                          <a:solidFill>
                            <a:srgbClr val="000000"/>
                          </a:solidFill>
                          <a:latin typeface="黑体" pitchFamily="49" charset="-122"/>
                          <a:ea typeface="黑体" pitchFamily="49" charset="-122"/>
                        </a:rPr>
                        <a:t>成本</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fontAlgn="ctr"/>
                      <a:r>
                        <a:rPr lang="en-US" altLang="zh-CN" sz="1400" b="0" i="0" u="none" strike="noStrike">
                          <a:solidFill>
                            <a:srgbClr val="FF0000"/>
                          </a:solidFill>
                          <a:latin typeface="宋体"/>
                        </a:rPr>
                        <a:t>27.3</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82948">
                <a:tc>
                  <a:txBody>
                    <a:bodyPr vert="horz" wrap="square"/>
                    <a:lstStyle/>
                    <a:p>
                      <a:pPr algn="l" fontAlgn="ctr"/>
                      <a:r>
                        <a:rPr lang="zh-CN" altLang="en-US" sz="1200" b="0" i="0" u="none" strike="noStrike">
                          <a:solidFill>
                            <a:srgbClr val="000000"/>
                          </a:solidFill>
                          <a:latin typeface="黑体" pitchFamily="49" charset="-122"/>
                          <a:ea typeface="黑体" pitchFamily="49" charset="-122"/>
                        </a:rPr>
                        <a:t>管理分摊</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fontAlgn="ctr"/>
                      <a:r>
                        <a:rPr lang="en-US" altLang="zh-CN" sz="1400" b="0" i="0" u="none" strike="noStrike" smtClean="0">
                          <a:solidFill>
                            <a:srgbClr val="FF0000"/>
                          </a:solidFill>
                          <a:latin typeface="宋体"/>
                        </a:rPr>
                        <a:t>6</a:t>
                      </a:r>
                      <a:endParaRPr lang="en-US" altLang="zh-CN" sz="1400" b="0" i="0" u="none" strike="noStrike">
                        <a:solidFill>
                          <a:srgbClr val="FF0000"/>
                        </a:solidFill>
                        <a:latin typeface="宋体"/>
                      </a:endParaRP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82948">
                <a:tc>
                  <a:txBody>
                    <a:bodyPr vert="horz" wrap="square"/>
                    <a:lstStyle/>
                    <a:p>
                      <a:pPr algn="l" fontAlgn="ctr"/>
                      <a:r>
                        <a:rPr lang="zh-CN" altLang="en-US" sz="1200" b="0" i="0" u="none" strike="noStrike">
                          <a:solidFill>
                            <a:srgbClr val="000000"/>
                          </a:solidFill>
                          <a:latin typeface="黑体" pitchFamily="49" charset="-122"/>
                          <a:ea typeface="黑体" pitchFamily="49" charset="-122"/>
                        </a:rPr>
                        <a:t>利润</a:t>
                      </a: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fontAlgn="ctr"/>
                      <a:r>
                        <a:rPr lang="en-US" altLang="zh-CN" sz="1400" b="0" i="0" u="none" strike="noStrike" smtClean="0">
                          <a:solidFill>
                            <a:srgbClr val="FF0000"/>
                          </a:solidFill>
                          <a:latin typeface="宋体"/>
                        </a:rPr>
                        <a:t>1.2</a:t>
                      </a:r>
                      <a:endParaRPr lang="en-US" altLang="zh-CN" sz="1400" b="0" i="0" u="none" strike="noStrike">
                        <a:solidFill>
                          <a:srgbClr val="FF0000"/>
                        </a:solidFill>
                        <a:latin typeface="宋体"/>
                      </a:endParaRPr>
                    </a:p>
                  </a:txBody>
                  <a:tcPr marL="9525" marR="9525" marT="71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4" name="TextBox 13"/>
          <p:cNvSpPr txBox="1"/>
          <p:nvPr/>
        </p:nvSpPr>
        <p:spPr>
          <a:xfrm>
            <a:off x="6881843" y="3360855"/>
            <a:ext cx="1980029"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注：暂不考虑税费问题</a:t>
            </a:r>
            <a:endParaRPr lang="zh-CN" altLang="en-US" sz="1400"/>
          </a:p>
        </p:txBody>
      </p:sp>
      <p:sp>
        <p:nvSpPr>
          <p:cNvPr id="16" name="TextBox 15"/>
          <p:cNvSpPr txBox="1"/>
          <p:nvPr/>
        </p:nvSpPr>
        <p:spPr>
          <a:xfrm>
            <a:off x="7029740" y="1648194"/>
            <a:ext cx="1569660"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latin typeface="黑体" pitchFamily="49" charset="-122"/>
                <a:ea typeface="黑体" pitchFamily="49" charset="-122"/>
              </a:rPr>
              <a:t>Mini</a:t>
            </a:r>
            <a:r>
              <a:rPr lang="zh-CN" altLang="en-US" smtClean="0">
                <a:latin typeface="黑体" pitchFamily="49" charset="-122"/>
                <a:ea typeface="黑体" pitchFamily="49" charset="-122"/>
              </a:rPr>
              <a:t>利润报表</a:t>
            </a:r>
            <a:endParaRPr lang="zh-CN" altLang="en-US"/>
          </a:p>
        </p:txBody>
      </p:sp>
      <p:sp>
        <p:nvSpPr>
          <p:cNvPr id="10" name="椭圆 9"/>
          <p:cNvSpPr/>
          <p:nvPr/>
        </p:nvSpPr>
        <p:spPr>
          <a:xfrm>
            <a:off x="1923804" y="1793189"/>
            <a:ext cx="641268" cy="178130"/>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p:cNvSpPr/>
          <p:nvPr/>
        </p:nvSpPr>
        <p:spPr>
          <a:xfrm>
            <a:off x="1591295" y="1977249"/>
            <a:ext cx="2042555" cy="204850"/>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nvSpPr>
        <p:spPr>
          <a:xfrm>
            <a:off x="2677886" y="2182099"/>
            <a:ext cx="815622" cy="160316"/>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8" name="椭圆 17"/>
          <p:cNvSpPr/>
          <p:nvPr/>
        </p:nvSpPr>
        <p:spPr>
          <a:xfrm>
            <a:off x="3560893" y="2182099"/>
            <a:ext cx="771710" cy="160316"/>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椭圆 18"/>
          <p:cNvSpPr/>
          <p:nvPr/>
        </p:nvSpPr>
        <p:spPr>
          <a:xfrm>
            <a:off x="3552886" y="2325344"/>
            <a:ext cx="771710" cy="231569"/>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1" name="矩形 20"/>
          <p:cNvSpPr/>
          <p:nvPr/>
        </p:nvSpPr>
        <p:spPr>
          <a:xfrm>
            <a:off x="4079082" y="2573984"/>
            <a:ext cx="688769" cy="169223"/>
          </a:xfrm>
          <a:prstGeom prst="rect">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2" name="矩形 21"/>
          <p:cNvSpPr/>
          <p:nvPr/>
        </p:nvSpPr>
        <p:spPr>
          <a:xfrm>
            <a:off x="1211285" y="2781731"/>
            <a:ext cx="760020" cy="213756"/>
          </a:xfrm>
          <a:prstGeom prst="rect">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4" name="矩形 23"/>
          <p:cNvSpPr/>
          <p:nvPr/>
        </p:nvSpPr>
        <p:spPr>
          <a:xfrm>
            <a:off x="1104569" y="2995487"/>
            <a:ext cx="760020" cy="154517"/>
          </a:xfrm>
          <a:prstGeom prst="rect">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5" name="矩形 24"/>
          <p:cNvSpPr/>
          <p:nvPr/>
        </p:nvSpPr>
        <p:spPr>
          <a:xfrm>
            <a:off x="2185060" y="3550735"/>
            <a:ext cx="855023" cy="178130"/>
          </a:xfrm>
          <a:prstGeom prst="rect">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6" name="矩形 25"/>
          <p:cNvSpPr/>
          <p:nvPr/>
        </p:nvSpPr>
        <p:spPr>
          <a:xfrm>
            <a:off x="831599" y="3740741"/>
            <a:ext cx="724395" cy="160317"/>
          </a:xfrm>
          <a:prstGeom prst="rect">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7" name="矩形 26"/>
          <p:cNvSpPr/>
          <p:nvPr/>
        </p:nvSpPr>
        <p:spPr>
          <a:xfrm>
            <a:off x="1140034" y="3883252"/>
            <a:ext cx="570015" cy="213756"/>
          </a:xfrm>
          <a:prstGeom prst="rect">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8" name="矩形 27"/>
          <p:cNvSpPr/>
          <p:nvPr/>
        </p:nvSpPr>
        <p:spPr>
          <a:xfrm>
            <a:off x="1261181" y="4488880"/>
            <a:ext cx="2030680" cy="195941"/>
          </a:xfrm>
          <a:prstGeom prst="rect">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0"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23"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450266198"/>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6" name="图示 5"/>
          <p:cNvGraphicFramePr/>
          <p:nvPr>
            <p:extLst>
              <p:ext uri="{D42A27DB-BD31-4B8C-83A1-F6EECF244321}">
                <p14:modId xmlns:p14="http://schemas.microsoft.com/office/powerpoint/2010/main" val="2241805992"/>
              </p:ext>
            </p:extLst>
          </p:nvPr>
        </p:nvGraphicFramePr>
        <p:xfrm>
          <a:off x="1200900" y="984250"/>
          <a:ext cx="6565900" cy="3365500"/>
        </p:xfrm>
        <a:graphic>
          <a:graphicData uri="http://schemas.openxmlformats.org/drawingml/2006/diagram">
            <dgm:relIds xmlns:dgm="http://schemas.openxmlformats.org/drawingml/2006/diagram" r:dm="rId3" r:lo="rId4" r:qs="rId5" r:cs="rId6"/>
          </a:graphicData>
        </a:graphic>
      </p:graphicFrame>
      <p:sp>
        <p:nvSpPr>
          <p:cNvPr id="3"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4"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3821861329"/>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174116" y="266061"/>
            <a:ext cx="2031325" cy="46166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科目分判举例</a:t>
            </a:r>
          </a:p>
        </p:txBody>
      </p:sp>
      <p:graphicFrame>
        <p:nvGraphicFramePr>
          <p:cNvPr id="9" name="表格 8"/>
          <p:cNvGraphicFramePr>
            <a:graphicFrameLocks noGrp="1"/>
          </p:cNvGraphicFramePr>
          <p:nvPr>
            <p:extLst>
              <p:ext uri="{D42A27DB-BD31-4B8C-83A1-F6EECF244321}">
                <p14:modId xmlns:p14="http://schemas.microsoft.com/office/powerpoint/2010/main" val="950248965"/>
              </p:ext>
            </p:extLst>
          </p:nvPr>
        </p:nvGraphicFramePr>
        <p:xfrm>
          <a:off x="1104569" y="901700"/>
          <a:ext cx="7315530" cy="3881120"/>
        </p:xfrm>
        <a:graphic>
          <a:graphicData uri="http://schemas.openxmlformats.org/drawingml/2006/table">
            <a:tbl>
              <a:tblPr firstRow="1" bandRow="1">
                <a:tableStyleId>{5C22544A-7EE6-4342-B048-85BDC9FD1C3A}</a:tableStyleId>
              </a:tblPr>
              <a:tblGrid>
                <a:gridCol w="2001942"/>
                <a:gridCol w="2001942"/>
                <a:gridCol w="3311646"/>
              </a:tblGrid>
              <a:tr h="370840">
                <a:tc>
                  <a:txBody>
                    <a:bodyPr vert="horz" wrap="square"/>
                    <a:lstStyle/>
                    <a:p>
                      <a:pPr algn="ctr"/>
                      <a:r>
                        <a:rPr lang="zh-CN" altLang="en-US" smtClean="0"/>
                        <a:t>科目类别</a:t>
                      </a:r>
                      <a:endParaRPr lang="zh-CN" altLang="en-US"/>
                    </a:p>
                  </a:txBody>
                  <a:tcPr anchor="ctr"/>
                </a:tc>
                <a:tc>
                  <a:txBody>
                    <a:bodyPr vert="horz" wrap="square"/>
                    <a:lstStyle/>
                    <a:p>
                      <a:pPr algn="ctr"/>
                      <a:r>
                        <a:rPr lang="zh-CN" altLang="en-US" smtClean="0"/>
                        <a:t>业务</a:t>
                      </a:r>
                      <a:endParaRPr lang="zh-CN" altLang="en-US"/>
                    </a:p>
                  </a:txBody>
                  <a:tcPr anchor="ctr"/>
                </a:tc>
                <a:tc>
                  <a:txBody>
                    <a:bodyPr vert="horz" wrap="square"/>
                    <a:lstStyle/>
                    <a:p>
                      <a:pPr algn="ctr"/>
                      <a:r>
                        <a:rPr lang="zh-CN" altLang="en-US" smtClean="0"/>
                        <a:t>科目名称</a:t>
                      </a:r>
                      <a:endParaRPr lang="zh-CN" altLang="en-US"/>
                    </a:p>
                  </a:txBody>
                  <a:tcPr anchor="ctr"/>
                </a:tc>
              </a:tr>
              <a:tr h="370840">
                <a:tc rowSpan="5">
                  <a:txBody>
                    <a:bodyPr vert="horz" wrap="square"/>
                    <a:lstStyle/>
                    <a:p>
                      <a:pPr algn="ctr"/>
                      <a:r>
                        <a:rPr lang="zh-CN" altLang="en-US" smtClean="0"/>
                        <a:t>资产负债类</a:t>
                      </a:r>
                      <a:endParaRPr lang="zh-CN" altLang="en-US"/>
                    </a:p>
                  </a:txBody>
                  <a:tcPr anchor="ctr"/>
                </a:tc>
                <a:tc>
                  <a:txBody>
                    <a:bodyPr vert="horz" wrap="square"/>
                    <a:lstStyle/>
                    <a:p>
                      <a:pPr algn="just"/>
                      <a:r>
                        <a:rPr lang="zh-CN" altLang="en-US" sz="1200" smtClean="0"/>
                        <a:t>预付水费、电费</a:t>
                      </a:r>
                      <a:endParaRPr lang="zh-CN" altLang="en-US" sz="1200"/>
                    </a:p>
                  </a:txBody>
                  <a:tcPr anchor="ctr"/>
                </a:tc>
                <a:tc>
                  <a:txBody>
                    <a:bodyPr vert="horz" wrap="square"/>
                    <a:lstStyle/>
                    <a:p>
                      <a:pPr algn="just"/>
                      <a:r>
                        <a:rPr lang="zh-CN" altLang="en-US" sz="1200" smtClean="0"/>
                        <a:t>预付账款</a:t>
                      </a:r>
                      <a:endParaRPr lang="zh-CN" altLang="en-US" sz="1200"/>
                    </a:p>
                  </a:txBody>
                  <a:tcPr anchor="ctr"/>
                </a:tc>
              </a:tr>
              <a:tr h="370840">
                <a:tc vMerge="1">
                  <a:txBody>
                    <a:bodyPr vert="horz" wrap="square"/>
                    <a:lstStyle/>
                    <a:p>
                      <a:pPr algn="just"/>
                      <a:endParaRPr lang="zh-CN" altLang="en-US"/>
                    </a:p>
                  </a:txBody>
                  <a:tcPr anchor="ctr"/>
                </a:tc>
                <a:tc>
                  <a:txBody>
                    <a:bodyPr vert="horz" wrap="square"/>
                    <a:lstStyle/>
                    <a:p>
                      <a:pPr algn="just"/>
                      <a:r>
                        <a:rPr lang="zh-CN" altLang="en-US" sz="1200" smtClean="0"/>
                        <a:t>收供方履约保证金</a:t>
                      </a:r>
                      <a:endParaRPr lang="zh-CN" altLang="en-US" sz="1200"/>
                    </a:p>
                  </a:txBody>
                  <a:tcPr anchor="ctr"/>
                </a:tc>
                <a:tc>
                  <a:txBody>
                    <a:bodyPr vert="horz" wrap="square"/>
                    <a:lstStyle/>
                    <a:p>
                      <a:pPr algn="just"/>
                      <a:r>
                        <a:rPr lang="zh-CN" altLang="en-US" sz="1200" smtClean="0"/>
                        <a:t>其他应收款</a:t>
                      </a:r>
                      <a:r>
                        <a:rPr lang="en-US" altLang="zh-CN" sz="1200" smtClean="0"/>
                        <a:t>-</a:t>
                      </a:r>
                      <a:r>
                        <a:rPr lang="zh-CN" altLang="en-US" sz="1200" smtClean="0"/>
                        <a:t>保证金</a:t>
                      </a:r>
                      <a:r>
                        <a:rPr lang="en-US" altLang="zh-CN" sz="1200" smtClean="0"/>
                        <a:t>-</a:t>
                      </a:r>
                      <a:r>
                        <a:rPr lang="zh-CN" altLang="en-US" sz="1200" smtClean="0"/>
                        <a:t>履约保证金</a:t>
                      </a:r>
                      <a:endParaRPr lang="zh-CN" altLang="en-US" sz="1200"/>
                    </a:p>
                  </a:txBody>
                  <a:tcPr anchor="ctr"/>
                </a:tc>
              </a:tr>
              <a:tr h="370840">
                <a:tc vMerge="1">
                  <a:txBody>
                    <a:bodyPr vert="horz" wrap="square"/>
                    <a:lstStyle/>
                    <a:p>
                      <a:pPr algn="just"/>
                      <a:endParaRPr lang="zh-CN" altLang="en-US"/>
                    </a:p>
                  </a:txBody>
                  <a:tcPr anchor="ctr"/>
                </a:tc>
                <a:tc>
                  <a:txBody>
                    <a:bodyPr vert="horz" wrap="square"/>
                    <a:lstStyle/>
                    <a:p>
                      <a:pPr algn="just"/>
                      <a:r>
                        <a:rPr lang="zh-CN" altLang="en-US" sz="1200" smtClean="0"/>
                        <a:t>代收代缴水费、电费</a:t>
                      </a:r>
                      <a:endParaRPr lang="zh-CN" altLang="en-US" sz="1200"/>
                    </a:p>
                  </a:txBody>
                  <a:tcPr anchor="ctr"/>
                </a:tc>
                <a:tc>
                  <a:txBody>
                    <a:bodyPr vert="horz" wrap="square"/>
                    <a:lstStyle/>
                    <a:p>
                      <a:pPr algn="just"/>
                      <a:r>
                        <a:rPr lang="zh-CN" altLang="en-US" sz="1200" smtClean="0"/>
                        <a:t>其他应收款</a:t>
                      </a:r>
                      <a:r>
                        <a:rPr lang="en-US" altLang="zh-CN" sz="1200" smtClean="0"/>
                        <a:t>-</a:t>
                      </a:r>
                      <a:r>
                        <a:rPr lang="zh-CN" altLang="en-US" sz="1200" smtClean="0"/>
                        <a:t>暂收代垫款</a:t>
                      </a:r>
                      <a:endParaRPr lang="zh-CN" altLang="en-US" sz="1200"/>
                    </a:p>
                  </a:txBody>
                  <a:tcPr anchor="ctr"/>
                </a:tc>
              </a:tr>
              <a:tr h="370840">
                <a:tc vMerge="1">
                  <a:txBody>
                    <a:bodyPr vert="horz" wrap="square"/>
                    <a:lstStyle/>
                    <a:p>
                      <a:pPr algn="just"/>
                      <a:endParaRPr lang="zh-CN" altLang="en-US"/>
                    </a:p>
                  </a:txBody>
                  <a:tcPr anchor="ctr"/>
                </a:tc>
                <a:tc>
                  <a:txBody>
                    <a:bodyPr vert="horz" wrap="square"/>
                    <a:lstStyle/>
                    <a:p>
                      <a:pPr algn="just"/>
                      <a:r>
                        <a:rPr lang="zh-CN" altLang="en-US" sz="1200" smtClean="0"/>
                        <a:t>代收业主团购费</a:t>
                      </a:r>
                      <a:endParaRPr lang="zh-CN" altLang="en-US" sz="1200"/>
                    </a:p>
                  </a:txBody>
                  <a:tcPr anchor="ctr"/>
                </a:tc>
                <a:tc>
                  <a:txBody>
                    <a:bodyPr vert="horz" wrap="square"/>
                    <a:lstStyle/>
                    <a:p>
                      <a:pPr algn="just"/>
                      <a:r>
                        <a:rPr lang="zh-CN" altLang="en-US" sz="1200" smtClean="0"/>
                        <a:t>其他应付款</a:t>
                      </a:r>
                      <a:r>
                        <a:rPr lang="en-US" altLang="zh-CN" sz="1200" smtClean="0"/>
                        <a:t>-</a:t>
                      </a:r>
                      <a:r>
                        <a:rPr lang="zh-CN" altLang="en-US" sz="1200" smtClean="0"/>
                        <a:t>代收代付款</a:t>
                      </a:r>
                      <a:endParaRPr lang="zh-CN" altLang="en-US" sz="1200"/>
                    </a:p>
                  </a:txBody>
                  <a:tcPr anchor="ctr"/>
                </a:tc>
              </a:tr>
              <a:tr h="370840">
                <a:tc vMerge="1">
                  <a:txBody>
                    <a:bodyPr vert="horz" wrap="square"/>
                    <a:lstStyle/>
                    <a:p>
                      <a:pPr algn="just"/>
                      <a:endParaRPr lang="zh-CN" altLang="en-US"/>
                    </a:p>
                  </a:txBody>
                  <a:tcPr anchor="ctr"/>
                </a:tc>
                <a:tc>
                  <a:txBody>
                    <a:bodyPr vert="horz" wrap="square"/>
                    <a:lstStyle/>
                    <a:p>
                      <a:pPr algn="just"/>
                      <a:r>
                        <a:rPr lang="zh-CN" altLang="en-US" sz="1200" smtClean="0"/>
                        <a:t>代收代缴垃圾清运费</a:t>
                      </a:r>
                      <a:endParaRPr lang="zh-CN" altLang="en-US" sz="1200"/>
                    </a:p>
                  </a:txBody>
                  <a:tcPr anchor="ctr"/>
                </a:tc>
                <a:tc>
                  <a:txBody>
                    <a:bodyPr vert="horz" wrap="square"/>
                    <a:lstStyle/>
                    <a:p>
                      <a:pPr algn="just"/>
                      <a:r>
                        <a:rPr lang="zh-CN" altLang="en-US" sz="1200" smtClean="0"/>
                        <a:t>其他应付款</a:t>
                      </a:r>
                      <a:r>
                        <a:rPr lang="en-US" altLang="zh-CN" sz="1200" smtClean="0"/>
                        <a:t>-</a:t>
                      </a:r>
                      <a:r>
                        <a:rPr lang="zh-CN" altLang="en-US" sz="1200" smtClean="0"/>
                        <a:t>代收代付款</a:t>
                      </a:r>
                      <a:endParaRPr lang="en-US" altLang="zh-CN" sz="1200" smtClean="0"/>
                    </a:p>
                  </a:txBody>
                  <a:tcPr anchor="ctr"/>
                </a:tc>
              </a:tr>
              <a:tr h="370840">
                <a:tc rowSpan="4">
                  <a:txBody>
                    <a:bodyPr vert="horz" wrap="square"/>
                    <a:lstStyle/>
                    <a:p>
                      <a:pPr algn="ctr"/>
                      <a:r>
                        <a:rPr lang="zh-CN" altLang="en-US" smtClean="0"/>
                        <a:t>损益类</a:t>
                      </a:r>
                      <a:endParaRPr lang="zh-CN" altLang="en-US"/>
                    </a:p>
                  </a:txBody>
                  <a:tcPr anchor="ctr"/>
                </a:tc>
                <a:tc>
                  <a:txBody>
                    <a:bodyPr vert="horz" wrap="square"/>
                    <a:lstStyle/>
                    <a:p>
                      <a:pPr marL="0" marR="0" indent="0" algn="just" defTabSz="685800" rtl="0" eaLnBrk="1" fontAlgn="auto" latinLnBrk="0" hangingPunct="1">
                        <a:lnSpc>
                          <a:spcPct val="100000"/>
                        </a:lnSpc>
                        <a:spcBef>
                          <a:spcPct val="0"/>
                        </a:spcBef>
                        <a:spcAft>
                          <a:spcPct val="0"/>
                        </a:spcAft>
                        <a:buClrTx/>
                        <a:buSzTx/>
                        <a:buFontTx/>
                        <a:buNone/>
                        <a:defRPr/>
                      </a:pPr>
                      <a:r>
                        <a:rPr lang="zh-CN" altLang="en-US" sz="1200" smtClean="0"/>
                        <a:t>物业管理收入、车场收入、保洁收入、装修管理收入</a:t>
                      </a:r>
                      <a:endParaRPr lang="en-US" altLang="zh-CN" sz="1200" smtClean="0"/>
                    </a:p>
                  </a:txBody>
                  <a:tcPr anchor="ctr"/>
                </a:tc>
                <a:tc>
                  <a:txBody>
                    <a:bodyPr vert="horz" wrap="square"/>
                    <a:lstStyle/>
                    <a:p>
                      <a:pPr algn="just"/>
                      <a:r>
                        <a:rPr lang="zh-CN" altLang="en-US" sz="1200" smtClean="0"/>
                        <a:t>主营业务收入</a:t>
                      </a:r>
                      <a:r>
                        <a:rPr lang="en-US" altLang="zh-CN" sz="1200" smtClean="0"/>
                        <a:t>-</a:t>
                      </a:r>
                      <a:r>
                        <a:rPr lang="zh-CN" altLang="en-US" sz="1200" smtClean="0"/>
                        <a:t>物业管理收入</a:t>
                      </a:r>
                      <a:endParaRPr lang="en-US" altLang="zh-CN" sz="1200" smtClean="0"/>
                    </a:p>
                  </a:txBody>
                  <a:tcPr anchor="ctr"/>
                </a:tc>
              </a:tr>
              <a:tr h="370840">
                <a:tc vMerge="1">
                  <a:txBody>
                    <a:bodyPr vert="horz" wrap="square"/>
                    <a:lstStyle/>
                    <a:p>
                      <a:pPr algn="ctr"/>
                      <a:endParaRPr lang="zh-CN" altLang="en-US"/>
                    </a:p>
                  </a:txBody>
                  <a:tcPr anchor="ctr"/>
                </a:tc>
                <a:tc>
                  <a:txBody>
                    <a:bodyPr vert="horz" wrap="square"/>
                    <a:lstStyle/>
                    <a:p>
                      <a:pPr algn="just"/>
                      <a:r>
                        <a:rPr lang="zh-CN" altLang="en-US" sz="1200" smtClean="0"/>
                        <a:t>二手房、车位租售居间收入、广告平台服务收入</a:t>
                      </a:r>
                      <a:endParaRPr lang="en-US" altLang="zh-CN" sz="1200" smtClean="0"/>
                    </a:p>
                  </a:txBody>
                  <a:tcPr anchor="ctr"/>
                </a:tc>
                <a:tc>
                  <a:txBody>
                    <a:bodyPr vert="horz" wrap="square"/>
                    <a:lstStyle/>
                    <a:p>
                      <a:pPr marL="0" marR="0" indent="0" algn="just" defTabSz="685800" rtl="0" eaLnBrk="1" fontAlgn="auto" latinLnBrk="0" hangingPunct="1">
                        <a:lnSpc>
                          <a:spcPct val="100000"/>
                        </a:lnSpc>
                        <a:spcBef>
                          <a:spcPct val="0"/>
                        </a:spcBef>
                        <a:spcAft>
                          <a:spcPct val="0"/>
                        </a:spcAft>
                        <a:buClrTx/>
                        <a:buSzTx/>
                        <a:buFontTx/>
                        <a:buNone/>
                        <a:defRPr/>
                      </a:pPr>
                      <a:r>
                        <a:rPr lang="zh-CN" altLang="en-US" sz="1200" smtClean="0"/>
                        <a:t>主营业务收入</a:t>
                      </a:r>
                      <a:r>
                        <a:rPr lang="en-US" altLang="zh-CN" sz="1200" smtClean="0"/>
                        <a:t>-</a:t>
                      </a:r>
                      <a:r>
                        <a:rPr lang="zh-CN" altLang="en-US" sz="1200" smtClean="0"/>
                        <a:t>物业经营收入</a:t>
                      </a:r>
                      <a:endParaRPr lang="en-US" altLang="zh-CN" sz="1200" smtClean="0"/>
                    </a:p>
                    <a:p>
                      <a:pPr algn="just"/>
                      <a:endParaRPr lang="en-US" altLang="zh-CN" sz="1200" smtClean="0"/>
                    </a:p>
                  </a:txBody>
                  <a:tcPr anchor="ctr"/>
                </a:tc>
              </a:tr>
              <a:tr h="370840">
                <a:tc vMerge="1">
                  <a:txBody>
                    <a:bodyPr vert="horz" wrap="square"/>
                    <a:lstStyle/>
                    <a:p>
                      <a:pPr algn="ctr"/>
                      <a:endParaRPr lang="zh-CN" altLang="en-US"/>
                    </a:p>
                  </a:txBody>
                  <a:tcPr anchor="ctr"/>
                </a:tc>
                <a:tc>
                  <a:txBody>
                    <a:bodyPr vert="horz" wrap="square"/>
                    <a:lstStyle/>
                    <a:p>
                      <a:pPr algn="just"/>
                      <a:r>
                        <a:rPr lang="zh-CN" altLang="en-US" sz="1200" smtClean="0"/>
                        <a:t>社区活动费</a:t>
                      </a:r>
                      <a:endParaRPr lang="zh-CN" altLang="en-US" sz="1200"/>
                    </a:p>
                  </a:txBody>
                  <a:tcPr anchor="ctr"/>
                </a:tc>
                <a:tc>
                  <a:txBody>
                    <a:bodyPr vert="horz" wrap="square"/>
                    <a:lstStyle/>
                    <a:p>
                      <a:pPr algn="just"/>
                      <a:r>
                        <a:rPr lang="zh-CN" altLang="en-US" sz="1200" smtClean="0"/>
                        <a:t>主营业务成本</a:t>
                      </a:r>
                      <a:r>
                        <a:rPr lang="en-US" altLang="zh-CN" sz="1200" smtClean="0"/>
                        <a:t>-</a:t>
                      </a:r>
                      <a:r>
                        <a:rPr lang="zh-CN" altLang="en-US" sz="1200" smtClean="0"/>
                        <a:t>社区活动费</a:t>
                      </a:r>
                      <a:endParaRPr lang="en-US" altLang="zh-CN" sz="1200" smtClean="0"/>
                    </a:p>
                  </a:txBody>
                  <a:tcPr anchor="ctr"/>
                </a:tc>
              </a:tr>
              <a:tr h="370840">
                <a:tc vMerge="1">
                  <a:txBody>
                    <a:bodyPr vert="horz" wrap="square"/>
                    <a:lstStyle/>
                    <a:p>
                      <a:pPr algn="ctr"/>
                      <a:endParaRPr lang="zh-CN" altLang="en-US"/>
                    </a:p>
                  </a:txBody>
                  <a:tcPr anchor="ctr"/>
                </a:tc>
                <a:tc>
                  <a:txBody>
                    <a:bodyPr vert="horz" wrap="square"/>
                    <a:lstStyle/>
                    <a:p>
                      <a:pPr algn="just"/>
                      <a:r>
                        <a:rPr lang="zh-CN" altLang="en-US" sz="1200" smtClean="0"/>
                        <a:t>物料用品</a:t>
                      </a:r>
                      <a:endParaRPr lang="zh-CN" altLang="en-US" sz="1200"/>
                    </a:p>
                  </a:txBody>
                  <a:tcPr anchor="ctr"/>
                </a:tc>
                <a:tc>
                  <a:txBody>
                    <a:bodyPr vert="horz" wrap="square"/>
                    <a:lstStyle/>
                    <a:p>
                      <a:pPr algn="just"/>
                      <a:r>
                        <a:rPr lang="zh-CN" altLang="en-US" sz="1200" smtClean="0"/>
                        <a:t>主营业务成本</a:t>
                      </a:r>
                      <a:r>
                        <a:rPr lang="en-US" altLang="zh-CN" sz="1200" smtClean="0"/>
                        <a:t>-</a:t>
                      </a:r>
                      <a:r>
                        <a:rPr lang="zh-CN" altLang="en-US" sz="1200" smtClean="0"/>
                        <a:t>行政物料</a:t>
                      </a:r>
                      <a:endParaRPr lang="en-US" altLang="zh-CN" sz="1200" smtClean="0"/>
                    </a:p>
                  </a:txBody>
                  <a:tcPr anchor="ctr"/>
                </a:tc>
              </a:tr>
            </a:tbl>
          </a:graphicData>
        </a:graphic>
      </p:graphicFrame>
      <p:sp>
        <p:nvSpPr>
          <p:cNvPr id="4"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5"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1536762363"/>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Picture 2"/>
          <p:cNvPicPr>
            <a:picLocks noChangeAspect="1" noChangeArrowheads="1"/>
          </p:cNvPicPr>
          <p:nvPr/>
        </p:nvPicPr>
        <p:blipFill>
          <a:blip r:embed="rId2"/>
          <a:stretch>
            <a:fillRect/>
          </a:stretch>
        </p:blipFill>
        <p:spPr bwMode="auto">
          <a:xfrm>
            <a:off x="4013737" y="1949514"/>
            <a:ext cx="3752850" cy="2157413"/>
          </a:xfrm>
          <a:prstGeom prst="rect">
            <a:avLst/>
          </a:prstGeom>
          <a:noFill/>
          <a:ln w="9525">
            <a:noFill/>
            <a:miter lim="800000"/>
          </a:ln>
          <a:effectLst/>
        </p:spPr>
      </p:pic>
      <p:sp>
        <p:nvSpPr>
          <p:cNvPr id="6" name="TextBox 5"/>
          <p:cNvSpPr txBox="1"/>
          <p:nvPr/>
        </p:nvSpPr>
        <p:spPr>
          <a:xfrm>
            <a:off x="1854373" y="4106927"/>
            <a:ext cx="160018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latin typeface="黑体" pitchFamily="49" charset="-122"/>
                <a:ea typeface="黑体" pitchFamily="49" charset="-122"/>
              </a:rPr>
              <a:t>酬金制</a:t>
            </a:r>
            <a:endParaRPr lang="zh-CN" altLang="en-US"/>
          </a:p>
        </p:txBody>
      </p:sp>
      <p:sp>
        <p:nvSpPr>
          <p:cNvPr id="8" name="TextBox 7"/>
          <p:cNvSpPr txBox="1"/>
          <p:nvPr/>
        </p:nvSpPr>
        <p:spPr>
          <a:xfrm>
            <a:off x="6697684" y="814593"/>
            <a:ext cx="13775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latin typeface="黑体" pitchFamily="49" charset="-122"/>
                <a:ea typeface="黑体" pitchFamily="49" charset="-122"/>
              </a:rPr>
              <a:t>包干制</a:t>
            </a:r>
            <a:endParaRPr lang="zh-CN" altLang="en-US"/>
          </a:p>
        </p:txBody>
      </p:sp>
      <p:sp>
        <p:nvSpPr>
          <p:cNvPr id="10" name="TextBox 9"/>
          <p:cNvSpPr txBox="1"/>
          <p:nvPr/>
        </p:nvSpPr>
        <p:spPr>
          <a:xfrm>
            <a:off x="1242093" y="1949515"/>
            <a:ext cx="2954655" cy="64633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mtClean="0">
                <a:solidFill>
                  <a:schemeClr val="accent6"/>
                </a:solidFill>
              </a:rPr>
              <a:t>物业计费模式</a:t>
            </a:r>
            <a:endParaRPr lang="zh-CN" altLang="en-US" sz="3600" b="1">
              <a:solidFill>
                <a:schemeClr val="accent6"/>
              </a:solidFill>
            </a:endParaRPr>
          </a:p>
        </p:txBody>
      </p:sp>
      <p:cxnSp>
        <p:nvCxnSpPr>
          <p:cNvPr id="11" name="直接箭头连接符 10"/>
          <p:cNvCxnSpPr/>
          <p:nvPr/>
        </p:nvCxnSpPr>
        <p:spPr>
          <a:xfrm rot="5400000">
            <a:off x="6338369" y="1264836"/>
            <a:ext cx="718631" cy="510640"/>
          </a:xfrm>
          <a:prstGeom prst="straightConnector1">
            <a:avLst/>
          </a:prstGeom>
          <a:ln>
            <a:solidFill>
              <a:srgbClr val="FFC000"/>
            </a:solidFill>
            <a:tailEnd type="arrow"/>
          </a:ln>
        </p:spPr>
        <p:style>
          <a:lnRef idx="2">
            <a:schemeClr val="accent1"/>
          </a:lnRef>
          <a:fillRef idx="0">
            <a:schemeClr val="accent1"/>
          </a:fillRef>
          <a:effectRef idx="1">
            <a:schemeClr val="accent1"/>
          </a:effectRef>
          <a:fontRef idx="minor">
            <a:schemeClr val="tx1"/>
          </a:fontRef>
        </p:style>
      </p:cxnSp>
      <p:cxnSp>
        <p:nvCxnSpPr>
          <p:cNvPr id="12" name="直接箭头连接符 11"/>
          <p:cNvCxnSpPr/>
          <p:nvPr/>
        </p:nvCxnSpPr>
        <p:spPr>
          <a:xfrm flipV="1">
            <a:off x="2912797" y="3820899"/>
            <a:ext cx="1100940" cy="286028"/>
          </a:xfrm>
          <a:prstGeom prst="straightConnector1">
            <a:avLst/>
          </a:prstGeom>
          <a:ln>
            <a:solidFill>
              <a:srgbClr val="FFC000"/>
            </a:solidFill>
            <a:tailEnd type="arrow"/>
          </a:ln>
        </p:spPr>
        <p:style>
          <a:lnRef idx="2">
            <a:schemeClr val="accent1"/>
          </a:lnRef>
          <a:fillRef idx="0">
            <a:schemeClr val="accent1"/>
          </a:fillRef>
          <a:effectRef idx="1">
            <a:schemeClr val="accent1"/>
          </a:effectRef>
          <a:fontRef idx="minor">
            <a:schemeClr val="tx1"/>
          </a:fontRef>
        </p:style>
      </p:cxnSp>
      <p:sp>
        <p:nvSpPr>
          <p:cNvPr id="9"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13"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230316754"/>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TextBox 8"/>
          <p:cNvSpPr txBox="1"/>
          <p:nvPr/>
        </p:nvSpPr>
        <p:spPr>
          <a:xfrm>
            <a:off x="346063" y="1784267"/>
            <a:ext cx="8594748" cy="1427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smtClean="0">
                <a:latin typeface="黑体" pitchFamily="49" charset="-122"/>
                <a:ea typeface="黑体" pitchFamily="49" charset="-122"/>
              </a:rPr>
              <a:t>酬金制</a:t>
            </a:r>
            <a:r>
              <a:rPr lang="zh-CN" altLang="en-US" smtClean="0"/>
              <a:t>是指在预收的物业服务资金中按约定比例或者约定数额提取酬金支付给物业管理企业，其余全部用于物业服务合同约定的支出，结余或者不足均由业主享有或者承担的物业服务计费方式。</a:t>
            </a:r>
            <a:endParaRPr lang="zh-CN" altLang="en-US"/>
          </a:p>
        </p:txBody>
      </p:sp>
      <p:sp>
        <p:nvSpPr>
          <p:cNvPr id="13" name="TextBox 12"/>
          <p:cNvSpPr txBox="1"/>
          <p:nvPr/>
        </p:nvSpPr>
        <p:spPr>
          <a:xfrm>
            <a:off x="347372" y="694686"/>
            <a:ext cx="8594747" cy="101245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smtClean="0">
                <a:latin typeface="黑体" pitchFamily="49" charset="-122"/>
                <a:ea typeface="黑体" pitchFamily="49" charset="-122"/>
              </a:rPr>
              <a:t>包干制</a:t>
            </a:r>
            <a:r>
              <a:rPr lang="zh-CN" altLang="en-US" smtClean="0"/>
              <a:t>是指由业主向物业管理企业支付固定物业服务费用，盈余或者亏损均由物业管理企业享有或者承担的物业服务计费方式。</a:t>
            </a:r>
            <a:endParaRPr lang="zh-CN" altLang="en-US"/>
          </a:p>
        </p:txBody>
      </p:sp>
      <p:sp>
        <p:nvSpPr>
          <p:cNvPr id="2" name="TextBox 1"/>
          <p:cNvSpPr txBox="1"/>
          <p:nvPr/>
        </p:nvSpPr>
        <p:spPr>
          <a:xfrm>
            <a:off x="451262" y="3610099"/>
            <a:ext cx="8372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smtClean="0"/>
              <a:t>会计核算上有什么区别？</a:t>
            </a:r>
            <a:endParaRPr lang="zh-CN" altLang="en-US" sz="3200" b="1"/>
          </a:p>
        </p:txBody>
      </p:sp>
      <p:sp>
        <p:nvSpPr>
          <p:cNvPr id="5"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6"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2210495120"/>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文本框 22"/>
          <p:cNvSpPr txBox="1"/>
          <p:nvPr/>
        </p:nvSpPr>
        <p:spPr>
          <a:xfrm>
            <a:off x="785778" y="2177879"/>
            <a:ext cx="2031365" cy="4616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三大</a:t>
            </a:r>
            <a:r>
              <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会计报表</a:t>
            </a:r>
          </a:p>
        </p:txBody>
      </p:sp>
      <p:sp>
        <p:nvSpPr>
          <p:cNvPr id="27" name="TextBox 26"/>
          <p:cNvSpPr txBox="1"/>
          <p:nvPr/>
        </p:nvSpPr>
        <p:spPr>
          <a:xfrm>
            <a:off x="4277125" y="1056665"/>
            <a:ext cx="2337378" cy="270407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250000"/>
              </a:lnSpc>
            </a:pPr>
            <a:r>
              <a:rPr lang="zh-CN" altLang="en-US" sz="2400" smtClean="0">
                <a:latin typeface="微软雅黑" panose="020b0503020204020204" pitchFamily="34" charset="-122"/>
                <a:ea typeface="微软雅黑" panose="020b0503020204020204" pitchFamily="34" charset="-122"/>
                <a:cs typeface="FangSong" charset="-122"/>
                <a:sym typeface="方正姚体" pitchFamily="2" charset="-122"/>
              </a:rPr>
              <a:t>资产负债表</a:t>
            </a:r>
            <a:endParaRPr lang="en-US" altLang="zh-CN" sz="2400" smtClean="0">
              <a:latin typeface="微软雅黑" panose="020b0503020204020204" pitchFamily="34" charset="-122"/>
              <a:ea typeface="微软雅黑" panose="020b0503020204020204" pitchFamily="34" charset="-122"/>
              <a:cs typeface="FangSong" charset="-122"/>
              <a:sym typeface="方正姚体" pitchFamily="2" charset="-122"/>
            </a:endParaRPr>
          </a:p>
          <a:p>
            <a:pPr lvl="0">
              <a:lnSpc>
                <a:spcPct val="250000"/>
              </a:lnSpc>
            </a:pPr>
            <a:r>
              <a:rPr lang="zh-CN" altLang="en-US" sz="2400" smtClean="0">
                <a:latin typeface="微软雅黑" panose="020b0503020204020204" pitchFamily="34" charset="-122"/>
                <a:ea typeface="微软雅黑" panose="020b0503020204020204" pitchFamily="34" charset="-122"/>
                <a:cs typeface="FangSong" charset="-122"/>
                <a:sym typeface="方正姚体" pitchFamily="2" charset="-122"/>
              </a:rPr>
              <a:t>利润表</a:t>
            </a:r>
            <a:endParaRPr lang="en-US" altLang="zh-CN" sz="2400" smtClean="0">
              <a:latin typeface="微软雅黑" panose="020b0503020204020204" pitchFamily="34" charset="-122"/>
              <a:ea typeface="微软雅黑" panose="020b0503020204020204" pitchFamily="34" charset="-122"/>
              <a:cs typeface="FangSong" charset="-122"/>
              <a:sym typeface="方正姚体" pitchFamily="2" charset="-122"/>
            </a:endParaRPr>
          </a:p>
          <a:p>
            <a:pPr lvl="0">
              <a:lnSpc>
                <a:spcPct val="250000"/>
              </a:lnSpc>
            </a:pPr>
            <a:r>
              <a:rPr lang="zh-CN" altLang="en-US" sz="2400" smtClean="0">
                <a:latin typeface="微软雅黑" panose="020b0503020204020204" pitchFamily="34" charset="-122"/>
                <a:ea typeface="微软雅黑" panose="020b0503020204020204" pitchFamily="34" charset="-122"/>
                <a:cs typeface="FangSong" charset="-122"/>
                <a:sym typeface="方正姚体" pitchFamily="2" charset="-122"/>
              </a:rPr>
              <a:t>现金流量表</a:t>
            </a:r>
            <a:endParaRPr lang="zh-CN" altLang="en-US" sz="2400"/>
          </a:p>
        </p:txBody>
      </p:sp>
      <p:cxnSp>
        <p:nvCxnSpPr>
          <p:cNvPr id="3" name="直接连接符 2"/>
          <p:cNvCxnSpPr/>
          <p:nvPr/>
        </p:nvCxnSpPr>
        <p:spPr>
          <a:xfrm>
            <a:off x="3111335" y="1508162"/>
            <a:ext cx="11875" cy="2173185"/>
          </a:xfrm>
          <a:prstGeom prst="line">
            <a:avLst/>
          </a:prstGeom>
        </p:spPr>
        <p:style>
          <a:lnRef idx="1">
            <a:schemeClr val="accent1"/>
          </a:lnRef>
          <a:fillRef idx="0">
            <a:schemeClr val="accent1"/>
          </a:fillRef>
          <a:effectRef idx="0">
            <a:schemeClr val="accent1"/>
          </a:effectRef>
          <a:fontRef idx="minor">
            <a:schemeClr val="tx1"/>
          </a:fontRef>
        </p:style>
      </p:cxnSp>
      <p:sp>
        <p:nvSpPr>
          <p:cNvPr id="5"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6"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3514594163"/>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文本框 22"/>
          <p:cNvSpPr txBox="1"/>
          <p:nvPr/>
        </p:nvSpPr>
        <p:spPr>
          <a:xfrm>
            <a:off x="1348105" y="744760"/>
            <a:ext cx="1723390" cy="4616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资产负债表</a:t>
            </a:r>
          </a:p>
        </p:txBody>
      </p:sp>
      <p:sp>
        <p:nvSpPr>
          <p:cNvPr id="2" name="TextBox 1"/>
          <p:cNvSpPr txBox="1"/>
          <p:nvPr/>
        </p:nvSpPr>
        <p:spPr>
          <a:xfrm>
            <a:off x="1136650" y="1276350"/>
            <a:ext cx="6959600"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是反映企业在</a:t>
            </a:r>
            <a:r>
              <a:rPr lang="zh-CN" altLang="en-US">
                <a:solidFill>
                  <a:srgbClr val="FF0000"/>
                </a:solidFill>
                <a:latin typeface="微软雅黑" panose="020b0503020204020204" pitchFamily="34" charset="-122"/>
                <a:ea typeface="微软雅黑" panose="020b0503020204020204" pitchFamily="34" charset="-122"/>
              </a:rPr>
              <a:t>某一特定日期</a:t>
            </a:r>
            <a:r>
              <a:rPr lang="zh-CN" altLang="en-US">
                <a:latin typeface="微软雅黑" panose="020b0503020204020204" pitchFamily="34" charset="-122"/>
                <a:ea typeface="微软雅黑" panose="020b0503020204020204" pitchFamily="34" charset="-122"/>
              </a:rPr>
              <a:t>（如月末、季末、年末）全部资产、负债和所有者权益情况的会计报表</a:t>
            </a:r>
            <a:r>
              <a:rPr lang="zh-CN" altLang="en-US" smtClean="0">
                <a:latin typeface="微软雅黑" panose="020b0503020204020204" pitchFamily="34" charset="-122"/>
                <a:ea typeface="微软雅黑" panose="020b0503020204020204" pitchFamily="34" charset="-122"/>
              </a:rPr>
              <a:t>。</a:t>
            </a:r>
            <a:endParaRPr lang="en-US" altLang="zh-CN" smtClean="0">
              <a:latin typeface="微软雅黑" panose="020b0503020204020204" pitchFamily="34" charset="-122"/>
              <a:ea typeface="微软雅黑" panose="020b0503020204020204" pitchFamily="34" charset="-122"/>
            </a:endParaRPr>
          </a:p>
        </p:txBody>
      </p:sp>
      <p:graphicFrame>
        <p:nvGraphicFramePr>
          <p:cNvPr id="6" name="图示 5"/>
          <p:cNvGraphicFramePr/>
          <p:nvPr>
            <p:extLst>
              <p:ext uri="{D42A27DB-BD31-4B8C-83A1-F6EECF244321}">
                <p14:modId xmlns:p14="http://schemas.microsoft.com/office/powerpoint/2010/main" val="3300917631"/>
              </p:ext>
            </p:extLst>
          </p:nvPr>
        </p:nvGraphicFramePr>
        <p:xfrm>
          <a:off x="1225550" y="1922681"/>
          <a:ext cx="6470650" cy="2863850"/>
        </p:xfrm>
        <a:graphic>
          <a:graphicData uri="http://schemas.openxmlformats.org/drawingml/2006/diagram">
            <dgm:relIds xmlns:dgm="http://schemas.openxmlformats.org/drawingml/2006/diagram" r:dm="rId3" r:lo="rId4" r:qs="rId5" r:cs="rId6"/>
          </a:graphicData>
        </a:graphic>
      </p:graphicFrame>
      <p:sp>
        <p:nvSpPr>
          <p:cNvPr id="5"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7"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2055233085"/>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 name="组合 19"/>
          <p:cNvGrpSpPr/>
          <p:nvPr/>
        </p:nvGrpSpPr>
        <p:grpSpPr>
          <a:xfrm>
            <a:off x="1348105" y="328225"/>
            <a:ext cx="1723390" cy="523875"/>
            <a:chOff x="12406" y="-239"/>
            <a:chExt cx="2714" cy="825"/>
          </a:xfrm>
        </p:grpSpPr>
        <p:cxnSp>
          <p:nvCxnSpPr>
            <p:cNvPr id="22" name="直接连接符 21"/>
            <p:cNvCxnSpPr/>
            <p:nvPr/>
          </p:nvCxnSpPr>
          <p:spPr>
            <a:xfrm flipV="1">
              <a:off x="12588" y="578"/>
              <a:ext cx="2365" cy="8"/>
            </a:xfrm>
            <a:prstGeom prst="line">
              <a:avLst/>
            </a:prstGeom>
            <a:ln w="9525">
              <a:solidFill>
                <a:srgbClr val="949495"/>
              </a:solidFill>
            </a:ln>
          </p:spPr>
          <p:style>
            <a:lnRef idx="1">
              <a:schemeClr val="accent1"/>
            </a:lnRef>
            <a:fillRef idx="0">
              <a:schemeClr val="accent1"/>
            </a:fillRef>
            <a:effectRef idx="0">
              <a:schemeClr val="accent1"/>
            </a:effectRef>
            <a:fontRef idx="minor">
              <a:schemeClr val="tx1"/>
            </a:fontRef>
          </p:style>
        </p:cxnSp>
        <p:sp>
          <p:nvSpPr>
            <p:cNvPr id="23" name="文本框 22"/>
            <p:cNvSpPr txBox="1"/>
            <p:nvPr/>
          </p:nvSpPr>
          <p:spPr>
            <a:xfrm>
              <a:off x="12406" y="-239"/>
              <a:ext cx="2714" cy="727"/>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资产负债表</a:t>
              </a:r>
            </a:p>
          </p:txBody>
        </p:sp>
      </p:grpSp>
      <p:sp>
        <p:nvSpPr>
          <p:cNvPr id="42" name="AutoShape 10"/>
          <p:cNvSpPr>
            <a:spLocks noChangeArrowheads="1"/>
          </p:cNvSpPr>
          <p:nvPr/>
        </p:nvSpPr>
        <p:spPr bwMode="auto">
          <a:xfrm>
            <a:off x="4747668" y="1155275"/>
            <a:ext cx="2547937" cy="547687"/>
          </a:xfrm>
          <a:prstGeom prst="bevel">
            <a:avLst>
              <a:gd name="adj" fmla="val 13431"/>
            </a:avLst>
          </a:prstGeom>
          <a:solidFill>
            <a:srgbClr val="40BCCD"/>
          </a:solidFill>
          <a:ln w="9525">
            <a:noFill/>
            <a:miter lim="800000"/>
          </a:ln>
          <a:effectLst>
            <a:outerShdw dist="17961" dir="2700000" algn="ctr" rotWithShape="0">
              <a:schemeClr val="tx1"/>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800"/>
              <a:t>流动负债</a:t>
            </a:r>
            <a:endParaRPr lang="en-US" altLang="ko-KR" sz="1800"/>
          </a:p>
        </p:txBody>
      </p:sp>
      <p:sp>
        <p:nvSpPr>
          <p:cNvPr id="43" name="AutoShape 12"/>
          <p:cNvSpPr>
            <a:spLocks noChangeArrowheads="1"/>
          </p:cNvSpPr>
          <p:nvPr/>
        </p:nvSpPr>
        <p:spPr bwMode="auto">
          <a:xfrm>
            <a:off x="1185318" y="979062"/>
            <a:ext cx="2546350" cy="496888"/>
          </a:xfrm>
          <a:prstGeom prst="bevel">
            <a:avLst>
              <a:gd name="adj" fmla="val 13431"/>
            </a:avLst>
          </a:prstGeom>
          <a:solidFill>
            <a:srgbClr val="FFC000"/>
          </a:solidFill>
          <a:ln w="9525">
            <a:noFill/>
            <a:miter lim="800000"/>
          </a:ln>
          <a:effectLst>
            <a:outerShdw dist="17961" dir="2700000" algn="ctr" rotWithShape="0">
              <a:schemeClr val="tx1"/>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800"/>
              <a:t>流动资产</a:t>
            </a:r>
            <a:endParaRPr lang="en-US" altLang="ko-KR" sz="1800" b="0">
              <a:solidFill>
                <a:schemeClr val="tx1"/>
              </a:solidFill>
            </a:endParaRPr>
          </a:p>
        </p:txBody>
      </p:sp>
      <p:sp>
        <p:nvSpPr>
          <p:cNvPr id="44" name="AutoShape 17"/>
          <p:cNvSpPr>
            <a:spLocks noChangeArrowheads="1"/>
          </p:cNvSpPr>
          <p:nvPr/>
        </p:nvSpPr>
        <p:spPr bwMode="auto">
          <a:xfrm rot="5400000">
            <a:off x="-152944" y="1860124"/>
            <a:ext cx="1727200" cy="511175"/>
          </a:xfrm>
          <a:prstGeom prst="roundRect">
            <a:avLst>
              <a:gd name="adj" fmla="val 50000"/>
            </a:avLst>
          </a:prstGeom>
          <a:solidFill>
            <a:srgbClr val="FFC000"/>
          </a:solidFill>
          <a:ln w="9525">
            <a:no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ko-KR"/>
          </a:p>
        </p:txBody>
      </p:sp>
      <p:sp>
        <p:nvSpPr>
          <p:cNvPr id="45" name="AutoShape 18"/>
          <p:cNvSpPr>
            <a:spLocks noChangeArrowheads="1"/>
          </p:cNvSpPr>
          <p:nvPr/>
        </p:nvSpPr>
        <p:spPr bwMode="auto">
          <a:xfrm rot="5400000">
            <a:off x="7178131" y="1494999"/>
            <a:ext cx="1122362" cy="474663"/>
          </a:xfrm>
          <a:prstGeom prst="roundRect">
            <a:avLst>
              <a:gd name="adj" fmla="val 50000"/>
            </a:avLst>
          </a:prstGeom>
          <a:solidFill>
            <a:srgbClr val="4885C2"/>
          </a:solidFill>
          <a:ln w="9525">
            <a:no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ko-KR"/>
          </a:p>
        </p:txBody>
      </p:sp>
      <p:sp>
        <p:nvSpPr>
          <p:cNvPr id="46" name="AutoShape 12"/>
          <p:cNvSpPr>
            <a:spLocks noChangeArrowheads="1"/>
          </p:cNvSpPr>
          <p:nvPr/>
        </p:nvSpPr>
        <p:spPr bwMode="auto">
          <a:xfrm>
            <a:off x="1185318" y="1556874"/>
            <a:ext cx="2546350" cy="496888"/>
          </a:xfrm>
          <a:prstGeom prst="bevel">
            <a:avLst>
              <a:gd name="adj" fmla="val 13431"/>
            </a:avLst>
          </a:prstGeom>
          <a:solidFill>
            <a:srgbClr val="FFC000"/>
          </a:solidFill>
          <a:ln w="9525">
            <a:noFill/>
            <a:miter lim="800000"/>
          </a:ln>
          <a:effectLst>
            <a:outerShdw dist="17961" dir="2700000" algn="ctr" rotWithShape="0">
              <a:schemeClr val="tx1"/>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800"/>
              <a:t>长期投资</a:t>
            </a:r>
            <a:endParaRPr lang="en-US" altLang="ko-KR" sz="1800" b="0">
              <a:solidFill>
                <a:schemeClr val="tx1"/>
              </a:solidFill>
            </a:endParaRPr>
          </a:p>
        </p:txBody>
      </p:sp>
      <p:sp>
        <p:nvSpPr>
          <p:cNvPr id="47" name="AutoShape 12"/>
          <p:cNvSpPr>
            <a:spLocks noChangeArrowheads="1"/>
          </p:cNvSpPr>
          <p:nvPr/>
        </p:nvSpPr>
        <p:spPr bwMode="auto">
          <a:xfrm>
            <a:off x="1185318" y="2143333"/>
            <a:ext cx="2546350" cy="496888"/>
          </a:xfrm>
          <a:prstGeom prst="bevel">
            <a:avLst>
              <a:gd name="adj" fmla="val 13431"/>
            </a:avLst>
          </a:prstGeom>
          <a:solidFill>
            <a:srgbClr val="FFC000"/>
          </a:solidFill>
          <a:ln w="9525">
            <a:noFill/>
            <a:miter lim="800000"/>
          </a:ln>
          <a:effectLst>
            <a:outerShdw dist="17961" dir="2700000" algn="ctr" rotWithShape="0">
              <a:schemeClr val="tx1"/>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800"/>
              <a:t>固定资产</a:t>
            </a:r>
            <a:endParaRPr lang="en-US" altLang="ko-KR" sz="1800" b="0">
              <a:solidFill>
                <a:schemeClr val="tx1"/>
              </a:solidFill>
            </a:endParaRPr>
          </a:p>
        </p:txBody>
      </p:sp>
      <p:sp>
        <p:nvSpPr>
          <p:cNvPr id="48" name="AutoShape 12"/>
          <p:cNvSpPr>
            <a:spLocks noChangeArrowheads="1"/>
          </p:cNvSpPr>
          <p:nvPr/>
        </p:nvSpPr>
        <p:spPr bwMode="auto">
          <a:xfrm>
            <a:off x="1185318" y="2733212"/>
            <a:ext cx="2546350" cy="496887"/>
          </a:xfrm>
          <a:prstGeom prst="bevel">
            <a:avLst>
              <a:gd name="adj" fmla="val 13431"/>
            </a:avLst>
          </a:prstGeom>
          <a:solidFill>
            <a:srgbClr val="FFC000"/>
          </a:solidFill>
          <a:ln w="9525">
            <a:noFill/>
            <a:miter lim="800000"/>
          </a:ln>
          <a:effectLst>
            <a:outerShdw dist="17961" dir="2700000" algn="ctr" rotWithShape="0">
              <a:schemeClr val="tx1"/>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800"/>
              <a:t>其他资产</a:t>
            </a:r>
            <a:endParaRPr lang="en-US" altLang="ko-KR" sz="1800" b="0">
              <a:solidFill>
                <a:schemeClr val="tx1"/>
              </a:solidFill>
            </a:endParaRPr>
          </a:p>
        </p:txBody>
      </p:sp>
      <p:sp>
        <p:nvSpPr>
          <p:cNvPr id="49" name="AutoShape 10"/>
          <p:cNvSpPr>
            <a:spLocks noChangeArrowheads="1"/>
          </p:cNvSpPr>
          <p:nvPr/>
        </p:nvSpPr>
        <p:spPr bwMode="auto">
          <a:xfrm>
            <a:off x="4784180" y="1758525"/>
            <a:ext cx="2547938" cy="547687"/>
          </a:xfrm>
          <a:prstGeom prst="bevel">
            <a:avLst>
              <a:gd name="adj" fmla="val 13431"/>
            </a:avLst>
          </a:prstGeom>
          <a:solidFill>
            <a:srgbClr val="40BCCD"/>
          </a:solidFill>
          <a:ln w="9525">
            <a:noFill/>
            <a:miter lim="800000"/>
          </a:ln>
          <a:effectLst>
            <a:outerShdw dist="17961" dir="2700000" algn="ctr" rotWithShape="0">
              <a:schemeClr val="tx1"/>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800"/>
              <a:t>长期负债</a:t>
            </a:r>
            <a:endParaRPr lang="en-US" altLang="ko-KR" sz="1800"/>
          </a:p>
        </p:txBody>
      </p:sp>
      <p:sp>
        <p:nvSpPr>
          <p:cNvPr id="50" name="AutoShape 10"/>
          <p:cNvSpPr>
            <a:spLocks noChangeArrowheads="1"/>
          </p:cNvSpPr>
          <p:nvPr/>
        </p:nvSpPr>
        <p:spPr bwMode="auto">
          <a:xfrm>
            <a:off x="4784180" y="2364950"/>
            <a:ext cx="2547938" cy="655637"/>
          </a:xfrm>
          <a:prstGeom prst="bevel">
            <a:avLst>
              <a:gd name="adj" fmla="val 13431"/>
            </a:avLst>
          </a:prstGeom>
          <a:solidFill>
            <a:srgbClr val="40BCCD"/>
          </a:solidFill>
          <a:ln w="9525">
            <a:noFill/>
            <a:miter lim="800000"/>
          </a:ln>
          <a:effectLst>
            <a:outerShdw dist="17961" dir="2700000" algn="ctr" rotWithShape="0">
              <a:schemeClr val="tx1"/>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800"/>
              <a:t>所有者权益</a:t>
            </a:r>
            <a:endParaRPr lang="en-US" altLang="zh-CN" sz="1800"/>
          </a:p>
          <a:p>
            <a:pPr algn="ctr">
              <a:defRPr/>
            </a:pPr>
            <a:r>
              <a:rPr lang="zh-CN" altLang="en-US" sz="1600"/>
              <a:t>（净资产）</a:t>
            </a:r>
            <a:endParaRPr lang="en-US" altLang="ko-KR" sz="1600"/>
          </a:p>
        </p:txBody>
      </p:sp>
      <p:sp>
        <p:nvSpPr>
          <p:cNvPr id="51" name="AutoShape 18"/>
          <p:cNvSpPr>
            <a:spLocks noChangeArrowheads="1"/>
          </p:cNvSpPr>
          <p:nvPr/>
        </p:nvSpPr>
        <p:spPr bwMode="auto">
          <a:xfrm rot="5400000">
            <a:off x="7403555" y="2468138"/>
            <a:ext cx="712787" cy="474662"/>
          </a:xfrm>
          <a:prstGeom prst="roundRect">
            <a:avLst>
              <a:gd name="adj" fmla="val 50000"/>
            </a:avLst>
          </a:prstGeom>
          <a:solidFill>
            <a:srgbClr val="4885C2"/>
          </a:solidFill>
          <a:ln w="9525">
            <a:no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ko-KR"/>
          </a:p>
        </p:txBody>
      </p:sp>
      <p:sp>
        <p:nvSpPr>
          <p:cNvPr id="52" name="矩形 7"/>
          <p:cNvSpPr>
            <a:spLocks noChangeArrowheads="1"/>
          </p:cNvSpPr>
          <p:nvPr/>
        </p:nvSpPr>
        <p:spPr bwMode="auto">
          <a:xfrm>
            <a:off x="439193" y="1634700"/>
            <a:ext cx="638175" cy="774700"/>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a:latin typeface="华文楷体"/>
                <a:ea typeface="华文楷体"/>
                <a:cs typeface="楷体_GB2312"/>
              </a:rPr>
              <a:t>资</a:t>
            </a:r>
            <a:endParaRPr lang="en-US" altLang="zh-CN" sz="2400">
              <a:latin typeface="华文楷体"/>
              <a:ea typeface="华文楷体"/>
              <a:cs typeface="楷体_GB2312"/>
            </a:endParaRPr>
          </a:p>
          <a:p>
            <a:pPr>
              <a:spcBef>
                <a:spcPct val="50000"/>
              </a:spcBef>
            </a:pPr>
            <a:r>
              <a:rPr lang="zh-CN" altLang="en-US" sz="2400">
                <a:latin typeface="华文楷体"/>
                <a:ea typeface="华文楷体"/>
                <a:cs typeface="楷体_GB2312"/>
              </a:rPr>
              <a:t>产</a:t>
            </a:r>
          </a:p>
        </p:txBody>
      </p:sp>
      <p:sp>
        <p:nvSpPr>
          <p:cNvPr id="53" name="矩形 7"/>
          <p:cNvSpPr>
            <a:spLocks noChangeArrowheads="1"/>
          </p:cNvSpPr>
          <p:nvPr/>
        </p:nvSpPr>
        <p:spPr bwMode="auto">
          <a:xfrm>
            <a:off x="7535318" y="2364950"/>
            <a:ext cx="639762" cy="708025"/>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a:latin typeface="华文楷体"/>
                <a:ea typeface="华文楷体"/>
                <a:cs typeface="楷体_GB2312"/>
              </a:rPr>
              <a:t>股东</a:t>
            </a:r>
            <a:endParaRPr lang="en-US" altLang="zh-CN">
              <a:latin typeface="华文楷体"/>
              <a:ea typeface="华文楷体"/>
              <a:cs typeface="楷体_GB2312"/>
            </a:endParaRPr>
          </a:p>
        </p:txBody>
      </p:sp>
      <p:sp>
        <p:nvSpPr>
          <p:cNvPr id="54" name="矩形 7"/>
          <p:cNvSpPr>
            <a:spLocks noChangeArrowheads="1"/>
          </p:cNvSpPr>
          <p:nvPr/>
        </p:nvSpPr>
        <p:spPr bwMode="auto">
          <a:xfrm>
            <a:off x="7503568" y="1194962"/>
            <a:ext cx="639762" cy="1016000"/>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a:latin typeface="华文楷体"/>
                <a:ea typeface="华文楷体"/>
                <a:cs typeface="楷体_GB2312"/>
              </a:rPr>
              <a:t>债权人</a:t>
            </a:r>
            <a:endParaRPr lang="en-US" altLang="zh-CN">
              <a:latin typeface="华文楷体"/>
              <a:ea typeface="华文楷体"/>
              <a:cs typeface="楷体_GB2312"/>
            </a:endParaRPr>
          </a:p>
        </p:txBody>
      </p:sp>
      <p:sp>
        <p:nvSpPr>
          <p:cNvPr id="55" name="Freeform 5"/>
          <p:cNvSpPr/>
          <p:nvPr/>
        </p:nvSpPr>
        <p:spPr bwMode="auto">
          <a:xfrm>
            <a:off x="1037680" y="3847675"/>
            <a:ext cx="6659563" cy="384175"/>
          </a:xfrm>
          <a:custGeom>
            <a:gdLst>
              <a:gd name="T0" fmla="*/ 0 w 2880"/>
              <a:gd name="T1" fmla="*/ 0 h 336"/>
              <a:gd name="T2" fmla="*/ 2147483647 w 2880"/>
              <a:gd name="T3" fmla="*/ 0 h 336"/>
              <a:gd name="T4" fmla="*/ 2147483647 w 2880"/>
              <a:gd name="T5" fmla="*/ 439257217 h 336"/>
              <a:gd name="T6" fmla="*/ 1636169096 w 2880"/>
              <a:gd name="T7" fmla="*/ 439257217 h 336"/>
              <a:gd name="T8" fmla="*/ 0 w 2880"/>
              <a:gd name="T9" fmla="*/ 0 h 336"/>
              <a:gd name="T10" fmla="*/ 0 60000 65536"/>
              <a:gd name="T11" fmla="*/ 0 60000 65536"/>
              <a:gd name="T12" fmla="*/ 0 60000 65536"/>
              <a:gd name="T13" fmla="*/ 0 60000 65536"/>
              <a:gd name="T14" fmla="*/ 0 60000 65536"/>
              <a:gd name="T15" fmla="*/ 0 w 2880"/>
              <a:gd name="T16" fmla="*/ 0 h 336"/>
              <a:gd name="T17" fmla="*/ 2880 w 2880"/>
              <a:gd name="T18" fmla="*/ 336 h 336"/>
            </a:gdLst>
            <a:cxnLst>
              <a:cxn ang="T10">
                <a:pos x="T0" y="T1"/>
              </a:cxn>
              <a:cxn ang="T11">
                <a:pos x="T2" y="T3"/>
              </a:cxn>
              <a:cxn ang="T12">
                <a:pos x="T4" y="T5"/>
              </a:cxn>
              <a:cxn ang="T13">
                <a:pos x="T6" y="T7"/>
              </a:cxn>
              <a:cxn ang="T14">
                <a:pos x="T8" y="T9"/>
              </a:cxn>
            </a:cxnLst>
            <a:rect l="T15" t="T16" r="T17" b="T18"/>
            <a:pathLst>
              <a:path w="2880" h="336">
                <a:moveTo>
                  <a:pt x="0" y="0"/>
                </a:moveTo>
                <a:lnTo>
                  <a:pt x="2880" y="0"/>
                </a:lnTo>
                <a:lnTo>
                  <a:pt x="2544" y="336"/>
                </a:lnTo>
                <a:lnTo>
                  <a:pt x="306" y="336"/>
                </a:lnTo>
                <a:lnTo>
                  <a:pt x="0" y="0"/>
                </a:lnTo>
                <a:close/>
              </a:path>
            </a:pathLst>
          </a:custGeom>
          <a:gradFill rotWithShape="0">
            <a:gsLst>
              <a:gs pos="0">
                <a:srgbClr val="9C9C9C"/>
              </a:gs>
              <a:gs pos="100000">
                <a:srgbClr val="FFFFFF"/>
              </a:gs>
            </a:gsLst>
            <a:lin ang="5400000" scaled="1"/>
          </a:gradFill>
          <a:ln w="9525" cap="flat" cmpd="sng">
            <a:noFill/>
            <a:prstDash val="solid"/>
            <a:round/>
          </a:ln>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AutoShape 7"/>
          <p:cNvSpPr>
            <a:spLocks noChangeArrowheads="1"/>
          </p:cNvSpPr>
          <p:nvPr/>
        </p:nvSpPr>
        <p:spPr bwMode="auto">
          <a:xfrm>
            <a:off x="1502818" y="3917525"/>
            <a:ext cx="1439862" cy="314325"/>
          </a:xfrm>
          <a:prstGeom prst="upArrow">
            <a:avLst>
              <a:gd name="adj1" fmla="val 61333"/>
              <a:gd name="adj2" fmla="val 65185"/>
            </a:avLst>
          </a:prstGeom>
          <a:solidFill>
            <a:schemeClr val="bg1">
              <a:lumMod val="65000"/>
            </a:schemeClr>
          </a:solidFill>
          <a:ln w="12700">
            <a:solidFill>
              <a:srgbClr val="B2B2B2"/>
            </a:solidFill>
            <a:miter lim="800000"/>
            <a:headEnd type="none" w="sm" len="sm"/>
            <a:tailEnd type="none" w="sm" len="sm"/>
          </a:ln>
          <a:effectLst>
            <a:outerShdw dist="53882" dir="2700000" algn="ctr" rotWithShape="0">
              <a:schemeClr val="tx1">
                <a:alpha val="50000"/>
              </a:schemeClr>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tLang="ko-KR" sz="1400">
              <a:solidFill>
                <a:srgbClr val="006600"/>
              </a:solidFill>
              <a:latin typeface="Times New Roman" pitchFamily="18" charset="0"/>
            </a:endParaRPr>
          </a:p>
        </p:txBody>
      </p:sp>
      <p:sp>
        <p:nvSpPr>
          <p:cNvPr id="57" name="Rectangle 17"/>
          <p:cNvSpPr>
            <a:spLocks noChangeArrowheads="1"/>
          </p:cNvSpPr>
          <p:nvPr/>
        </p:nvSpPr>
        <p:spPr bwMode="auto">
          <a:xfrm>
            <a:off x="1001168" y="3306337"/>
            <a:ext cx="6696075" cy="533400"/>
          </a:xfrm>
          <a:prstGeom prst="rect">
            <a:avLst/>
          </a:prstGeom>
          <a:solidFill>
            <a:schemeClr val="accent1"/>
          </a:solidFill>
          <a:ln w="19050">
            <a:solidFill>
              <a:srgbClr val="FFCC99"/>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ko-KR" altLang="en-US" sz="2400">
              <a:solidFill>
                <a:srgbClr val="FFFFFF"/>
              </a:solidFill>
              <a:latin typeface="Times New Roman" pitchFamily="18" charset="0"/>
              <a:ea typeface="HY헤드라인M"/>
              <a:cs typeface="HY헤드라인M"/>
            </a:endParaRPr>
          </a:p>
        </p:txBody>
      </p:sp>
      <p:sp>
        <p:nvSpPr>
          <p:cNvPr id="58" name="Text Box 22"/>
          <p:cNvSpPr txBox="1">
            <a:spLocks noChangeArrowheads="1"/>
          </p:cNvSpPr>
          <p:nvPr/>
        </p:nvSpPr>
        <p:spPr bwMode="auto">
          <a:xfrm>
            <a:off x="1721893" y="3336500"/>
            <a:ext cx="5933034" cy="430887"/>
          </a:xfrm>
          <a:prstGeom prst="rect">
            <a:avLst/>
          </a:prstGeom>
          <a:noFill/>
          <a:ln w="9525" algn="ctr">
            <a:noFill/>
            <a:miter lim="800000"/>
          </a:ln>
          <a:effectLst>
            <a:outerShdw dist="28398" dir="3806097" algn="ctr" rotWithShape="0">
              <a:srgbClr val="CC3300">
                <a:alpha val="50000"/>
              </a:srgbClr>
            </a:outerShdw>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200">
                <a:solidFill>
                  <a:srgbClr val="FFFFFF"/>
                </a:solidFill>
                <a:latin typeface="Times New Roman" pitchFamily="18" charset="0"/>
                <a:ea typeface="楷体_GB2312"/>
              </a:rPr>
              <a:t>     资 产       </a:t>
            </a:r>
            <a:r>
              <a:rPr lang="zh-CN" altLang="en-US" sz="2200" smtClean="0">
                <a:solidFill>
                  <a:srgbClr val="FFFFFF"/>
                </a:solidFill>
                <a:latin typeface="Times New Roman" pitchFamily="18" charset="0"/>
                <a:ea typeface="楷体_GB2312"/>
              </a:rPr>
              <a:t>             </a:t>
            </a:r>
            <a:r>
              <a:rPr lang="en-US" altLang="zh-CN" sz="2200">
                <a:solidFill>
                  <a:srgbClr val="FFFFFF"/>
                </a:solidFill>
                <a:latin typeface="Times New Roman" pitchFamily="18" charset="0"/>
                <a:ea typeface="楷体_GB2312"/>
              </a:rPr>
              <a:t>=        </a:t>
            </a:r>
            <a:r>
              <a:rPr lang="zh-CN" altLang="en-US" sz="2200">
                <a:solidFill>
                  <a:srgbClr val="FFFFFF"/>
                </a:solidFill>
                <a:latin typeface="Times New Roman" pitchFamily="18" charset="0"/>
                <a:ea typeface="楷体_GB2312"/>
              </a:rPr>
              <a:t>负债    </a:t>
            </a:r>
            <a:r>
              <a:rPr lang="en-US" altLang="zh-CN" sz="2200" smtClean="0">
                <a:solidFill>
                  <a:srgbClr val="FFFFFF"/>
                </a:solidFill>
                <a:latin typeface="Times New Roman" pitchFamily="18" charset="0"/>
                <a:ea typeface="楷体_GB2312"/>
              </a:rPr>
              <a:t>+   </a:t>
            </a:r>
            <a:r>
              <a:rPr lang="zh-CN" altLang="en-US" sz="2200">
                <a:solidFill>
                  <a:srgbClr val="FFFFFF"/>
                </a:solidFill>
                <a:latin typeface="Times New Roman" pitchFamily="18" charset="0"/>
                <a:ea typeface="楷体_GB2312"/>
              </a:rPr>
              <a:t>所有者权益</a:t>
            </a:r>
            <a:endParaRPr lang="en-US" altLang="ko-KR" sz="2200">
              <a:solidFill>
                <a:srgbClr val="FFFFFF"/>
              </a:solidFill>
              <a:latin typeface="Times New Roman" pitchFamily="18" charset="0"/>
              <a:ea typeface="楷体_GB2312"/>
            </a:endParaRPr>
          </a:p>
        </p:txBody>
      </p:sp>
      <p:sp>
        <p:nvSpPr>
          <p:cNvPr id="59" name="AutoShape 7"/>
          <p:cNvSpPr>
            <a:spLocks noChangeArrowheads="1"/>
          </p:cNvSpPr>
          <p:nvPr/>
        </p:nvSpPr>
        <p:spPr bwMode="auto">
          <a:xfrm>
            <a:off x="5355680" y="3882600"/>
            <a:ext cx="1439863" cy="349250"/>
          </a:xfrm>
          <a:prstGeom prst="upArrow">
            <a:avLst>
              <a:gd name="adj1" fmla="val 61333"/>
              <a:gd name="adj2" fmla="val 65185"/>
            </a:avLst>
          </a:prstGeom>
          <a:solidFill>
            <a:schemeClr val="bg1">
              <a:lumMod val="65000"/>
            </a:schemeClr>
          </a:solidFill>
          <a:ln w="12700">
            <a:solidFill>
              <a:srgbClr val="B2B2B2"/>
            </a:solidFill>
            <a:miter lim="800000"/>
            <a:headEnd type="none" w="sm" len="sm"/>
            <a:tailEnd type="none" w="sm" len="sm"/>
          </a:ln>
          <a:effectLst>
            <a:outerShdw dist="53882" dir="2700000" algn="ctr" rotWithShape="0">
              <a:schemeClr val="tx1">
                <a:alpha val="50000"/>
              </a:schemeClr>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tLang="ko-KR" sz="1400">
              <a:solidFill>
                <a:srgbClr val="006600"/>
              </a:solidFill>
              <a:latin typeface="Times New Roman" pitchFamily="18" charset="0"/>
            </a:endParaRPr>
          </a:p>
        </p:txBody>
      </p:sp>
      <p:sp>
        <p:nvSpPr>
          <p:cNvPr id="60" name="矩形 7"/>
          <p:cNvSpPr>
            <a:spLocks noChangeArrowheads="1"/>
          </p:cNvSpPr>
          <p:nvPr/>
        </p:nvSpPr>
        <p:spPr bwMode="auto">
          <a:xfrm>
            <a:off x="5605783" y="4134677"/>
            <a:ext cx="521967" cy="646113"/>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5400" baseline="-25000">
                <a:solidFill>
                  <a:schemeClr val="tx1"/>
                </a:solidFill>
                <a:latin typeface="华文楷体"/>
                <a:ea typeface="华文楷体"/>
                <a:cs typeface="楷体_GB2312"/>
              </a:rPr>
              <a:t>+</a:t>
            </a:r>
            <a:endParaRPr lang="zh-CN" altLang="en-US" sz="5400" baseline="-25000">
              <a:solidFill>
                <a:schemeClr val="tx1"/>
              </a:solidFill>
              <a:latin typeface="华文楷体"/>
              <a:ea typeface="华文楷体"/>
              <a:cs typeface="楷体_GB2312"/>
            </a:endParaRPr>
          </a:p>
        </p:txBody>
      </p:sp>
      <p:sp>
        <p:nvSpPr>
          <p:cNvPr id="61" name="矩形 7"/>
          <p:cNvSpPr>
            <a:spLocks noChangeArrowheads="1"/>
          </p:cNvSpPr>
          <p:nvPr/>
        </p:nvSpPr>
        <p:spPr bwMode="auto">
          <a:xfrm>
            <a:off x="4036468" y="4134677"/>
            <a:ext cx="396081" cy="646113"/>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5400" baseline="-25000">
                <a:solidFill>
                  <a:schemeClr val="tx1"/>
                </a:solidFill>
                <a:latin typeface="华文楷体"/>
                <a:ea typeface="华文楷体"/>
                <a:cs typeface="楷体_GB2312"/>
              </a:rPr>
              <a:t>=</a:t>
            </a:r>
            <a:endParaRPr lang="zh-CN" altLang="en-US" sz="5400" baseline="-25000">
              <a:solidFill>
                <a:schemeClr val="tx1"/>
              </a:solidFill>
              <a:latin typeface="华文楷体"/>
              <a:ea typeface="华文楷体"/>
              <a:cs typeface="楷体_GB2312"/>
            </a:endParaRPr>
          </a:p>
        </p:txBody>
      </p:sp>
      <p:sp>
        <p:nvSpPr>
          <p:cNvPr id="62" name="AutoShape 10"/>
          <p:cNvSpPr>
            <a:spLocks noChangeArrowheads="1"/>
          </p:cNvSpPr>
          <p:nvPr/>
        </p:nvSpPr>
        <p:spPr bwMode="auto">
          <a:xfrm>
            <a:off x="1403350" y="4339651"/>
            <a:ext cx="1612900" cy="441139"/>
          </a:xfrm>
          <a:prstGeom prst="bevel">
            <a:avLst>
              <a:gd name="adj" fmla="val 12500"/>
            </a:avLst>
          </a:prstGeom>
          <a:solidFill>
            <a:srgbClr val="40BCCD"/>
          </a:solidFill>
          <a:ln w="9525">
            <a:noFill/>
            <a:miter lim="800000"/>
            <a:headEnd type="none" w="sm" len="sm"/>
            <a:tailEnd type="none" w="sm" len="sm"/>
          </a:ln>
          <a:effectLst/>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FFFFFF"/>
                </a:solidFill>
                <a:effectLst>
                  <a:outerShdw blurRad="38100" dist="38100" dir="2700000" algn="tl">
                    <a:srgbClr val="000000"/>
                  </a:outerShdw>
                </a:effectLst>
                <a:latin typeface="华文楷体"/>
                <a:ea typeface="楷体_GB2312"/>
                <a:cs typeface="楷体_GB2312"/>
              </a:rPr>
              <a:t>  所有</a:t>
            </a:r>
            <a:r>
              <a:rPr lang="zh-CN" altLang="en-US" smtClean="0">
                <a:solidFill>
                  <a:srgbClr val="FFFFFF"/>
                </a:solidFill>
                <a:effectLst>
                  <a:outerShdw blurRad="38100" dist="38100" dir="2700000" algn="tl">
                    <a:srgbClr val="000000"/>
                  </a:outerShdw>
                </a:effectLst>
                <a:latin typeface="华文楷体"/>
                <a:ea typeface="楷体_GB2312"/>
                <a:cs typeface="楷体_GB2312"/>
              </a:rPr>
              <a:t>的财物</a:t>
            </a:r>
            <a:endParaRPr lang="en-US" altLang="ko-KR">
              <a:solidFill>
                <a:srgbClr val="FFFFFF"/>
              </a:solidFill>
              <a:effectLst>
                <a:outerShdw blurRad="38100" dist="38100" dir="2700000" algn="tl">
                  <a:srgbClr val="000000"/>
                </a:outerShdw>
              </a:effectLst>
              <a:latin typeface="华文楷体"/>
              <a:ea typeface="楷体_GB2312"/>
              <a:cs typeface="楷体_GB2312"/>
            </a:endParaRPr>
          </a:p>
        </p:txBody>
      </p:sp>
      <p:sp>
        <p:nvSpPr>
          <p:cNvPr id="64" name="AutoShape 10"/>
          <p:cNvSpPr>
            <a:spLocks noChangeArrowheads="1"/>
          </p:cNvSpPr>
          <p:nvPr/>
        </p:nvSpPr>
        <p:spPr bwMode="auto">
          <a:xfrm>
            <a:off x="4641849" y="4339651"/>
            <a:ext cx="1054101" cy="441140"/>
          </a:xfrm>
          <a:prstGeom prst="bevel">
            <a:avLst>
              <a:gd name="adj" fmla="val 12500"/>
            </a:avLst>
          </a:prstGeom>
          <a:solidFill>
            <a:srgbClr val="40BCCD"/>
          </a:solidFill>
          <a:ln w="9525">
            <a:noFill/>
            <a:miter lim="800000"/>
            <a:headEnd type="none" w="sm" len="sm"/>
            <a:tailEnd type="none" w="sm" len="sm"/>
          </a:ln>
          <a:effectLst/>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FFFFFF"/>
                </a:solidFill>
                <a:effectLst>
                  <a:outerShdw blurRad="38100" dist="38100" dir="2700000" algn="tl">
                    <a:srgbClr val="000000"/>
                  </a:outerShdw>
                </a:effectLst>
                <a:latin typeface="华文楷体"/>
                <a:ea typeface="楷体_GB2312"/>
                <a:cs typeface="楷体_GB2312"/>
              </a:rPr>
              <a:t>  </a:t>
            </a:r>
            <a:r>
              <a:rPr lang="zh-CN" altLang="en-US" sz="1200" smtClean="0">
                <a:solidFill>
                  <a:srgbClr val="FFFFFF"/>
                </a:solidFill>
                <a:effectLst>
                  <a:outerShdw blurRad="38100" dist="38100" dir="2700000" algn="tl">
                    <a:srgbClr val="000000"/>
                  </a:outerShdw>
                </a:effectLst>
                <a:latin typeface="华文楷体"/>
                <a:ea typeface="楷体_GB2312"/>
                <a:cs typeface="楷体_GB2312"/>
              </a:rPr>
              <a:t>欠别人的</a:t>
            </a:r>
            <a:r>
              <a:rPr lang="zh-CN" altLang="en-US" sz="1200">
                <a:solidFill>
                  <a:srgbClr val="FFFFFF"/>
                </a:solidFill>
                <a:effectLst>
                  <a:outerShdw blurRad="38100" dist="38100" dir="2700000" algn="tl">
                    <a:srgbClr val="000000"/>
                  </a:outerShdw>
                </a:effectLst>
                <a:latin typeface="华文楷体"/>
                <a:ea typeface="楷体_GB2312"/>
                <a:cs typeface="楷体_GB2312"/>
              </a:rPr>
              <a:t>钱</a:t>
            </a:r>
            <a:endParaRPr lang="en-US" altLang="ko-KR" sz="1200">
              <a:solidFill>
                <a:srgbClr val="FFFFFF"/>
              </a:solidFill>
              <a:effectLst>
                <a:outerShdw blurRad="38100" dist="38100" dir="2700000" algn="tl">
                  <a:srgbClr val="000000"/>
                </a:outerShdw>
              </a:effectLst>
              <a:latin typeface="华文楷体"/>
              <a:ea typeface="楷体_GB2312"/>
              <a:cs typeface="楷体_GB2312"/>
            </a:endParaRPr>
          </a:p>
        </p:txBody>
      </p:sp>
      <p:sp>
        <p:nvSpPr>
          <p:cNvPr id="65" name="AutoShape 10"/>
          <p:cNvSpPr>
            <a:spLocks noChangeArrowheads="1"/>
          </p:cNvSpPr>
          <p:nvPr/>
        </p:nvSpPr>
        <p:spPr bwMode="auto">
          <a:xfrm>
            <a:off x="6127750" y="4339651"/>
            <a:ext cx="1506786" cy="441140"/>
          </a:xfrm>
          <a:prstGeom prst="bevel">
            <a:avLst>
              <a:gd name="adj" fmla="val 12500"/>
            </a:avLst>
          </a:prstGeom>
          <a:solidFill>
            <a:srgbClr val="40BCCD"/>
          </a:solidFill>
          <a:ln w="9525">
            <a:noFill/>
            <a:miter lim="800000"/>
            <a:headEnd type="none" w="sm" len="sm"/>
            <a:tailEnd type="none" w="sm" len="sm"/>
          </a:ln>
          <a:effectLst/>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FFFFFF"/>
                </a:solidFill>
                <a:effectLst>
                  <a:outerShdw blurRad="38100" dist="38100" dir="2700000" algn="tl">
                    <a:srgbClr val="000000"/>
                  </a:outerShdw>
                </a:effectLst>
                <a:latin typeface="华文楷体"/>
                <a:ea typeface="楷体_GB2312"/>
                <a:cs typeface="楷体_GB2312"/>
              </a:rPr>
              <a:t>  自己的钱</a:t>
            </a:r>
            <a:endParaRPr lang="en-US" altLang="ko-KR">
              <a:solidFill>
                <a:srgbClr val="FFFFFF"/>
              </a:solidFill>
              <a:effectLst>
                <a:outerShdw blurRad="38100" dist="38100" dir="2700000" algn="tl">
                  <a:srgbClr val="000000"/>
                </a:outerShdw>
              </a:effectLst>
              <a:latin typeface="华文楷体"/>
              <a:ea typeface="楷体_GB2312"/>
              <a:cs typeface="楷体_GB2312"/>
            </a:endParaRPr>
          </a:p>
        </p:txBody>
      </p:sp>
      <p:sp>
        <p:nvSpPr>
          <p:cNvPr id="28"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29"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12362356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55"/>
                                        </p:tgtEl>
                                        <p:attrNameLst>
                                          <p:attrName>style.visibility</p:attrName>
                                        </p:attrNameLst>
                                      </p:cBhvr>
                                      <p:to>
                                        <p:strVal val="visible"/>
                                      </p:to>
                                    </p:set>
                                    <p:animEffect transition="in" filter="checkerboard(across)">
                                      <p:cBhvr>
                                        <p:cTn id="7" dur="500"/>
                                        <p:tgtEl>
                                          <p:spTgt spid="55"/>
                                        </p:tgtEl>
                                      </p:cBhvr>
                                    </p:animEffect>
                                  </p:childTnLst>
                                </p:cTn>
                              </p:par>
                              <p:par>
                                <p:cTn id="8" presetID="5" presetClass="entr" presetSubtype="10" dur="500" fill="hold" grpId="0" nodeType="withEffect">
                                  <p:stCondLst>
                                    <p:cond delay="0"/>
                                  </p:stCondLst>
                                  <p:childTnLst>
                                    <p:set>
                                      <p:cBhvr>
                                        <p:cTn id="9" dur="1" fill="hold">
                                          <p:stCondLst>
                                            <p:cond delay="0"/>
                                          </p:stCondLst>
                                        </p:cTn>
                                        <p:tgtEl>
                                          <p:spTgt spid="61"/>
                                        </p:tgtEl>
                                        <p:attrNameLst>
                                          <p:attrName>style.visibility</p:attrName>
                                        </p:attrNameLst>
                                      </p:cBhvr>
                                      <p:to>
                                        <p:strVal val="visible"/>
                                      </p:to>
                                    </p:set>
                                    <p:animEffect transition="in" filter="checkerboard(across)">
                                      <p:cBhvr>
                                        <p:cTn id="10" dur="500"/>
                                        <p:tgtEl>
                                          <p:spTgt spid="61"/>
                                        </p:tgtEl>
                                      </p:cBhvr>
                                    </p:animEffect>
                                  </p:childTnLst>
                                </p:cTn>
                              </p:par>
                              <p:par>
                                <p:cTn id="11" presetID="5" presetClass="entr" presetSubtype="10" dur="500" fill="hold" grpId="0" nodeType="withEffect">
                                  <p:stCondLst>
                                    <p:cond delay="0"/>
                                  </p:stCondLst>
                                  <p:childTnLst>
                                    <p:set>
                                      <p:cBhvr>
                                        <p:cTn id="12" dur="1" fill="hold">
                                          <p:stCondLst>
                                            <p:cond delay="0"/>
                                          </p:stCondLst>
                                        </p:cTn>
                                        <p:tgtEl>
                                          <p:spTgt spid="60"/>
                                        </p:tgtEl>
                                        <p:attrNameLst>
                                          <p:attrName>style.visibility</p:attrName>
                                        </p:attrNameLst>
                                      </p:cBhvr>
                                      <p:to>
                                        <p:strVal val="visible"/>
                                      </p:to>
                                    </p:set>
                                    <p:animEffect transition="in" filter="checkerboard(across)">
                                      <p:cBhvr>
                                        <p:cTn id="13" dur="500"/>
                                        <p:tgtEl>
                                          <p:spTgt spid="60"/>
                                        </p:tgtEl>
                                      </p:cBhvr>
                                    </p:animEffect>
                                  </p:childTnLst>
                                </p:cTn>
                              </p:par>
                              <p:par>
                                <p:cTn id="14" presetID="5" presetClass="entr" presetSubtype="10" dur="500" fill="hold" grpId="0" nodeType="withEffect">
                                  <p:stCondLst>
                                    <p:cond delay="0"/>
                                  </p:stCondLst>
                                  <p:childTnLst>
                                    <p:set>
                                      <p:cBhvr>
                                        <p:cTn id="15" dur="1" fill="hold">
                                          <p:stCondLst>
                                            <p:cond delay="0"/>
                                          </p:stCondLst>
                                        </p:cTn>
                                        <p:tgtEl>
                                          <p:spTgt spid="62"/>
                                        </p:tgtEl>
                                        <p:attrNameLst>
                                          <p:attrName>style.visibility</p:attrName>
                                        </p:attrNameLst>
                                      </p:cBhvr>
                                      <p:to>
                                        <p:strVal val="visible"/>
                                      </p:to>
                                    </p:set>
                                    <p:animEffect transition="in" filter="checkerboard(across)">
                                      <p:cBhvr>
                                        <p:cTn id="16" dur="500"/>
                                        <p:tgtEl>
                                          <p:spTgt spid="62"/>
                                        </p:tgtEl>
                                      </p:cBhvr>
                                    </p:animEffect>
                                  </p:childTnLst>
                                </p:cTn>
                              </p:par>
                              <p:par>
                                <p:cTn id="17" presetID="5" presetClass="entr" presetSubtype="10" dur="500" fill="hold" grpId="0" nodeType="withEffect">
                                  <p:stCondLst>
                                    <p:cond delay="0"/>
                                  </p:stCondLst>
                                  <p:childTnLst>
                                    <p:set>
                                      <p:cBhvr>
                                        <p:cTn id="18" dur="1" fill="hold">
                                          <p:stCondLst>
                                            <p:cond delay="0"/>
                                          </p:stCondLst>
                                        </p:cTn>
                                        <p:tgtEl>
                                          <p:spTgt spid="64"/>
                                        </p:tgtEl>
                                        <p:attrNameLst>
                                          <p:attrName>style.visibility</p:attrName>
                                        </p:attrNameLst>
                                      </p:cBhvr>
                                      <p:to>
                                        <p:strVal val="visible"/>
                                      </p:to>
                                    </p:set>
                                    <p:animEffect transition="in" filter="checkerboard(across)">
                                      <p:cBhvr>
                                        <p:cTn id="19" dur="500"/>
                                        <p:tgtEl>
                                          <p:spTgt spid="64"/>
                                        </p:tgtEl>
                                      </p:cBhvr>
                                    </p:animEffect>
                                  </p:childTnLst>
                                </p:cTn>
                              </p:par>
                              <p:par>
                                <p:cTn id="20" presetID="5" presetClass="entr" presetSubtype="10" dur="500" fill="hold" grpId="0" nodeType="withEffect">
                                  <p:stCondLst>
                                    <p:cond delay="0"/>
                                  </p:stCondLst>
                                  <p:childTnLst>
                                    <p:set>
                                      <p:cBhvr>
                                        <p:cTn id="21" dur="1" fill="hold">
                                          <p:stCondLst>
                                            <p:cond delay="0"/>
                                          </p:stCondLst>
                                        </p:cTn>
                                        <p:tgtEl>
                                          <p:spTgt spid="65"/>
                                        </p:tgtEl>
                                        <p:attrNameLst>
                                          <p:attrName>style.visibility</p:attrName>
                                        </p:attrNameLst>
                                      </p:cBhvr>
                                      <p:to>
                                        <p:strVal val="visible"/>
                                      </p:to>
                                    </p:set>
                                    <p:animEffect transition="in" filter="checkerboard(across)">
                                      <p:cBhvr>
                                        <p:cTn id="22" dur="500"/>
                                        <p:tgtEl>
                                          <p:spTgt spid="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P spid="60" grpId="0"/>
      <p:bldP spid="61" grpId="0"/>
      <p:bldP spid="62" grpId="0"/>
      <p:bldP spid="64" grpId="0"/>
      <p:bldP spid="65"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 name="组合 19"/>
          <p:cNvGrpSpPr/>
          <p:nvPr/>
        </p:nvGrpSpPr>
        <p:grpSpPr>
          <a:xfrm>
            <a:off x="1348105" y="482600"/>
            <a:ext cx="1723390" cy="523875"/>
            <a:chOff x="12406" y="-239"/>
            <a:chExt cx="2714" cy="825"/>
          </a:xfrm>
        </p:grpSpPr>
        <p:cxnSp>
          <p:nvCxnSpPr>
            <p:cNvPr id="22" name="直接连接符 21"/>
            <p:cNvCxnSpPr/>
            <p:nvPr/>
          </p:nvCxnSpPr>
          <p:spPr>
            <a:xfrm flipV="1">
              <a:off x="12588" y="578"/>
              <a:ext cx="2365" cy="8"/>
            </a:xfrm>
            <a:prstGeom prst="line">
              <a:avLst/>
            </a:prstGeom>
            <a:ln w="9525">
              <a:solidFill>
                <a:srgbClr val="949495"/>
              </a:solidFill>
            </a:ln>
          </p:spPr>
          <p:style>
            <a:lnRef idx="1">
              <a:schemeClr val="accent1"/>
            </a:lnRef>
            <a:fillRef idx="0">
              <a:schemeClr val="accent1"/>
            </a:fillRef>
            <a:effectRef idx="0">
              <a:schemeClr val="accent1"/>
            </a:effectRef>
            <a:fontRef idx="minor">
              <a:schemeClr val="tx1"/>
            </a:fontRef>
          </p:style>
        </p:cxnSp>
        <p:sp>
          <p:nvSpPr>
            <p:cNvPr id="23" name="文本框 22"/>
            <p:cNvSpPr txBox="1"/>
            <p:nvPr/>
          </p:nvSpPr>
          <p:spPr>
            <a:xfrm>
              <a:off x="12406" y="-239"/>
              <a:ext cx="2714" cy="727"/>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资产负债表</a:t>
              </a:r>
            </a:p>
          </p:txBody>
        </p:sp>
      </p:grpSp>
      <p:graphicFrame>
        <p:nvGraphicFramePr>
          <p:cNvPr id="7" name="表格 6"/>
          <p:cNvGraphicFramePr>
            <a:graphicFrameLocks noGrp="1"/>
          </p:cNvGraphicFramePr>
          <p:nvPr>
            <p:extLst>
              <p:ext uri="{D42A27DB-BD31-4B8C-83A1-F6EECF244321}">
                <p14:modId xmlns:p14="http://schemas.microsoft.com/office/powerpoint/2010/main" val="2932038676"/>
              </p:ext>
            </p:extLst>
          </p:nvPr>
        </p:nvGraphicFramePr>
        <p:xfrm>
          <a:off x="3960584" y="65723"/>
          <a:ext cx="5119916" cy="5026579"/>
        </p:xfrm>
        <a:graphic>
          <a:graphicData uri="http://schemas.openxmlformats.org/drawingml/2006/table">
            <a:tbl>
              <a:tblPr/>
              <a:tblGrid>
                <a:gridCol w="1176732"/>
                <a:gridCol w="656255"/>
                <a:gridCol w="806174"/>
                <a:gridCol w="1213504"/>
                <a:gridCol w="610996"/>
                <a:gridCol w="656255"/>
              </a:tblGrid>
              <a:tr h="172245">
                <a:tc gridSpan="6">
                  <a:txBody>
                    <a:bodyPr vert="horz" wrap="square"/>
                    <a:lstStyle/>
                    <a:p>
                      <a:pPr algn="ctr" fontAlgn="ctr"/>
                      <a:r>
                        <a:rPr lang="zh-CN" altLang="en-US" sz="1100" b="1" i="0" u="none" strike="noStrike">
                          <a:solidFill>
                            <a:srgbClr val="000000"/>
                          </a:solidFill>
                          <a:latin typeface="宋体"/>
                        </a:rPr>
                        <a:t>资产负债表</a:t>
                      </a:r>
                    </a:p>
                  </a:txBody>
                  <a:tcPr marL="6297" marR="6297" marT="6297" marB="0" anchor="ctr">
                    <a:lnL>
                      <a:noFill/>
                    </a:lnL>
                    <a:lnR>
                      <a:noFill/>
                    </a:lnR>
                    <a:lnT>
                      <a:noFill/>
                    </a:lnT>
                    <a:lnB>
                      <a:noFill/>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172245">
                <a:tc>
                  <a:txBody>
                    <a:bodyPr vert="horz" wrap="square"/>
                    <a:lstStyle/>
                    <a:p>
                      <a:pPr algn="l" fontAlgn="ctr"/>
                      <a:r>
                        <a:rPr lang="en-US" sz="1100" b="0" i="0" u="none" strike="noStrike">
                          <a:solidFill>
                            <a:srgbClr val="000000"/>
                          </a:solidFill>
                          <a:latin typeface="宋体"/>
                        </a:rPr>
                        <a:t>XX</a:t>
                      </a:r>
                      <a:r>
                        <a:rPr lang="zh-CN" altLang="en-US" sz="1100" b="0" i="0" u="none" strike="noStrike">
                          <a:solidFill>
                            <a:srgbClr val="000000"/>
                          </a:solidFill>
                          <a:latin typeface="宋体"/>
                        </a:rPr>
                        <a:t>公司</a:t>
                      </a:r>
                    </a:p>
                  </a:txBody>
                  <a:tcPr marL="6297" marR="6297" marT="6297"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　</a:t>
                      </a:r>
                    </a:p>
                  </a:txBody>
                  <a:tcPr marL="6297" marR="6297" marT="6297"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2013/12/31</a:t>
                      </a:r>
                    </a:p>
                  </a:txBody>
                  <a:tcPr marL="6297" marR="6297" marT="6297"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gridSpan="3">
                  <a:txBody>
                    <a:bodyPr vert="horz" wrap="square"/>
                    <a:lstStyle/>
                    <a:p>
                      <a:pPr algn="ctr" fontAlgn="ctr"/>
                      <a:r>
                        <a:rPr lang="zh-CN" altLang="en-US" sz="1100" b="0" i="0" u="none" strike="noStrike">
                          <a:solidFill>
                            <a:srgbClr val="000000"/>
                          </a:solidFill>
                          <a:latin typeface="宋体"/>
                        </a:rPr>
                        <a:t>金额单位：人民币万元</a:t>
                      </a:r>
                    </a:p>
                  </a:txBody>
                  <a:tcPr marL="6297" marR="6297" marT="6297"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hMerge="1">
                  <a:txBody>
                    <a:bodyPr vert="horz" wrap="square"/>
                    <a:lstStyle/>
                    <a:p>
                      <a:endParaRPr lang="zh-CN" altLang="en-US"/>
                    </a:p>
                  </a:txBody>
                  <a:tcPr/>
                </a:tc>
                <a:tc hMerge="1">
                  <a:txBody>
                    <a:bodyPr vert="horz" wrap="square"/>
                    <a:lstStyle/>
                    <a:p>
                      <a:endParaRPr lang="zh-CN" altLang="en-US"/>
                    </a:p>
                  </a:txBody>
                  <a:tcPr/>
                </a:tc>
              </a:tr>
              <a:tr h="172245">
                <a:tc>
                  <a:txBody>
                    <a:bodyPr vert="horz" wrap="square"/>
                    <a:lstStyle/>
                    <a:p>
                      <a:pPr algn="ctr" fontAlgn="ctr"/>
                      <a:r>
                        <a:rPr lang="zh-CN" altLang="en-US" sz="1100" b="0" i="0" u="none" strike="noStrike">
                          <a:solidFill>
                            <a:srgbClr val="000000"/>
                          </a:solidFill>
                          <a:latin typeface="宋体"/>
                        </a:rPr>
                        <a:t>资产</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5A5A5"/>
                    </a:solidFill>
                  </a:tcPr>
                </a:tc>
                <a:tc>
                  <a:txBody>
                    <a:bodyPr vert="horz" wrap="square"/>
                    <a:lstStyle/>
                    <a:p>
                      <a:pPr algn="ctr" fontAlgn="ctr"/>
                      <a:r>
                        <a:rPr lang="zh-CN" altLang="en-US" sz="1100" b="0" i="0" u="none" strike="noStrike">
                          <a:solidFill>
                            <a:srgbClr val="000000"/>
                          </a:solidFill>
                          <a:latin typeface="宋体"/>
                        </a:rPr>
                        <a:t>年初余额</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5A5A5"/>
                    </a:solidFill>
                  </a:tcPr>
                </a:tc>
                <a:tc>
                  <a:txBody>
                    <a:bodyPr vert="horz" wrap="square"/>
                    <a:lstStyle/>
                    <a:p>
                      <a:pPr algn="ctr" fontAlgn="ctr"/>
                      <a:r>
                        <a:rPr lang="zh-CN" altLang="en-US" sz="1100" b="0" i="0" u="none" strike="noStrike">
                          <a:solidFill>
                            <a:srgbClr val="000000"/>
                          </a:solidFill>
                          <a:latin typeface="宋体"/>
                        </a:rPr>
                        <a:t>期末余额</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5A5A5"/>
                    </a:solidFill>
                  </a:tcPr>
                </a:tc>
                <a:tc>
                  <a:txBody>
                    <a:bodyPr vert="horz" wrap="square"/>
                    <a:lstStyle/>
                    <a:p>
                      <a:pPr algn="ctr" fontAlgn="ctr"/>
                      <a:r>
                        <a:rPr lang="zh-CN" altLang="en-US" sz="1100" b="0" i="0" u="none" strike="noStrike">
                          <a:solidFill>
                            <a:srgbClr val="000000"/>
                          </a:solidFill>
                          <a:latin typeface="宋体"/>
                        </a:rPr>
                        <a:t>负债及所有者权益</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5A5A5"/>
                    </a:solidFill>
                  </a:tcPr>
                </a:tc>
                <a:tc>
                  <a:txBody>
                    <a:bodyPr vert="horz" wrap="square"/>
                    <a:lstStyle/>
                    <a:p>
                      <a:pPr algn="ctr" fontAlgn="ctr"/>
                      <a:r>
                        <a:rPr lang="zh-CN" altLang="en-US" sz="1100" b="0" i="0" u="none" strike="noStrike">
                          <a:solidFill>
                            <a:srgbClr val="000000"/>
                          </a:solidFill>
                          <a:latin typeface="宋体"/>
                        </a:rPr>
                        <a:t>年初余额</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5A5A5"/>
                    </a:solidFill>
                  </a:tcPr>
                </a:tc>
                <a:tc>
                  <a:txBody>
                    <a:bodyPr vert="horz" wrap="square"/>
                    <a:lstStyle/>
                    <a:p>
                      <a:pPr algn="ctr" fontAlgn="ctr"/>
                      <a:r>
                        <a:rPr lang="zh-CN" altLang="en-US" sz="1100" b="0" i="0" u="none" strike="noStrike">
                          <a:solidFill>
                            <a:srgbClr val="000000"/>
                          </a:solidFill>
                          <a:latin typeface="宋体"/>
                        </a:rPr>
                        <a:t>期末余额</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5A5A5"/>
                    </a:solidFill>
                  </a:tcPr>
                </a:tc>
              </a:tr>
              <a:tr h="175379">
                <a:tc>
                  <a:txBody>
                    <a:bodyPr vert="horz" wrap="square"/>
                    <a:lstStyle/>
                    <a:p>
                      <a:pPr algn="l" fontAlgn="ctr"/>
                      <a:r>
                        <a:rPr lang="zh-CN" altLang="en-US" sz="1100" b="0" i="0" u="none" strike="noStrike">
                          <a:solidFill>
                            <a:srgbClr val="000000"/>
                          </a:solidFill>
                          <a:latin typeface="宋体"/>
                        </a:rPr>
                        <a:t>流动资产：</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流动负债：</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  货币资金</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0000"/>
                          </a:solidFill>
                          <a:latin typeface="宋体"/>
                        </a:rPr>
                        <a:t>2984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0000"/>
                          </a:solidFill>
                          <a:latin typeface="宋体"/>
                        </a:rPr>
                        <a:t>2912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　 短期借款</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  应收账款</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  应付账款</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  其它应收款</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354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794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  预收账款</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0000"/>
                          </a:solidFill>
                          <a:latin typeface="宋体"/>
                        </a:rPr>
                        <a:t>2382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0000"/>
                          </a:solidFill>
                          <a:latin typeface="宋体"/>
                        </a:rPr>
                        <a:t>2729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338255">
                <a:tc>
                  <a:txBody>
                    <a:bodyPr vert="horz" wrap="square"/>
                    <a:lstStyle/>
                    <a:p>
                      <a:pPr algn="l" fontAlgn="ctr"/>
                      <a:r>
                        <a:rPr lang="zh-CN" altLang="en-US" sz="1100" b="0" i="0" u="none" strike="noStrike">
                          <a:solidFill>
                            <a:srgbClr val="000000"/>
                          </a:solidFill>
                          <a:latin typeface="宋体"/>
                        </a:rPr>
                        <a:t>   其中：应收内部单位款</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93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269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  应付职工薪酬</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807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455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  预付账款</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0000"/>
                          </a:solidFill>
                          <a:latin typeface="宋体"/>
                        </a:rPr>
                        <a:t>180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0000"/>
                          </a:solidFill>
                          <a:latin typeface="宋体"/>
                        </a:rPr>
                        <a:t>190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　应交税费</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smtClean="0">
                          <a:solidFill>
                            <a:srgbClr val="000000"/>
                          </a:solidFill>
                          <a:latin typeface="宋体"/>
                        </a:rPr>
                        <a:t>280 </a:t>
                      </a:r>
                      <a:endParaRPr lang="en-US" altLang="zh-CN" sz="1100" b="0" i="0" u="none" strike="noStrike">
                        <a:solidFill>
                          <a:srgbClr val="000000"/>
                        </a:solidFill>
                        <a:latin typeface="宋体"/>
                      </a:endParaRP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316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  存货</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64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64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  其他应付款</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(171)</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(386)</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  其它流动资产</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　其他流动负债</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流动资产合计</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3582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3960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流动负债合计</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smtClean="0">
                          <a:solidFill>
                            <a:srgbClr val="000000"/>
                          </a:solidFill>
                          <a:latin typeface="宋体"/>
                        </a:rPr>
                        <a:t>3300 </a:t>
                      </a:r>
                      <a:endParaRPr lang="en-US" altLang="zh-CN" sz="1100" b="0" i="0" u="none" strike="noStrike">
                        <a:solidFill>
                          <a:srgbClr val="000000"/>
                        </a:solidFill>
                        <a:latin typeface="宋体"/>
                      </a:endParaRP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3115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非流动资产：</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非流动负债：</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338255">
                <a:tc>
                  <a:txBody>
                    <a:bodyPr vert="horz" wrap="square"/>
                    <a:lstStyle/>
                    <a:p>
                      <a:pPr algn="l" fontAlgn="ctr"/>
                      <a:r>
                        <a:rPr lang="zh-CN" altLang="en-US" sz="1100" b="0" i="0" u="none" strike="noStrike">
                          <a:solidFill>
                            <a:srgbClr val="000000"/>
                          </a:solidFill>
                          <a:latin typeface="宋体"/>
                        </a:rPr>
                        <a:t>　可供出售金融资产</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1000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1000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  长期借款</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　长期应收款</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非流动负债合计</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  固定资产原价</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124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202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负债合计</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smtClean="0">
                          <a:solidFill>
                            <a:srgbClr val="000000"/>
                          </a:solidFill>
                          <a:latin typeface="宋体"/>
                        </a:rPr>
                        <a:t>3300 </a:t>
                      </a:r>
                      <a:endParaRPr lang="en-US" altLang="zh-CN" sz="1100" b="0" i="0" u="none" strike="noStrike">
                        <a:solidFill>
                          <a:srgbClr val="000000"/>
                        </a:solidFill>
                        <a:latin typeface="宋体"/>
                      </a:endParaRP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3115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338255">
                <a:tc>
                  <a:txBody>
                    <a:bodyPr vert="horz" wrap="square"/>
                    <a:lstStyle/>
                    <a:p>
                      <a:pPr algn="l" fontAlgn="ctr"/>
                      <a:r>
                        <a:rPr lang="zh-CN" altLang="en-US" sz="1100" b="0" i="0" u="none" strike="noStrike">
                          <a:solidFill>
                            <a:srgbClr val="000000"/>
                          </a:solidFill>
                          <a:latin typeface="宋体"/>
                        </a:rPr>
                        <a:t>  减：累计折旧</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67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93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所有者权益（或股东权益</a:t>
                      </a:r>
                      <a:r>
                        <a:rPr lang="en-US" altLang="zh-CN" sz="1100" b="0" i="0" u="none" strike="noStrike">
                          <a:solidFill>
                            <a:srgbClr val="000000"/>
                          </a:solidFill>
                          <a:latin typeface="宋体"/>
                        </a:rPr>
                        <a:t>)</a:t>
                      </a:r>
                      <a:r>
                        <a:rPr lang="zh-CN" altLang="en-US" sz="1100" b="0" i="0" u="none" strike="noStrike">
                          <a:solidFill>
                            <a:srgbClr val="000000"/>
                          </a:solidFill>
                          <a:latin typeface="宋体"/>
                        </a:rPr>
                        <a:t>：</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338255">
                <a:tc>
                  <a:txBody>
                    <a:bodyPr vert="horz" wrap="square"/>
                    <a:lstStyle/>
                    <a:p>
                      <a:pPr algn="l" fontAlgn="ctr"/>
                      <a:r>
                        <a:rPr lang="zh-CN" altLang="en-US" sz="1100" b="0" i="0" u="none" strike="noStrike">
                          <a:solidFill>
                            <a:srgbClr val="000000"/>
                          </a:solidFill>
                          <a:latin typeface="宋体"/>
                        </a:rPr>
                        <a:t>  固定资产净值</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57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109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FF0000"/>
                          </a:solidFill>
                          <a:latin typeface="宋体"/>
                        </a:rPr>
                        <a:t>  实收资本（或股本）</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0000"/>
                          </a:solidFill>
                          <a:latin typeface="宋体"/>
                        </a:rPr>
                        <a:t>500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0000"/>
                          </a:solidFill>
                          <a:latin typeface="宋体"/>
                        </a:rPr>
                        <a:t>500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338255">
                <a:tc>
                  <a:txBody>
                    <a:bodyPr vert="horz" wrap="square"/>
                    <a:lstStyle/>
                    <a:p>
                      <a:pPr algn="l" fontAlgn="ctr"/>
                      <a:r>
                        <a:rPr lang="zh-CN" altLang="en-US" sz="1100" b="0" i="0" u="none" strike="noStrike">
                          <a:solidFill>
                            <a:srgbClr val="000000"/>
                          </a:solidFill>
                          <a:latin typeface="宋体"/>
                        </a:rPr>
                        <a:t>  减：固定资产减值准备</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  资本公积</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FFFFFF"/>
                          </a:solidFill>
                          <a:latin typeface="宋体"/>
                        </a:rPr>
                        <a:t>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  固定资产净额</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57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109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  盈余公积</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65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140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非流动资产合计</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1057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1109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0" i="0" u="none" strike="noStrike">
                          <a:solidFill>
                            <a:srgbClr val="000000"/>
                          </a:solidFill>
                          <a:latin typeface="宋体"/>
                        </a:rPr>
                        <a:t>  未分配利润</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smtClean="0">
                          <a:solidFill>
                            <a:srgbClr val="000000"/>
                          </a:solidFill>
                          <a:latin typeface="宋体"/>
                        </a:rPr>
                        <a:t>774 </a:t>
                      </a:r>
                      <a:endParaRPr lang="en-US" altLang="zh-CN" sz="1100" b="0" i="0" u="none" strike="noStrike">
                        <a:solidFill>
                          <a:srgbClr val="000000"/>
                        </a:solidFill>
                        <a:latin typeface="宋体"/>
                      </a:endParaRP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1314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75379">
                <a:tc>
                  <a:txBody>
                    <a:bodyPr vert="horz" wrap="square"/>
                    <a:lstStyle/>
                    <a:p>
                      <a:pPr algn="l" fontAlgn="ctr"/>
                      <a:r>
                        <a:rPr lang="zh-CN" altLang="en-US" sz="1100" b="0" i="0" u="none" strike="noStrike">
                          <a:solidFill>
                            <a:srgbClr val="000000"/>
                          </a:solidFill>
                          <a:latin typeface="宋体"/>
                        </a:rPr>
                        <a:t>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100" b="0" i="0" u="none" strike="noStrike">
                          <a:solidFill>
                            <a:srgbClr val="000000"/>
                          </a:solidFill>
                          <a:latin typeface="宋体"/>
                        </a:rPr>
                        <a:t>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100" b="0" i="0" u="none" strike="noStrike">
                          <a:solidFill>
                            <a:srgbClr val="000000"/>
                          </a:solidFill>
                          <a:latin typeface="宋体"/>
                        </a:rPr>
                        <a:t>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100" b="0" i="0" u="none" strike="noStrike">
                          <a:solidFill>
                            <a:srgbClr val="000000"/>
                          </a:solidFill>
                          <a:latin typeface="宋体"/>
                        </a:rPr>
                        <a:t>所有者权益合计</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smtClean="0">
                          <a:solidFill>
                            <a:srgbClr val="000000"/>
                          </a:solidFill>
                          <a:latin typeface="宋体"/>
                        </a:rPr>
                        <a:t>1339 </a:t>
                      </a:r>
                      <a:endParaRPr lang="en-US" altLang="zh-CN" sz="1100" b="0" i="0" u="none" strike="noStrike">
                        <a:solidFill>
                          <a:srgbClr val="000000"/>
                        </a:solidFill>
                        <a:latin typeface="宋体"/>
                      </a:endParaRP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0" i="0" u="none" strike="noStrike">
                          <a:solidFill>
                            <a:srgbClr val="000000"/>
                          </a:solidFill>
                          <a:latin typeface="宋体"/>
                        </a:rPr>
                        <a:t>1954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338255">
                <a:tc>
                  <a:txBody>
                    <a:bodyPr vert="horz" wrap="square"/>
                    <a:lstStyle/>
                    <a:p>
                      <a:pPr algn="l" fontAlgn="ctr"/>
                      <a:r>
                        <a:rPr lang="zh-CN" altLang="en-US" sz="1100" b="1" i="0" u="none" strike="noStrike">
                          <a:solidFill>
                            <a:srgbClr val="000000"/>
                          </a:solidFill>
                          <a:latin typeface="宋体"/>
                        </a:rPr>
                        <a:t>资产总计</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1" i="0" u="none" strike="noStrike">
                          <a:solidFill>
                            <a:srgbClr val="FF0000"/>
                          </a:solidFill>
                          <a:latin typeface="宋体"/>
                        </a:rPr>
                        <a:t>4639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1" i="0" u="none" strike="noStrike">
                          <a:solidFill>
                            <a:srgbClr val="FF0000"/>
                          </a:solidFill>
                          <a:latin typeface="宋体"/>
                        </a:rPr>
                        <a:t>5069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l" fontAlgn="ctr"/>
                      <a:r>
                        <a:rPr lang="zh-CN" altLang="en-US" sz="1100" b="1" i="0" u="none" strike="noStrike">
                          <a:solidFill>
                            <a:srgbClr val="000000"/>
                          </a:solidFill>
                          <a:latin typeface="宋体"/>
                        </a:rPr>
                        <a:t>负债和所有者权益总计</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1" i="0" u="none" strike="noStrike">
                          <a:solidFill>
                            <a:srgbClr val="FF0000"/>
                          </a:solidFill>
                          <a:latin typeface="宋体"/>
                        </a:rPr>
                        <a:t>4639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100" b="1" i="0" u="none" strike="noStrike">
                          <a:solidFill>
                            <a:srgbClr val="FF0000"/>
                          </a:solidFill>
                          <a:latin typeface="宋体"/>
                        </a:rPr>
                        <a:t>5069 </a:t>
                      </a:r>
                    </a:p>
                  </a:txBody>
                  <a:tcPr marL="6297" marR="6297" marT="62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bl>
          </a:graphicData>
        </a:graphic>
      </p:graphicFrame>
      <p:sp>
        <p:nvSpPr>
          <p:cNvPr id="3" name="TextBox 2"/>
          <p:cNvSpPr txBox="1"/>
          <p:nvPr/>
        </p:nvSpPr>
        <p:spPr>
          <a:xfrm>
            <a:off x="298450" y="1155700"/>
            <a:ext cx="3486150" cy="310854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Wingdings" pitchFamily="2" charset="2"/>
              <a:buChar char="Ø"/>
            </a:pPr>
            <a:r>
              <a:rPr lang="zh-CN" altLang="en-US" sz="1400">
                <a:solidFill>
                  <a:srgbClr val="FFC000"/>
                </a:solidFill>
                <a:latin typeface="微软雅黑" panose="020b0503020204020204" pitchFamily="34" charset="-122"/>
                <a:ea typeface="微软雅黑" panose="020b0503020204020204" pitchFamily="34" charset="-122"/>
              </a:rPr>
              <a:t>货币资金：</a:t>
            </a:r>
            <a:r>
              <a:rPr lang="zh-CN" altLang="en-US" sz="1400">
                <a:latin typeface="微软雅黑" panose="020b0503020204020204" pitchFamily="34" charset="-122"/>
                <a:ea typeface="微软雅黑" panose="020b0503020204020204" pitchFamily="34" charset="-122"/>
              </a:rPr>
              <a:t>现金、银行存款</a:t>
            </a:r>
            <a:endParaRPr lang="en-US" altLang="zh-CN" sz="1400">
              <a:latin typeface="微软雅黑" panose="020b0503020204020204" pitchFamily="34" charset="-122"/>
              <a:ea typeface="微软雅黑" panose="020b0503020204020204" pitchFamily="34" charset="-122"/>
            </a:endParaRPr>
          </a:p>
          <a:p>
            <a:endParaRPr lang="en-US" altLang="zh-CN" sz="1400">
              <a:solidFill>
                <a:srgbClr val="FFC000"/>
              </a:solidFill>
              <a:latin typeface="微软雅黑" panose="020b0503020204020204" pitchFamily="34" charset="-122"/>
              <a:ea typeface="微软雅黑" panose="020b0503020204020204" pitchFamily="34" charset="-122"/>
            </a:endParaRPr>
          </a:p>
          <a:p>
            <a:pPr>
              <a:buFont typeface="Wingdings" pitchFamily="2" charset="2"/>
              <a:buChar char="Ø"/>
            </a:pPr>
            <a:r>
              <a:rPr lang="zh-CN" altLang="en-US" sz="1400">
                <a:solidFill>
                  <a:srgbClr val="FFC000"/>
                </a:solidFill>
                <a:latin typeface="微软雅黑" panose="020b0503020204020204" pitchFamily="34" charset="-122"/>
                <a:ea typeface="微软雅黑" panose="020b0503020204020204" pitchFamily="34" charset="-122"/>
              </a:rPr>
              <a:t>其它应收款：</a:t>
            </a:r>
            <a:r>
              <a:rPr lang="zh-CN" altLang="en-US" sz="1400">
                <a:latin typeface="微软雅黑" panose="020b0503020204020204" pitchFamily="34" charset="-122"/>
                <a:ea typeface="微软雅黑" panose="020b0503020204020204" pitchFamily="34" charset="-122"/>
              </a:rPr>
              <a:t>包括开发往来、分公司往来、员工借款、备用金、代垫水电费等，详见科目表。</a:t>
            </a:r>
            <a:endParaRPr lang="en-US" altLang="zh-CN" sz="1400">
              <a:latin typeface="微软雅黑" panose="020b0503020204020204" pitchFamily="34" charset="-122"/>
              <a:ea typeface="微软雅黑" panose="020b0503020204020204" pitchFamily="34" charset="-122"/>
            </a:endParaRPr>
          </a:p>
          <a:p>
            <a:endParaRPr lang="en-US" altLang="zh-CN" sz="1400">
              <a:solidFill>
                <a:srgbClr val="FFC000"/>
              </a:solidFill>
              <a:latin typeface="微软雅黑" panose="020b0503020204020204" pitchFamily="34" charset="-122"/>
              <a:ea typeface="微软雅黑" panose="020b0503020204020204" pitchFamily="34" charset="-122"/>
            </a:endParaRPr>
          </a:p>
          <a:p>
            <a:pPr>
              <a:buFont typeface="Wingdings" pitchFamily="2" charset="2"/>
              <a:buChar char="Ø"/>
            </a:pPr>
            <a:r>
              <a:rPr lang="zh-CN" altLang="en-US" sz="1400">
                <a:solidFill>
                  <a:srgbClr val="FFC000"/>
                </a:solidFill>
                <a:latin typeface="微软雅黑" panose="020b0503020204020204" pitchFamily="34" charset="-122"/>
                <a:ea typeface="微软雅黑" panose="020b0503020204020204" pitchFamily="34" charset="-122"/>
              </a:rPr>
              <a:t>预收账款：</a:t>
            </a:r>
            <a:r>
              <a:rPr lang="zh-CN" altLang="en-US" sz="1400">
                <a:latin typeface="微软雅黑" panose="020b0503020204020204" pitchFamily="34" charset="-122"/>
                <a:ea typeface="微软雅黑" panose="020b0503020204020204" pitchFamily="34" charset="-122"/>
              </a:rPr>
              <a:t>包括预收物业费、装修费等。</a:t>
            </a:r>
            <a:endParaRPr lang="en-US" altLang="zh-CN" sz="1400">
              <a:latin typeface="微软雅黑" panose="020b0503020204020204" pitchFamily="34" charset="-122"/>
              <a:ea typeface="微软雅黑" panose="020b0503020204020204" pitchFamily="34" charset="-122"/>
            </a:endParaRPr>
          </a:p>
          <a:p>
            <a:endParaRPr lang="en-US" altLang="zh-CN" sz="1400">
              <a:solidFill>
                <a:srgbClr val="FFC000"/>
              </a:solidFill>
              <a:latin typeface="微软雅黑" panose="020b0503020204020204" pitchFamily="34" charset="-122"/>
              <a:ea typeface="微软雅黑" panose="020b0503020204020204" pitchFamily="34" charset="-122"/>
            </a:endParaRPr>
          </a:p>
          <a:p>
            <a:pPr>
              <a:buFont typeface="Wingdings" pitchFamily="2" charset="2"/>
              <a:buChar char="Ø"/>
            </a:pPr>
            <a:r>
              <a:rPr lang="zh-CN" altLang="en-US" sz="1400">
                <a:solidFill>
                  <a:srgbClr val="FFC000"/>
                </a:solidFill>
                <a:latin typeface="微软雅黑" panose="020b0503020204020204" pitchFamily="34" charset="-122"/>
                <a:ea typeface="微软雅黑" panose="020b0503020204020204" pitchFamily="34" charset="-122"/>
              </a:rPr>
              <a:t>盈余公积</a:t>
            </a:r>
            <a:r>
              <a:rPr lang="zh-CN" altLang="en-US" sz="1400" smtClean="0">
                <a:solidFill>
                  <a:srgbClr val="FFC000"/>
                </a:solidFill>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提取</a:t>
            </a:r>
            <a:r>
              <a:rPr lang="zh-CN" altLang="en-US" sz="1400">
                <a:latin typeface="微软雅黑" panose="020b0503020204020204" pitchFamily="34" charset="-122"/>
                <a:ea typeface="微软雅黑" panose="020b0503020204020204" pitchFamily="34" charset="-122"/>
              </a:rPr>
              <a:t>比例为净利润的</a:t>
            </a:r>
            <a:r>
              <a:rPr lang="en-US" altLang="zh-CN" sz="1400">
                <a:latin typeface="微软雅黑" panose="020b0503020204020204" pitchFamily="34" charset="-122"/>
                <a:ea typeface="微软雅黑" panose="020b0503020204020204" pitchFamily="34" charset="-122"/>
              </a:rPr>
              <a:t>10%,</a:t>
            </a:r>
            <a:r>
              <a:rPr lang="zh-CN" altLang="en-US" sz="1400">
                <a:latin typeface="微软雅黑" panose="020b0503020204020204" pitchFamily="34" charset="-122"/>
                <a:ea typeface="微软雅黑" panose="020b0503020204020204" pitchFamily="34" charset="-122"/>
              </a:rPr>
              <a:t>当法定盈余公积累计金额达到注册资本的</a:t>
            </a:r>
            <a:r>
              <a:rPr lang="en-US" altLang="zh-CN" sz="1400">
                <a:latin typeface="微软雅黑" panose="020b0503020204020204" pitchFamily="34" charset="-122"/>
                <a:ea typeface="微软雅黑" panose="020b0503020204020204" pitchFamily="34" charset="-122"/>
              </a:rPr>
              <a:t>50%</a:t>
            </a:r>
            <a:r>
              <a:rPr lang="zh-CN" altLang="en-US" sz="1400">
                <a:latin typeface="微软雅黑" panose="020b0503020204020204" pitchFamily="34" charset="-122"/>
                <a:ea typeface="微软雅黑" panose="020b0503020204020204" pitchFamily="34" charset="-122"/>
              </a:rPr>
              <a:t>以上时</a:t>
            </a:r>
            <a:r>
              <a:rPr lang="en-US" altLang="zh-CN" sz="1400">
                <a:latin typeface="微软雅黑" panose="020b0503020204020204" pitchFamily="34" charset="-122"/>
                <a:ea typeface="微软雅黑" panose="020b0503020204020204" pitchFamily="34" charset="-122"/>
              </a:rPr>
              <a:t>,</a:t>
            </a:r>
            <a:r>
              <a:rPr lang="zh-CN" altLang="en-US" sz="1400">
                <a:latin typeface="微软雅黑" panose="020b0503020204020204" pitchFamily="34" charset="-122"/>
                <a:ea typeface="微软雅黑" panose="020b0503020204020204" pitchFamily="34" charset="-122"/>
              </a:rPr>
              <a:t>可以不再提取。</a:t>
            </a:r>
            <a:endParaRPr lang="en-US" altLang="zh-CN" sz="1400">
              <a:latin typeface="微软雅黑" panose="020b0503020204020204" pitchFamily="34" charset="-122"/>
              <a:ea typeface="微软雅黑" panose="020b0503020204020204" pitchFamily="34" charset="-122"/>
            </a:endParaRPr>
          </a:p>
          <a:p>
            <a:endParaRPr lang="en-US" altLang="zh-CN" sz="1400">
              <a:solidFill>
                <a:srgbClr val="FFC000"/>
              </a:solidFill>
              <a:latin typeface="微软雅黑" panose="020b0503020204020204" pitchFamily="34" charset="-122"/>
              <a:ea typeface="微软雅黑" panose="020b0503020204020204" pitchFamily="34" charset="-122"/>
            </a:endParaRPr>
          </a:p>
          <a:p>
            <a:pPr>
              <a:buFont typeface="Wingdings" pitchFamily="2" charset="2"/>
              <a:buChar char="Ø"/>
            </a:pPr>
            <a:r>
              <a:rPr lang="zh-CN" altLang="en-US" sz="1400">
                <a:solidFill>
                  <a:srgbClr val="FFC000"/>
                </a:solidFill>
                <a:latin typeface="微软雅黑" panose="020b0503020204020204" pitchFamily="34" charset="-122"/>
                <a:ea typeface="微软雅黑" panose="020b0503020204020204" pitchFamily="34" charset="-122"/>
              </a:rPr>
              <a:t>未分配利润：</a:t>
            </a:r>
            <a:r>
              <a:rPr lang="zh-CN" altLang="en-US" sz="1400">
                <a:latin typeface="微软雅黑" panose="020b0503020204020204" pitchFamily="34" charset="-122"/>
                <a:ea typeface="微软雅黑" panose="020b0503020204020204" pitchFamily="34" charset="-122"/>
              </a:rPr>
              <a:t>期初未分配利润加上本期实现的净利润，减去提取的法定盈余公积</a:t>
            </a:r>
            <a:endParaRPr lang="zh-CN" altLang="en-US" sz="1400"/>
          </a:p>
        </p:txBody>
      </p:sp>
      <p:sp>
        <p:nvSpPr>
          <p:cNvPr id="8"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9"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3334881866"/>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 name="组合 19"/>
          <p:cNvGrpSpPr/>
          <p:nvPr/>
        </p:nvGrpSpPr>
        <p:grpSpPr>
          <a:xfrm>
            <a:off x="1348105" y="482600"/>
            <a:ext cx="1108075" cy="461645"/>
            <a:chOff x="12406" y="-239"/>
            <a:chExt cx="1745" cy="727"/>
          </a:xfrm>
        </p:grpSpPr>
        <p:cxnSp>
          <p:nvCxnSpPr>
            <p:cNvPr id="22" name="直接连接符 21"/>
            <p:cNvCxnSpPr/>
            <p:nvPr/>
          </p:nvCxnSpPr>
          <p:spPr>
            <a:xfrm>
              <a:off x="12588" y="483"/>
              <a:ext cx="1415" cy="0"/>
            </a:xfrm>
            <a:prstGeom prst="line">
              <a:avLst/>
            </a:prstGeom>
            <a:ln w="9525">
              <a:solidFill>
                <a:srgbClr val="949495"/>
              </a:solidFill>
            </a:ln>
          </p:spPr>
          <p:style>
            <a:lnRef idx="1">
              <a:schemeClr val="accent1"/>
            </a:lnRef>
            <a:fillRef idx="0">
              <a:schemeClr val="accent1"/>
            </a:fillRef>
            <a:effectRef idx="0">
              <a:schemeClr val="accent1"/>
            </a:effectRef>
            <a:fontRef idx="minor">
              <a:schemeClr val="tx1"/>
            </a:fontRef>
          </p:style>
        </p:cxnSp>
        <p:sp>
          <p:nvSpPr>
            <p:cNvPr id="23" name="文本框 22"/>
            <p:cNvSpPr txBox="1"/>
            <p:nvPr/>
          </p:nvSpPr>
          <p:spPr>
            <a:xfrm>
              <a:off x="12406" y="-239"/>
              <a:ext cx="1745" cy="727"/>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利润表</a:t>
              </a:r>
            </a:p>
          </p:txBody>
        </p:sp>
      </p:grpSp>
      <p:sp>
        <p:nvSpPr>
          <p:cNvPr id="8" name="TextBox 7"/>
          <p:cNvSpPr txBox="1"/>
          <p:nvPr/>
        </p:nvSpPr>
        <p:spPr>
          <a:xfrm>
            <a:off x="1270000" y="1314450"/>
            <a:ext cx="6559550"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是反映企业一定</a:t>
            </a:r>
            <a:r>
              <a:rPr lang="zh-CN" altLang="en-US">
                <a:solidFill>
                  <a:srgbClr val="FF0000"/>
                </a:solidFill>
                <a:latin typeface="微软雅黑" panose="020b0503020204020204" pitchFamily="34" charset="-122"/>
                <a:ea typeface="微软雅黑" panose="020b0503020204020204" pitchFamily="34" charset="-122"/>
              </a:rPr>
              <a:t>会计期间</a:t>
            </a:r>
            <a:r>
              <a:rPr lang="zh-CN" altLang="en-US">
                <a:latin typeface="微软雅黑" panose="020b0503020204020204" pitchFamily="34" charset="-122"/>
                <a:ea typeface="微软雅黑" panose="020b0503020204020204" pitchFamily="34" charset="-122"/>
              </a:rPr>
              <a:t>（如月度、季度、半年度或年度）生产经营成果的会计报表。</a:t>
            </a:r>
          </a:p>
          <a:p>
            <a:endParaRPr lang="zh-CN" altLang="en-US"/>
          </a:p>
        </p:txBody>
      </p:sp>
      <p:sp>
        <p:nvSpPr>
          <p:cNvPr id="10" name="矩形 9"/>
          <p:cNvSpPr/>
          <p:nvPr/>
        </p:nvSpPr>
        <p:spPr>
          <a:xfrm>
            <a:off x="2435097" y="4319587"/>
            <a:ext cx="971678" cy="406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t>收入</a:t>
            </a:r>
            <a:endParaRPr lang="zh-CN" altLang="en-US"/>
          </a:p>
        </p:txBody>
      </p:sp>
      <p:sp>
        <p:nvSpPr>
          <p:cNvPr id="11" name="减号 10"/>
          <p:cNvSpPr/>
          <p:nvPr/>
        </p:nvSpPr>
        <p:spPr>
          <a:xfrm>
            <a:off x="3489325" y="4411662"/>
            <a:ext cx="501650" cy="222250"/>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矩形 11"/>
          <p:cNvSpPr/>
          <p:nvPr/>
        </p:nvSpPr>
        <p:spPr>
          <a:xfrm>
            <a:off x="4108450" y="4319587"/>
            <a:ext cx="933450" cy="406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t>费用</a:t>
            </a:r>
            <a:endParaRPr lang="zh-CN" altLang="en-US"/>
          </a:p>
        </p:txBody>
      </p:sp>
      <p:sp>
        <p:nvSpPr>
          <p:cNvPr id="16" name="等于号 15"/>
          <p:cNvSpPr/>
          <p:nvPr/>
        </p:nvSpPr>
        <p:spPr>
          <a:xfrm>
            <a:off x="5137150" y="4411662"/>
            <a:ext cx="444500" cy="180975"/>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ndParaRPr>
          </a:p>
        </p:txBody>
      </p:sp>
      <p:sp>
        <p:nvSpPr>
          <p:cNvPr id="17" name="矩形 16"/>
          <p:cNvSpPr/>
          <p:nvPr/>
        </p:nvSpPr>
        <p:spPr>
          <a:xfrm>
            <a:off x="5651500" y="4319587"/>
            <a:ext cx="850900" cy="406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t>利润</a:t>
            </a:r>
            <a:endParaRPr lang="zh-CN" altLang="en-US"/>
          </a:p>
        </p:txBody>
      </p:sp>
      <p:graphicFrame>
        <p:nvGraphicFramePr>
          <p:cNvPr id="21" name="图示 20"/>
          <p:cNvGraphicFramePr/>
          <p:nvPr>
            <p:extLst>
              <p:ext uri="{D42A27DB-BD31-4B8C-83A1-F6EECF244321}">
                <p14:modId xmlns:p14="http://schemas.microsoft.com/office/powerpoint/2010/main" val="342496091"/>
              </p:ext>
            </p:extLst>
          </p:nvPr>
        </p:nvGraphicFramePr>
        <p:xfrm>
          <a:off x="1463675" y="2057400"/>
          <a:ext cx="5937250" cy="2070100"/>
        </p:xfrm>
        <a:graphic>
          <a:graphicData uri="http://schemas.openxmlformats.org/drawingml/2006/diagram">
            <dgm:relIds xmlns:dgm="http://schemas.openxmlformats.org/drawingml/2006/diagram" r:dm="rId3" r:lo="rId4" r:qs="rId5" r:cs="rId6"/>
          </a:graphicData>
        </a:graphic>
      </p:graphicFrame>
      <p:sp>
        <p:nvSpPr>
          <p:cNvPr id="13"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14"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3568922757"/>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 name="组合 19"/>
          <p:cNvGrpSpPr/>
          <p:nvPr/>
        </p:nvGrpSpPr>
        <p:grpSpPr>
          <a:xfrm>
            <a:off x="1348105" y="482600"/>
            <a:ext cx="1108075" cy="471170"/>
            <a:chOff x="12406" y="-239"/>
            <a:chExt cx="1745" cy="742"/>
          </a:xfrm>
        </p:grpSpPr>
        <p:cxnSp>
          <p:nvCxnSpPr>
            <p:cNvPr id="22" name="直接连接符 21"/>
            <p:cNvCxnSpPr/>
            <p:nvPr/>
          </p:nvCxnSpPr>
          <p:spPr>
            <a:xfrm>
              <a:off x="12588" y="503"/>
              <a:ext cx="1375" cy="0"/>
            </a:xfrm>
            <a:prstGeom prst="line">
              <a:avLst/>
            </a:prstGeom>
            <a:ln w="9525">
              <a:solidFill>
                <a:srgbClr val="949495"/>
              </a:solidFill>
            </a:ln>
          </p:spPr>
          <p:style>
            <a:lnRef idx="1">
              <a:schemeClr val="accent1"/>
            </a:lnRef>
            <a:fillRef idx="0">
              <a:schemeClr val="accent1"/>
            </a:fillRef>
            <a:effectRef idx="0">
              <a:schemeClr val="accent1"/>
            </a:effectRef>
            <a:fontRef idx="minor">
              <a:schemeClr val="tx1"/>
            </a:fontRef>
          </p:style>
        </p:cxnSp>
        <p:sp>
          <p:nvSpPr>
            <p:cNvPr id="23" name="文本框 22"/>
            <p:cNvSpPr txBox="1"/>
            <p:nvPr/>
          </p:nvSpPr>
          <p:spPr>
            <a:xfrm>
              <a:off x="12406" y="-239"/>
              <a:ext cx="1745" cy="727"/>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利润表</a:t>
              </a:r>
            </a:p>
          </p:txBody>
        </p:sp>
      </p:grpSp>
      <p:graphicFrame>
        <p:nvGraphicFramePr>
          <p:cNvPr id="6" name="表格 5"/>
          <p:cNvGraphicFramePr>
            <a:graphicFrameLocks noGrp="1"/>
          </p:cNvGraphicFramePr>
          <p:nvPr>
            <p:extLst>
              <p:ext uri="{D42A27DB-BD31-4B8C-83A1-F6EECF244321}">
                <p14:modId xmlns:p14="http://schemas.microsoft.com/office/powerpoint/2010/main" val="1739440576"/>
              </p:ext>
            </p:extLst>
          </p:nvPr>
        </p:nvGraphicFramePr>
        <p:xfrm>
          <a:off x="890269" y="953770"/>
          <a:ext cx="3123591" cy="3770684"/>
        </p:xfrm>
        <a:graphic>
          <a:graphicData uri="http://schemas.openxmlformats.org/drawingml/2006/table">
            <a:tbl>
              <a:tblPr/>
              <a:tblGrid>
                <a:gridCol w="1627300"/>
                <a:gridCol w="1496291"/>
              </a:tblGrid>
              <a:tr h="316241">
                <a:tc gridSpan="2">
                  <a:txBody>
                    <a:bodyPr vert="horz" wrap="square"/>
                    <a:lstStyle/>
                    <a:p>
                      <a:pPr algn="ctr" rtl="0" fontAlgn="ctr"/>
                      <a:r>
                        <a:rPr lang="zh-CN" altLang="en-US" sz="1100" b="0" i="0" u="none" strike="noStrike">
                          <a:solidFill>
                            <a:srgbClr val="000000"/>
                          </a:solidFill>
                          <a:effectLst/>
                          <a:latin typeface="微软雅黑"/>
                        </a:rPr>
                        <a:t>利润表</a:t>
                      </a:r>
                    </a:p>
                  </a:txBody>
                  <a:tcPr marL="6350" marR="6350" marT="635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hMerge="1">
                  <a:txBody>
                    <a:bodyPr vert="horz" wrap="square"/>
                    <a:lstStyle/>
                    <a:p>
                      <a:endParaRPr lang="zh-CN" altLang="en-US"/>
                    </a:p>
                  </a:txBody>
                  <a:tcPr/>
                </a:tc>
              </a:tr>
              <a:tr h="403597">
                <a:tc>
                  <a:txBody>
                    <a:bodyPr vert="horz" wrap="square"/>
                    <a:lstStyle/>
                    <a:p>
                      <a:pPr algn="l" rtl="0" fontAlgn="ctr"/>
                      <a:r>
                        <a:rPr lang="zh-CN" altLang="en-US" sz="1100" b="0" i="0" u="none" strike="noStrike">
                          <a:solidFill>
                            <a:srgbClr val="000000"/>
                          </a:solidFill>
                          <a:effectLst/>
                          <a:latin typeface="微软雅黑"/>
                        </a:rPr>
                        <a:t>公司：*****</a:t>
                      </a:r>
                    </a:p>
                  </a:txBody>
                  <a:tcPr marL="6350" marR="6350" marT="635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zh-CN" altLang="en-US" sz="1100" b="0" i="0" u="none" strike="noStrike">
                          <a:solidFill>
                            <a:srgbClr val="000000"/>
                          </a:solidFill>
                          <a:effectLst/>
                          <a:latin typeface="微软雅黑"/>
                        </a:rPr>
                        <a:t>期间：</a:t>
                      </a:r>
                      <a:r>
                        <a:rPr lang="en-US" altLang="zh-CN" sz="1100" b="0" i="0" u="none" strike="noStrike">
                          <a:solidFill>
                            <a:srgbClr val="000000"/>
                          </a:solidFill>
                          <a:effectLst/>
                          <a:latin typeface="Arial"/>
                        </a:rPr>
                        <a:t>2019</a:t>
                      </a:r>
                      <a:r>
                        <a:rPr lang="zh-CN" altLang="en-US" sz="1100" b="0" i="0" u="none" strike="noStrike">
                          <a:solidFill>
                            <a:srgbClr val="000000"/>
                          </a:solidFill>
                          <a:effectLst/>
                          <a:latin typeface="微软雅黑"/>
                        </a:rPr>
                        <a:t>年</a:t>
                      </a:r>
                      <a:r>
                        <a:rPr lang="en-US" altLang="zh-CN" sz="1100" b="0" i="0" u="none" strike="noStrike">
                          <a:solidFill>
                            <a:srgbClr val="000000"/>
                          </a:solidFill>
                          <a:effectLst/>
                          <a:latin typeface="Arial"/>
                        </a:rPr>
                        <a:t>1-10</a:t>
                      </a:r>
                      <a:r>
                        <a:rPr lang="zh-CN" altLang="en-US" sz="1100" b="0" i="0" u="none" strike="noStrike">
                          <a:solidFill>
                            <a:srgbClr val="000000"/>
                          </a:solidFill>
                          <a:effectLst/>
                          <a:latin typeface="微软雅黑"/>
                        </a:rPr>
                        <a:t>月</a:t>
                      </a:r>
                    </a:p>
                  </a:txBody>
                  <a:tcPr marL="6350" marR="6350" marT="6350"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9036">
                <a:tc>
                  <a:txBody>
                    <a:bodyPr vert="horz" wrap="square"/>
                    <a:lstStyle/>
                    <a:p>
                      <a:pPr algn="ctr" rtl="0" fontAlgn="ctr"/>
                      <a:r>
                        <a:rPr lang="zh-CN" altLang="en-US" sz="1050" b="0" i="0" u="none" strike="noStrike">
                          <a:solidFill>
                            <a:srgbClr val="000000"/>
                          </a:solidFill>
                          <a:effectLst/>
                          <a:latin typeface="微软雅黑"/>
                        </a:rPr>
                        <a:t>项目</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050" b="0" i="0" u="none" strike="noStrike">
                          <a:solidFill>
                            <a:srgbClr val="000000"/>
                          </a:solidFill>
                          <a:effectLst/>
                          <a:latin typeface="微软雅黑"/>
                        </a:rPr>
                        <a:t>金额</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9036">
                <a:tc>
                  <a:txBody>
                    <a:bodyPr vert="horz" wrap="square"/>
                    <a:lstStyle/>
                    <a:p>
                      <a:pPr algn="just" rtl="0" fontAlgn="ctr"/>
                      <a:r>
                        <a:rPr lang="zh-CN" altLang="en-US" sz="1200" b="0" i="0" u="none" strike="noStrike">
                          <a:solidFill>
                            <a:srgbClr val="000000"/>
                          </a:solidFill>
                          <a:effectLst/>
                          <a:latin typeface="微软雅黑"/>
                        </a:rPr>
                        <a:t>一、</a:t>
                      </a:r>
                      <a:r>
                        <a:rPr lang="zh-CN" altLang="en-US" sz="1200" b="0" i="0" u="none" strike="noStrike">
                          <a:solidFill>
                            <a:srgbClr val="FF0000"/>
                          </a:solidFill>
                          <a:effectLst/>
                          <a:latin typeface="微软雅黑"/>
                        </a:rPr>
                        <a:t>营业收入</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rtl="0" fontAlgn="ctr"/>
                      <a:r>
                        <a:rPr lang="en-US" altLang="zh-CN" sz="1200" b="0" i="0" u="none" strike="noStrike">
                          <a:solidFill>
                            <a:srgbClr val="000000"/>
                          </a:solidFill>
                          <a:effectLst/>
                          <a:latin typeface="Arial"/>
                        </a:rPr>
                        <a:t>10,000.00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0432">
                <a:tc>
                  <a:txBody>
                    <a:bodyPr vert="horz" wrap="square"/>
                    <a:lstStyle/>
                    <a:p>
                      <a:pPr algn="just" rtl="0" fontAlgn="ctr"/>
                      <a:r>
                        <a:rPr lang="zh-CN" altLang="en-US" sz="1200" b="0" i="0" u="none" strike="noStrike">
                          <a:solidFill>
                            <a:srgbClr val="000000"/>
                          </a:solidFill>
                          <a:effectLst/>
                          <a:latin typeface="Arial"/>
                        </a:rPr>
                        <a:t>  减：营业成本</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rtl="0" fontAlgn="ctr"/>
                      <a:r>
                        <a:rPr lang="en-US" altLang="zh-CN" sz="1200" b="0" i="0" u="none" strike="noStrike">
                          <a:solidFill>
                            <a:srgbClr val="000000"/>
                          </a:solidFill>
                          <a:effectLst/>
                          <a:latin typeface="Arial"/>
                        </a:rPr>
                        <a:t>6,000.00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0432">
                <a:tc>
                  <a:txBody>
                    <a:bodyPr vert="horz" wrap="square"/>
                    <a:lstStyle/>
                    <a:p>
                      <a:pPr algn="just" rtl="0" fontAlgn="ctr"/>
                      <a:r>
                        <a:rPr lang="zh-CN" altLang="en-US" sz="1200" b="0" i="0" u="none" strike="noStrike">
                          <a:solidFill>
                            <a:srgbClr val="000000"/>
                          </a:solidFill>
                          <a:effectLst/>
                          <a:latin typeface="Arial"/>
                        </a:rPr>
                        <a:t>  　　</a:t>
                      </a:r>
                      <a:r>
                        <a:rPr lang="zh-CN" altLang="en-US" sz="1200" b="0" i="0" u="none" strike="noStrike" smtClean="0">
                          <a:solidFill>
                            <a:srgbClr val="000000"/>
                          </a:solidFill>
                          <a:effectLst/>
                          <a:latin typeface="Arial"/>
                        </a:rPr>
                        <a:t>税</a:t>
                      </a:r>
                      <a:r>
                        <a:rPr lang="zh-CN" altLang="en-US" sz="1200" b="0" i="0" u="none" strike="noStrike">
                          <a:solidFill>
                            <a:srgbClr val="000000"/>
                          </a:solidFill>
                          <a:effectLst/>
                          <a:latin typeface="Arial"/>
                        </a:rPr>
                        <a:t>费</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rtl="0" fontAlgn="ctr"/>
                      <a:r>
                        <a:rPr lang="en-US" altLang="zh-CN" sz="1200" b="0" i="0" u="none" strike="noStrike">
                          <a:solidFill>
                            <a:srgbClr val="000000"/>
                          </a:solidFill>
                          <a:effectLst/>
                          <a:latin typeface="Arial"/>
                        </a:rPr>
                        <a:t>500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0432">
                <a:tc>
                  <a:txBody>
                    <a:bodyPr vert="horz" wrap="square"/>
                    <a:lstStyle/>
                    <a:p>
                      <a:pPr algn="just" rtl="0" fontAlgn="ctr"/>
                      <a:r>
                        <a:rPr lang="zh-CN" altLang="en-US" sz="1200" b="0" i="0" u="none" strike="noStrike">
                          <a:solidFill>
                            <a:srgbClr val="000000"/>
                          </a:solidFill>
                          <a:effectLst/>
                          <a:latin typeface="Arial"/>
                        </a:rPr>
                        <a:t>  　　管理费用</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rtl="0" fontAlgn="ctr"/>
                      <a:r>
                        <a:rPr lang="en-US" altLang="zh-CN" sz="1200" b="0" i="0" u="none" strike="noStrike">
                          <a:solidFill>
                            <a:srgbClr val="000000"/>
                          </a:solidFill>
                          <a:effectLst/>
                          <a:latin typeface="Arial"/>
                        </a:rPr>
                        <a:t>2,000.00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9036">
                <a:tc>
                  <a:txBody>
                    <a:bodyPr vert="horz" wrap="square"/>
                    <a:lstStyle/>
                    <a:p>
                      <a:pPr algn="just" rtl="0" fontAlgn="ctr"/>
                      <a:r>
                        <a:rPr lang="zh-CN" altLang="en-US" sz="1200" b="0" i="0" u="none" strike="noStrike">
                          <a:solidFill>
                            <a:srgbClr val="000000"/>
                          </a:solidFill>
                          <a:effectLst/>
                          <a:latin typeface="微软雅黑"/>
                        </a:rPr>
                        <a:t>二、营业利润</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rtl="0" fontAlgn="ctr"/>
                      <a:r>
                        <a:rPr lang="en-US" altLang="zh-CN" sz="1200" b="0" i="0" u="none" strike="noStrike">
                          <a:solidFill>
                            <a:srgbClr val="000000"/>
                          </a:solidFill>
                          <a:effectLst/>
                          <a:latin typeface="Arial"/>
                        </a:rPr>
                        <a:t>1,500.00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0432">
                <a:tc>
                  <a:txBody>
                    <a:bodyPr vert="horz" wrap="square"/>
                    <a:lstStyle/>
                    <a:p>
                      <a:pPr algn="just" rtl="0" fontAlgn="ctr"/>
                      <a:r>
                        <a:rPr lang="zh-CN" altLang="en-US" sz="1200" b="0" i="0" u="none" strike="noStrike">
                          <a:solidFill>
                            <a:srgbClr val="000000"/>
                          </a:solidFill>
                          <a:effectLst/>
                          <a:latin typeface="Arial"/>
                        </a:rPr>
                        <a:t>  加：营业外收入</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rtl="0" fontAlgn="ctr"/>
                      <a:r>
                        <a:rPr lang="en-US" altLang="zh-CN" sz="1200" b="0" i="0" u="none" strike="noStrike">
                          <a:solidFill>
                            <a:srgbClr val="000000"/>
                          </a:solidFill>
                          <a:effectLst/>
                          <a:latin typeface="Arial"/>
                        </a:rPr>
                        <a:t>100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0432">
                <a:tc>
                  <a:txBody>
                    <a:bodyPr vert="horz" wrap="square"/>
                    <a:lstStyle/>
                    <a:p>
                      <a:pPr algn="just" rtl="0" fontAlgn="ctr"/>
                      <a:r>
                        <a:rPr lang="zh-CN" altLang="en-US" sz="1200" b="0" i="0" u="none" strike="noStrike">
                          <a:solidFill>
                            <a:srgbClr val="000000"/>
                          </a:solidFill>
                          <a:effectLst/>
                          <a:latin typeface="Arial"/>
                        </a:rPr>
                        <a:t>  减：营业外支出</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rtl="0" fontAlgn="ctr"/>
                      <a:r>
                        <a:rPr lang="en-US" altLang="zh-CN" sz="1200" b="0" i="0" u="none" strike="noStrike">
                          <a:solidFill>
                            <a:srgbClr val="000000"/>
                          </a:solidFill>
                          <a:effectLst/>
                          <a:latin typeface="Arial"/>
                        </a:rPr>
                        <a:t>50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9036">
                <a:tc>
                  <a:txBody>
                    <a:bodyPr vert="horz" wrap="square"/>
                    <a:lstStyle/>
                    <a:p>
                      <a:pPr algn="just" rtl="0" fontAlgn="ctr"/>
                      <a:r>
                        <a:rPr lang="zh-CN" altLang="en-US" sz="1200" b="0" i="0" u="none" strike="noStrike">
                          <a:solidFill>
                            <a:srgbClr val="000000"/>
                          </a:solidFill>
                          <a:effectLst/>
                          <a:latin typeface="微软雅黑"/>
                        </a:rPr>
                        <a:t>三、利润</a:t>
                      </a:r>
                      <a:r>
                        <a:rPr lang="zh-CN" altLang="en-US" sz="1200" b="0" i="0" u="none" strike="noStrike" smtClean="0">
                          <a:solidFill>
                            <a:srgbClr val="000000"/>
                          </a:solidFill>
                          <a:effectLst/>
                          <a:latin typeface="微软雅黑"/>
                        </a:rPr>
                        <a:t>总额（税前利润）</a:t>
                      </a:r>
                      <a:endParaRPr lang="zh-CN" altLang="en-US" sz="1200" b="0" i="0" u="none" strike="noStrike">
                        <a:solidFill>
                          <a:srgbClr val="000000"/>
                        </a:solidFill>
                        <a:effectLst/>
                        <a:latin typeface="微软雅黑"/>
                      </a:endParaRP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rtl="0" fontAlgn="ctr"/>
                      <a:r>
                        <a:rPr lang="en-US" altLang="zh-CN" sz="1200" b="0" i="0" u="none" strike="noStrike">
                          <a:solidFill>
                            <a:srgbClr val="000000"/>
                          </a:solidFill>
                          <a:effectLst/>
                          <a:latin typeface="Arial"/>
                        </a:rPr>
                        <a:t>1,550.00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0432">
                <a:tc>
                  <a:txBody>
                    <a:bodyPr vert="horz" wrap="square"/>
                    <a:lstStyle/>
                    <a:p>
                      <a:pPr algn="just" rtl="0" fontAlgn="ctr"/>
                      <a:r>
                        <a:rPr lang="zh-CN" altLang="en-US" sz="1200" b="0" i="0" u="none" strike="noStrike">
                          <a:solidFill>
                            <a:srgbClr val="000000"/>
                          </a:solidFill>
                          <a:effectLst/>
                          <a:latin typeface="Arial"/>
                        </a:rPr>
                        <a:t>  减：所得税</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rtl="0" fontAlgn="ctr"/>
                      <a:r>
                        <a:rPr lang="en-US" altLang="zh-CN" sz="1200" b="0" i="0" u="none" strike="noStrike">
                          <a:solidFill>
                            <a:srgbClr val="000000"/>
                          </a:solidFill>
                          <a:effectLst/>
                          <a:latin typeface="Arial"/>
                        </a:rPr>
                        <a:t>232.5</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9036">
                <a:tc>
                  <a:txBody>
                    <a:bodyPr vert="horz" wrap="square"/>
                    <a:lstStyle/>
                    <a:p>
                      <a:pPr algn="just" rtl="0" fontAlgn="ctr"/>
                      <a:r>
                        <a:rPr lang="zh-CN" altLang="en-US" sz="1200" b="0" i="0" u="none" strike="noStrike">
                          <a:solidFill>
                            <a:srgbClr val="000000"/>
                          </a:solidFill>
                          <a:effectLst/>
                          <a:latin typeface="微软雅黑"/>
                        </a:rPr>
                        <a:t>四、</a:t>
                      </a:r>
                      <a:r>
                        <a:rPr lang="zh-CN" altLang="en-US" sz="1200" b="0" i="0" u="none" strike="noStrike">
                          <a:solidFill>
                            <a:srgbClr val="FF0000"/>
                          </a:solidFill>
                          <a:effectLst/>
                          <a:latin typeface="微软雅黑"/>
                        </a:rPr>
                        <a:t>净利润</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rtl="0" fontAlgn="ctr"/>
                      <a:r>
                        <a:rPr lang="en-US" altLang="zh-CN" sz="1200" b="0" i="0" u="none" strike="noStrike">
                          <a:solidFill>
                            <a:srgbClr val="000000"/>
                          </a:solidFill>
                          <a:effectLst/>
                          <a:latin typeface="Arial"/>
                        </a:rPr>
                        <a:t>1,317.50</a:t>
                      </a:r>
                    </a:p>
                  </a:txBody>
                  <a:tcPr marL="6350" marR="6350" marT="6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9" name="图示 8"/>
          <p:cNvGraphicFramePr/>
          <p:nvPr>
            <p:extLst>
              <p:ext uri="{D42A27DB-BD31-4B8C-83A1-F6EECF244321}">
                <p14:modId xmlns:p14="http://schemas.microsoft.com/office/powerpoint/2010/main" val="3496265650"/>
              </p:ext>
            </p:extLst>
          </p:nvPr>
        </p:nvGraphicFramePr>
        <p:xfrm>
          <a:off x="4572000" y="612976"/>
          <a:ext cx="3816350" cy="1061439"/>
        </p:xfrm>
        <a:graphic>
          <a:graphicData uri="http://schemas.openxmlformats.org/drawingml/2006/diagram">
            <dgm:relIds xmlns:dgm="http://schemas.openxmlformats.org/drawingml/2006/diagram" r:dm="rId3" r:lo="rId4" r:qs="rId5" r:cs="rId6"/>
          </a:graphicData>
        </a:graphic>
      </p:graphicFrame>
      <p:graphicFrame>
        <p:nvGraphicFramePr>
          <p:cNvPr id="7" name="图示 6"/>
          <p:cNvGraphicFramePr/>
          <p:nvPr>
            <p:extLst>
              <p:ext uri="{D42A27DB-BD31-4B8C-83A1-F6EECF244321}">
                <p14:modId xmlns:p14="http://schemas.microsoft.com/office/powerpoint/2010/main" val="3818525718"/>
              </p:ext>
            </p:extLst>
          </p:nvPr>
        </p:nvGraphicFramePr>
        <p:xfrm>
          <a:off x="4572000" y="1978634"/>
          <a:ext cx="3816350" cy="503297"/>
        </p:xfrm>
        <a:graphic>
          <a:graphicData uri="http://schemas.openxmlformats.org/drawingml/2006/diagram">
            <dgm:relIds xmlns:dgm="http://schemas.openxmlformats.org/drawingml/2006/diagram" r:dm="rId8" r:lo="rId9" r:qs="rId10" r:cs="rId11"/>
          </a:graphicData>
        </a:graphic>
      </p:graphicFrame>
      <p:graphicFrame>
        <p:nvGraphicFramePr>
          <p:cNvPr id="8" name="图示 7"/>
          <p:cNvGraphicFramePr/>
          <p:nvPr>
            <p:extLst>
              <p:ext uri="{D42A27DB-BD31-4B8C-83A1-F6EECF244321}">
                <p14:modId xmlns:p14="http://schemas.microsoft.com/office/powerpoint/2010/main" val="830245082"/>
              </p:ext>
            </p:extLst>
          </p:nvPr>
        </p:nvGraphicFramePr>
        <p:xfrm>
          <a:off x="4572000" y="2850073"/>
          <a:ext cx="3816350" cy="1724645"/>
        </p:xfrm>
        <a:graphic>
          <a:graphicData uri="http://schemas.openxmlformats.org/drawingml/2006/diagram">
            <dgm:relIds xmlns:dgm="http://schemas.openxmlformats.org/drawingml/2006/diagram" r:dm="rId13" r:lo="rId14" r:qs="rId15" r:cs="rId16"/>
          </a:graphicData>
        </a:graphic>
      </p:graphicFrame>
      <p:sp>
        <p:nvSpPr>
          <p:cNvPr id="10"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11"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2216230679"/>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 name="组合 19"/>
          <p:cNvGrpSpPr/>
          <p:nvPr/>
        </p:nvGrpSpPr>
        <p:grpSpPr>
          <a:xfrm>
            <a:off x="1348105" y="482600"/>
            <a:ext cx="1723390" cy="483870"/>
            <a:chOff x="12406" y="-239"/>
            <a:chExt cx="2714" cy="762"/>
          </a:xfrm>
        </p:grpSpPr>
        <p:cxnSp>
          <p:nvCxnSpPr>
            <p:cNvPr id="22" name="直接连接符 21"/>
            <p:cNvCxnSpPr/>
            <p:nvPr/>
          </p:nvCxnSpPr>
          <p:spPr>
            <a:xfrm>
              <a:off x="12588" y="523"/>
              <a:ext cx="2375" cy="0"/>
            </a:xfrm>
            <a:prstGeom prst="line">
              <a:avLst/>
            </a:prstGeom>
            <a:ln w="9525">
              <a:solidFill>
                <a:srgbClr val="949495"/>
              </a:solidFill>
            </a:ln>
          </p:spPr>
          <p:style>
            <a:lnRef idx="1">
              <a:schemeClr val="accent1"/>
            </a:lnRef>
            <a:fillRef idx="0">
              <a:schemeClr val="accent1"/>
            </a:fillRef>
            <a:effectRef idx="0">
              <a:schemeClr val="accent1"/>
            </a:effectRef>
            <a:fontRef idx="minor">
              <a:schemeClr val="tx1"/>
            </a:fontRef>
          </p:style>
        </p:cxnSp>
        <p:sp>
          <p:nvSpPr>
            <p:cNvPr id="23" name="文本框 22"/>
            <p:cNvSpPr txBox="1"/>
            <p:nvPr/>
          </p:nvSpPr>
          <p:spPr>
            <a:xfrm>
              <a:off x="12406" y="-239"/>
              <a:ext cx="2714" cy="727"/>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现金流量表</a:t>
              </a:r>
            </a:p>
          </p:txBody>
        </p:sp>
      </p:grpSp>
      <p:graphicFrame>
        <p:nvGraphicFramePr>
          <p:cNvPr id="3" name="对象 2"/>
          <p:cNvGraphicFramePr>
            <a:graphicFrameLocks noGrp="1" noChangeAspect="1"/>
          </p:cNvGraphicFramePr>
          <p:nvPr>
            <p:extLst>
              <p:ext uri="{D42A27DB-BD31-4B8C-83A1-F6EECF244321}">
                <p14:modId xmlns:p14="http://schemas.microsoft.com/office/powerpoint/2010/main" val="587583565"/>
              </p:ext>
            </p:extLst>
          </p:nvPr>
        </p:nvGraphicFramePr>
        <p:xfrm>
          <a:off x="2749550" y="1752011"/>
          <a:ext cx="3956050" cy="3007459"/>
        </p:xfrm>
        <a:graphic>
          <a:graphicData uri="http://schemas.openxmlformats.org/presentationml/2006/ole">
            <mc:AlternateContent>
              <mc:Choice xmlns:v="urn:schemas-microsoft-com:vml" Requires="v">
                <p:oleObj spid="_x0000_s1039" name="BMP 图像" r:id="rId2" imgW="4361905" imgH="2742857" progId="PBrush">
                  <p:embed/>
                </p:oleObj>
              </mc:Choice>
              <mc:Fallback>
                <p:oleObj name="BMP 图像" r:id="rId2" imgW="4361905" imgH="2742857" progId="PBrush">
                  <p:embed/>
                  <p:pic>
                    <p:nvPicPr>
                      <p:cNvPr id="0" name="OLE substitute image"/>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749550" y="1752011"/>
                        <a:ext cx="3956050" cy="3007459"/>
                      </a:xfrm>
                      <a:prstGeom prst="rect">
                        <a:avLst/>
                      </a:prstGeom>
                      <a:noFill/>
                      <a:ln>
                        <a:noFill/>
                      </a:ln>
                    </p:spPr>
                  </p:pic>
                </p:oleObj>
              </mc:Fallback>
            </mc:AlternateContent>
          </a:graphicData>
        </a:graphic>
      </p:graphicFrame>
      <p:sp>
        <p:nvSpPr>
          <p:cNvPr id="13" name="Rectangle 12"/>
          <p:cNvSpPr>
            <a:spLocks noChangeArrowheads="1"/>
          </p:cNvSpPr>
          <p:nvPr/>
        </p:nvSpPr>
        <p:spPr bwMode="auto">
          <a:xfrm>
            <a:off x="2022909" y="2146300"/>
            <a:ext cx="389656" cy="1954213"/>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effectLst>
                  <a:outerShdw blurRad="38100" dist="38100" dir="2700000" algn="tl">
                    <a:srgbClr val="C0C0C0"/>
                  </a:outerShdw>
                </a:effectLst>
                <a:latin typeface="Times New Roman" pitchFamily="18" charset="0"/>
              </a:rPr>
              <a:t>  </a:t>
            </a:r>
            <a:r>
              <a:rPr lang="zh-CN" altLang="en-US">
                <a:effectLst>
                  <a:outerShdw blurRad="38100" dist="38100" dir="2700000" algn="tl">
                    <a:srgbClr val="C0C0C0"/>
                  </a:outerShdw>
                </a:effectLst>
                <a:latin typeface="Times New Roman" pitchFamily="18" charset="0"/>
              </a:rPr>
              <a:t>现金流量表描述</a:t>
            </a:r>
          </a:p>
        </p:txBody>
      </p:sp>
      <p:sp>
        <p:nvSpPr>
          <p:cNvPr id="4" name="TextBox 3"/>
          <p:cNvSpPr txBox="1"/>
          <p:nvPr/>
        </p:nvSpPr>
        <p:spPr>
          <a:xfrm>
            <a:off x="1348104" y="1162050"/>
            <a:ext cx="7065646" cy="12003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是指反映企业在一定会计期间</a:t>
            </a:r>
            <a:r>
              <a:rPr lang="zh-CN" altLang="en-US">
                <a:solidFill>
                  <a:srgbClr val="FF0000"/>
                </a:solidFill>
              </a:rPr>
              <a:t>现金和现金等价物</a:t>
            </a:r>
            <a:r>
              <a:rPr lang="zh-CN" altLang="en-US"/>
              <a:t>流入和流出的报表</a:t>
            </a:r>
            <a:r>
              <a:rPr lang="zh-CN" altLang="en-US" smtClean="0"/>
              <a:t>。</a:t>
            </a:r>
            <a:endParaRPr lang="en-US" altLang="zh-CN" smtClean="0"/>
          </a:p>
          <a:p>
            <a:r>
              <a:rPr lang="zh-CN" altLang="en-US">
                <a:latin typeface="微软雅黑" panose="020b0503020204020204" pitchFamily="34" charset="-122"/>
                <a:ea typeface="微软雅黑" panose="020b0503020204020204" pitchFamily="34" charset="-122"/>
              </a:rPr>
              <a:t>现金流</a:t>
            </a:r>
            <a:r>
              <a:rPr lang="zh-CN" altLang="en-US" smtClean="0">
                <a:latin typeface="微软雅黑" panose="020b0503020204020204" pitchFamily="34" charset="-122"/>
                <a:ea typeface="微软雅黑" panose="020b0503020204020204" pitchFamily="34" charset="-122"/>
              </a:rPr>
              <a:t>，被</a:t>
            </a:r>
            <a:r>
              <a:rPr lang="zh-CN" altLang="en-US">
                <a:latin typeface="微软雅黑" panose="020b0503020204020204" pitchFamily="34" charset="-122"/>
                <a:ea typeface="微软雅黑" panose="020b0503020204020204" pitchFamily="34" charset="-122"/>
              </a:rPr>
              <a:t>称为企业生命的血液，一个企业不管利润多高，一旦没有现金的支持，资金链断裂，将无法继续经营，最终导致破产。</a:t>
            </a:r>
          </a:p>
          <a:p>
            <a:endParaRPr lang="zh-CN" altLang="en-US"/>
          </a:p>
        </p:txBody>
      </p:sp>
      <p:sp>
        <p:nvSpPr>
          <p:cNvPr id="8"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9"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3701777053"/>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 name="组合 19"/>
          <p:cNvGrpSpPr/>
          <p:nvPr/>
        </p:nvGrpSpPr>
        <p:grpSpPr>
          <a:xfrm>
            <a:off x="1348105" y="482600"/>
            <a:ext cx="1723390" cy="483870"/>
            <a:chOff x="12406" y="-239"/>
            <a:chExt cx="2714" cy="762"/>
          </a:xfrm>
        </p:grpSpPr>
        <p:cxnSp>
          <p:nvCxnSpPr>
            <p:cNvPr id="22" name="直接连接符 21"/>
            <p:cNvCxnSpPr/>
            <p:nvPr/>
          </p:nvCxnSpPr>
          <p:spPr>
            <a:xfrm>
              <a:off x="12588" y="523"/>
              <a:ext cx="2375" cy="0"/>
            </a:xfrm>
            <a:prstGeom prst="line">
              <a:avLst/>
            </a:prstGeom>
            <a:ln w="9525">
              <a:solidFill>
                <a:srgbClr val="949495"/>
              </a:solidFill>
            </a:ln>
          </p:spPr>
          <p:style>
            <a:lnRef idx="1">
              <a:schemeClr val="accent1"/>
            </a:lnRef>
            <a:fillRef idx="0">
              <a:schemeClr val="accent1"/>
            </a:fillRef>
            <a:effectRef idx="0">
              <a:schemeClr val="accent1"/>
            </a:effectRef>
            <a:fontRef idx="minor">
              <a:schemeClr val="tx1"/>
            </a:fontRef>
          </p:style>
        </p:cxnSp>
        <p:sp>
          <p:nvSpPr>
            <p:cNvPr id="23" name="文本框 22"/>
            <p:cNvSpPr txBox="1"/>
            <p:nvPr/>
          </p:nvSpPr>
          <p:spPr>
            <a:xfrm>
              <a:off x="12406" y="-239"/>
              <a:ext cx="2714" cy="727"/>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现金流量表</a:t>
              </a:r>
            </a:p>
          </p:txBody>
        </p:sp>
      </p:grpSp>
      <p:graphicFrame>
        <p:nvGraphicFramePr>
          <p:cNvPr id="2" name="图示 1"/>
          <p:cNvGraphicFramePr/>
          <p:nvPr>
            <p:extLst>
              <p:ext uri="{D42A27DB-BD31-4B8C-83A1-F6EECF244321}">
                <p14:modId xmlns:p14="http://schemas.microsoft.com/office/powerpoint/2010/main" val="804088858"/>
              </p:ext>
            </p:extLst>
          </p:nvPr>
        </p:nvGraphicFramePr>
        <p:xfrm>
          <a:off x="1101724" y="1244600"/>
          <a:ext cx="7102476" cy="3048000"/>
        </p:xfrm>
        <a:graphic>
          <a:graphicData uri="http://schemas.openxmlformats.org/drawingml/2006/diagram">
            <dgm:relIds xmlns:dgm="http://schemas.openxmlformats.org/drawingml/2006/diagram" r:dm="rId3" r:lo="rId4" r:qs="rId5" r:cs="rId6"/>
          </a:graphicData>
        </a:graphic>
      </p:graphicFrame>
      <p:sp>
        <p:nvSpPr>
          <p:cNvPr id="6"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7"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2471638763"/>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6" name="表格 5"/>
          <p:cNvGraphicFramePr>
            <a:graphicFrameLocks noGrp="1"/>
          </p:cNvGraphicFramePr>
          <p:nvPr>
            <p:extLst>
              <p:ext uri="{D42A27DB-BD31-4B8C-83A1-F6EECF244321}">
                <p14:modId xmlns:p14="http://schemas.microsoft.com/office/powerpoint/2010/main" val="3650512860"/>
              </p:ext>
            </p:extLst>
          </p:nvPr>
        </p:nvGraphicFramePr>
        <p:xfrm>
          <a:off x="1854314" y="577596"/>
          <a:ext cx="5435371" cy="4177036"/>
        </p:xfrm>
        <a:graphic>
          <a:graphicData uri="http://schemas.openxmlformats.org/drawingml/2006/table">
            <a:tbl>
              <a:tblPr/>
              <a:tblGrid>
                <a:gridCol w="4635048"/>
                <a:gridCol w="800323"/>
              </a:tblGrid>
              <a:tr h="199253">
                <a:tc gridSpan="2">
                  <a:txBody>
                    <a:bodyPr vert="horz" wrap="square"/>
                    <a:lstStyle/>
                    <a:p>
                      <a:pPr algn="ctr" fontAlgn="ctr"/>
                      <a:r>
                        <a:rPr lang="zh-CN" altLang="en-US" sz="1200" b="1" i="0" u="none" strike="noStrike">
                          <a:solidFill>
                            <a:srgbClr val="000000"/>
                          </a:solidFill>
                          <a:latin typeface="黑体" pitchFamily="49" charset="-122"/>
                          <a:ea typeface="黑体" pitchFamily="49" charset="-122"/>
                        </a:rPr>
                        <a:t>现金流量主表</a:t>
                      </a:r>
                    </a:p>
                  </a:txBody>
                  <a:tcPr marL="0" marR="0" marT="0" marB="0" anchor="ctr">
                    <a:lnL>
                      <a:noFill/>
                    </a:lnL>
                    <a:lnR>
                      <a:noFill/>
                    </a:lnR>
                    <a:lnT>
                      <a:noFill/>
                    </a:lnT>
                    <a:lnB>
                      <a:noFill/>
                    </a:lnB>
                  </a:tcPr>
                </a:tc>
                <a:tc hMerge="1">
                  <a:txBody>
                    <a:bodyPr vert="horz" wrap="square"/>
                    <a:lstStyle/>
                    <a:p>
                      <a:endParaRPr lang="zh-CN" altLang="en-US"/>
                    </a:p>
                  </a:txBody>
                  <a:tcPr/>
                </a:tc>
              </a:tr>
              <a:tr h="160092">
                <a:tc gridSpan="2">
                  <a:txBody>
                    <a:bodyPr vert="horz" wrap="square"/>
                    <a:lstStyle/>
                    <a:p>
                      <a:pPr algn="l" fontAlgn="ctr"/>
                      <a:r>
                        <a:rPr lang="en-US" altLang="zh-CN" sz="1200" b="0" i="0" u="none" strike="noStrike" smtClean="0">
                          <a:solidFill>
                            <a:srgbClr val="000000"/>
                          </a:solidFill>
                          <a:latin typeface="黑体" pitchFamily="49" charset="-122"/>
                          <a:ea typeface="黑体" pitchFamily="49" charset="-122"/>
                        </a:rPr>
                        <a:t>  XX</a:t>
                      </a:r>
                      <a:r>
                        <a:rPr lang="zh-CN" altLang="en-US" sz="1200" b="0" i="0" u="none" strike="noStrike" smtClean="0">
                          <a:solidFill>
                            <a:srgbClr val="000000"/>
                          </a:solidFill>
                          <a:latin typeface="黑体" pitchFamily="49" charset="-122"/>
                          <a:ea typeface="黑体" pitchFamily="49" charset="-122"/>
                        </a:rPr>
                        <a:t>物业公司    </a:t>
                      </a:r>
                      <a:r>
                        <a:rPr lang="en-US" altLang="zh-CN" sz="1200" b="0" i="0" u="none" strike="noStrike" smtClean="0">
                          <a:solidFill>
                            <a:srgbClr val="000000"/>
                          </a:solidFill>
                          <a:latin typeface="黑体" pitchFamily="49" charset="-122"/>
                          <a:ea typeface="黑体" pitchFamily="49" charset="-122"/>
                        </a:rPr>
                        <a:t>2013</a:t>
                      </a:r>
                      <a:r>
                        <a:rPr lang="zh-CN" altLang="en-US" sz="1200" b="0" i="0" u="none" strike="noStrike" smtClean="0">
                          <a:solidFill>
                            <a:srgbClr val="000000"/>
                          </a:solidFill>
                          <a:latin typeface="黑体" pitchFamily="49" charset="-122"/>
                          <a:ea typeface="黑体" pitchFamily="49" charset="-122"/>
                        </a:rPr>
                        <a:t>年         单位</a:t>
                      </a:r>
                      <a:r>
                        <a:rPr lang="zh-CN" altLang="en-US" sz="1200" b="0" i="0" u="none" strike="noStrike">
                          <a:solidFill>
                            <a:srgbClr val="000000"/>
                          </a:solidFill>
                          <a:latin typeface="黑体" pitchFamily="49" charset="-122"/>
                          <a:ea typeface="黑体" pitchFamily="49" charset="-122"/>
                        </a:rPr>
                        <a:t>：万元</a:t>
                      </a:r>
                    </a:p>
                  </a:txBody>
                  <a:tcPr marL="0" marR="0" marT="0"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pPr algn="ctr" fontAlgn="ctr"/>
                      <a:endParaRPr lang="zh-CN" altLang="en-US" sz="1400" b="0" i="0" u="none" strike="noStrike">
                        <a:solidFill>
                          <a:srgbClr val="000000"/>
                        </a:solidFill>
                        <a:latin typeface="宋体"/>
                      </a:endParaRPr>
                    </a:p>
                  </a:txBody>
                  <a:tcPr marL="0" marR="0" marT="0" marB="0" anchor="ctr">
                    <a:lnL>
                      <a:noFill/>
                    </a:lnL>
                    <a:lnR>
                      <a:noFill/>
                    </a:lnR>
                    <a:lnT>
                      <a:noFill/>
                    </a:lnT>
                    <a:lnB w="6350" cap="flat" cmpd="sng" algn="ctr">
                      <a:solidFill>
                        <a:srgbClr val="000000"/>
                      </a:solidFill>
                      <a:prstDash val="solid"/>
                      <a:round/>
                      <a:headEnd type="none" w="med" len="med"/>
                      <a:tailEnd type="none" w="med" len="med"/>
                    </a:lnB>
                  </a:tcPr>
                </a:tc>
              </a:tr>
              <a:tr h="160092">
                <a:tc>
                  <a:txBody>
                    <a:bodyPr vert="horz" wrap="square"/>
                    <a:lstStyle/>
                    <a:p>
                      <a:pPr algn="ctr" fontAlgn="ctr"/>
                      <a:r>
                        <a:rPr lang="zh-CN" altLang="en-US" sz="1200" b="1" i="0" u="none" strike="noStrike">
                          <a:solidFill>
                            <a:srgbClr val="000000"/>
                          </a:solidFill>
                          <a:latin typeface="黑体" pitchFamily="49" charset="-122"/>
                          <a:ea typeface="黑体" pitchFamily="49" charset="-122"/>
                        </a:rPr>
                        <a:t>项    目</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latin typeface="黑体" pitchFamily="49" charset="-122"/>
                          <a:ea typeface="黑体" pitchFamily="49" charset="-122"/>
                        </a:rPr>
                        <a:t>本年数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160092">
                <a:tc>
                  <a:txBody>
                    <a:bodyPr vert="horz" wrap="square"/>
                    <a:lstStyle/>
                    <a:p>
                      <a:pPr algn="just" fontAlgn="ctr"/>
                      <a:r>
                        <a:rPr lang="zh-CN" altLang="en-US" sz="1200" b="1" i="0" u="none" strike="noStrike">
                          <a:solidFill>
                            <a:srgbClr val="000000"/>
                          </a:solidFill>
                          <a:latin typeface="黑体" pitchFamily="49" charset="-122"/>
                          <a:ea typeface="黑体" pitchFamily="49" charset="-122"/>
                        </a:rPr>
                        <a:t>一、经营活动产生的现金流量：</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1" i="0" u="none" strike="noStrike">
                          <a:solidFill>
                            <a:srgbClr val="FFFFFF"/>
                          </a:solidFill>
                          <a:latin typeface="黑体" pitchFamily="49" charset="-122"/>
                          <a:ea typeface="黑体" pitchFamily="49" charset="-122"/>
                        </a:rPr>
                        <a:t>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销售商品、提供劳务收到的现金</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7107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收到其他与经营活动有关的现金</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5623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a:t>
                      </a:r>
                      <a:r>
                        <a:rPr lang="zh-CN" altLang="en-US" sz="1200" b="0" i="0" u="none" strike="noStrike" smtClean="0">
                          <a:solidFill>
                            <a:srgbClr val="000000"/>
                          </a:solidFill>
                          <a:latin typeface="黑体" pitchFamily="49" charset="-122"/>
                          <a:ea typeface="黑体" pitchFamily="49" charset="-122"/>
                        </a:rPr>
                        <a:t>       经营</a:t>
                      </a:r>
                      <a:r>
                        <a:rPr lang="zh-CN" altLang="en-US" sz="1200" b="0" i="0" u="none" strike="noStrike">
                          <a:solidFill>
                            <a:srgbClr val="000000"/>
                          </a:solidFill>
                          <a:latin typeface="黑体" pitchFamily="49" charset="-122"/>
                          <a:ea typeface="黑体" pitchFamily="49" charset="-122"/>
                        </a:rPr>
                        <a:t>活动现金流入小计</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12731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购买商品、接收劳务支付的现金</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4547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支付给职工以及为职工支付的现金</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202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支付的各项税费</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337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支付其他与经营活动有关的现金</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7763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a:t>
                      </a:r>
                      <a:r>
                        <a:rPr lang="zh-CN" altLang="en-US" sz="1200" b="0" i="0" u="none" strike="noStrike" smtClean="0">
                          <a:solidFill>
                            <a:srgbClr val="000000"/>
                          </a:solidFill>
                          <a:latin typeface="黑体" pitchFamily="49" charset="-122"/>
                          <a:ea typeface="黑体" pitchFamily="49" charset="-122"/>
                        </a:rPr>
                        <a:t>       经营</a:t>
                      </a:r>
                      <a:r>
                        <a:rPr lang="zh-CN" altLang="en-US" sz="1200" b="0" i="0" u="none" strike="noStrike">
                          <a:solidFill>
                            <a:srgbClr val="000000"/>
                          </a:solidFill>
                          <a:latin typeface="黑体" pitchFamily="49" charset="-122"/>
                          <a:ea typeface="黑体" pitchFamily="49" charset="-122"/>
                        </a:rPr>
                        <a:t>活动现金流出小计</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12850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FF0000"/>
                          </a:solidFill>
                          <a:latin typeface="黑体" pitchFamily="49" charset="-122"/>
                          <a:ea typeface="黑体" pitchFamily="49" charset="-122"/>
                        </a:rPr>
                        <a:t>        </a:t>
                      </a:r>
                      <a:r>
                        <a:rPr lang="zh-CN" altLang="en-US" sz="1200" b="0" i="0" u="none" strike="noStrike" smtClean="0">
                          <a:solidFill>
                            <a:srgbClr val="FF0000"/>
                          </a:solidFill>
                          <a:latin typeface="黑体" pitchFamily="49" charset="-122"/>
                          <a:ea typeface="黑体" pitchFamily="49" charset="-122"/>
                        </a:rPr>
                        <a:t>     经营</a:t>
                      </a:r>
                      <a:r>
                        <a:rPr lang="zh-CN" altLang="en-US" sz="1200" b="0" i="0" u="none" strike="noStrike">
                          <a:solidFill>
                            <a:srgbClr val="FF0000"/>
                          </a:solidFill>
                          <a:latin typeface="黑体" pitchFamily="49" charset="-122"/>
                          <a:ea typeface="黑体" pitchFamily="49" charset="-122"/>
                        </a:rPr>
                        <a:t>活动产生的现金流量净额</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FF0000"/>
                          </a:solidFill>
                          <a:latin typeface="黑体" pitchFamily="49" charset="-122"/>
                          <a:ea typeface="黑体" pitchFamily="49" charset="-122"/>
                        </a:rPr>
                        <a:t>-119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1" i="0" u="none" strike="noStrike">
                          <a:solidFill>
                            <a:srgbClr val="000000"/>
                          </a:solidFill>
                          <a:latin typeface="黑体" pitchFamily="49" charset="-122"/>
                          <a:ea typeface="黑体" pitchFamily="49" charset="-122"/>
                        </a:rPr>
                        <a:t>二、投资活动产生的现金流量：</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1" i="0" u="none" strike="noStrike">
                          <a:solidFill>
                            <a:srgbClr val="FFFFFF"/>
                          </a:solidFill>
                          <a:latin typeface="黑体" pitchFamily="49" charset="-122"/>
                          <a:ea typeface="黑体" pitchFamily="49" charset="-122"/>
                        </a:rPr>
                        <a:t>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取得投资收益收到的现金</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100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a:t>
                      </a:r>
                      <a:r>
                        <a:rPr lang="zh-CN" altLang="en-US" sz="1200" b="0" i="0" u="none" strike="noStrike" smtClean="0">
                          <a:solidFill>
                            <a:srgbClr val="000000"/>
                          </a:solidFill>
                          <a:latin typeface="黑体" pitchFamily="49" charset="-122"/>
                          <a:ea typeface="黑体" pitchFamily="49" charset="-122"/>
                        </a:rPr>
                        <a:t>       投资</a:t>
                      </a:r>
                      <a:r>
                        <a:rPr lang="zh-CN" altLang="en-US" sz="1200" b="0" i="0" u="none" strike="noStrike">
                          <a:solidFill>
                            <a:srgbClr val="000000"/>
                          </a:solidFill>
                          <a:latin typeface="黑体" pitchFamily="49" charset="-122"/>
                          <a:ea typeface="黑体" pitchFamily="49" charset="-122"/>
                        </a:rPr>
                        <a:t>活动现金流入小计</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100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320183">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购建固定资产、无形资产和其他长期资产支付的现金</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53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a:t>
                      </a:r>
                      <a:r>
                        <a:rPr lang="zh-CN" altLang="en-US" sz="1200" b="0" i="0" u="none" strike="noStrike" smtClean="0">
                          <a:solidFill>
                            <a:srgbClr val="000000"/>
                          </a:solidFill>
                          <a:latin typeface="黑体" pitchFamily="49" charset="-122"/>
                          <a:ea typeface="黑体" pitchFamily="49" charset="-122"/>
                        </a:rPr>
                        <a:t>        </a:t>
                      </a:r>
                      <a:r>
                        <a:rPr lang="zh-CN" altLang="en-US" sz="1200" b="0" i="0" u="none" strike="noStrike">
                          <a:solidFill>
                            <a:srgbClr val="000000"/>
                          </a:solidFill>
                          <a:latin typeface="黑体" pitchFamily="49" charset="-122"/>
                          <a:ea typeface="黑体" pitchFamily="49" charset="-122"/>
                        </a:rPr>
                        <a:t>投资活动现金流出小计</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53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FF0000"/>
                          </a:solidFill>
                          <a:latin typeface="黑体" pitchFamily="49" charset="-122"/>
                          <a:ea typeface="黑体" pitchFamily="49" charset="-122"/>
                        </a:rPr>
                        <a:t>        </a:t>
                      </a:r>
                      <a:r>
                        <a:rPr lang="zh-CN" altLang="en-US" sz="1200" b="0" i="0" u="none" strike="noStrike" smtClean="0">
                          <a:solidFill>
                            <a:srgbClr val="FF0000"/>
                          </a:solidFill>
                          <a:latin typeface="黑体" pitchFamily="49" charset="-122"/>
                          <a:ea typeface="黑体" pitchFamily="49" charset="-122"/>
                        </a:rPr>
                        <a:t>     投资</a:t>
                      </a:r>
                      <a:r>
                        <a:rPr lang="zh-CN" altLang="en-US" sz="1200" b="0" i="0" u="none" strike="noStrike">
                          <a:solidFill>
                            <a:srgbClr val="FF0000"/>
                          </a:solidFill>
                          <a:latin typeface="黑体" pitchFamily="49" charset="-122"/>
                          <a:ea typeface="黑体" pitchFamily="49" charset="-122"/>
                        </a:rPr>
                        <a:t>活动产生的现金流量净额</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FF0000"/>
                          </a:solidFill>
                          <a:latin typeface="黑体" pitchFamily="49" charset="-122"/>
                          <a:ea typeface="黑体" pitchFamily="49" charset="-122"/>
                        </a:rPr>
                        <a:t>47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1" i="0" u="none" strike="noStrike">
                          <a:solidFill>
                            <a:srgbClr val="FF0000"/>
                          </a:solidFill>
                          <a:latin typeface="黑体" pitchFamily="49" charset="-122"/>
                          <a:ea typeface="黑体" pitchFamily="49" charset="-122"/>
                        </a:rPr>
                        <a:t>五、现金及现金等价物净增加额</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1" i="0" u="none" strike="noStrike">
                          <a:solidFill>
                            <a:srgbClr val="FF0000"/>
                          </a:solidFill>
                          <a:latin typeface="黑体" pitchFamily="49" charset="-122"/>
                          <a:ea typeface="黑体" pitchFamily="49" charset="-122"/>
                        </a:rPr>
                        <a:t>-72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    加：期初现金及现金等价物余额</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2984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r h="160092">
                <a:tc>
                  <a:txBody>
                    <a:bodyPr vert="horz" wrap="square"/>
                    <a:lstStyle/>
                    <a:p>
                      <a:pPr algn="just" fontAlgn="ctr"/>
                      <a:r>
                        <a:rPr lang="zh-CN" altLang="en-US" sz="1200" b="0" i="0" u="none" strike="noStrike">
                          <a:solidFill>
                            <a:srgbClr val="000000"/>
                          </a:solidFill>
                          <a:latin typeface="黑体" pitchFamily="49" charset="-122"/>
                          <a:ea typeface="黑体" pitchFamily="49" charset="-122"/>
                        </a:rPr>
                        <a:t>六、期末现金及现金等价物余额</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vert="horz" wrap="square"/>
                    <a:lstStyle/>
                    <a:p>
                      <a:pPr algn="r" fontAlgn="ctr"/>
                      <a:r>
                        <a:rPr lang="en-US" altLang="zh-CN" sz="1200" b="0" i="0" u="none" strike="noStrike">
                          <a:solidFill>
                            <a:srgbClr val="000000"/>
                          </a:solidFill>
                          <a:latin typeface="黑体" pitchFamily="49" charset="-122"/>
                          <a:ea typeface="黑体" pitchFamily="49" charset="-122"/>
                        </a:rPr>
                        <a:t>2912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r>
            </a:tbl>
          </a:graphicData>
        </a:graphic>
      </p:graphicFrame>
      <p:sp>
        <p:nvSpPr>
          <p:cNvPr id="3"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4"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2149418439"/>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 name="组合 19"/>
          <p:cNvGrpSpPr/>
          <p:nvPr/>
        </p:nvGrpSpPr>
        <p:grpSpPr>
          <a:xfrm>
            <a:off x="1348105" y="482600"/>
            <a:ext cx="4185920" cy="523875"/>
            <a:chOff x="12406" y="-239"/>
            <a:chExt cx="6592" cy="825"/>
          </a:xfrm>
        </p:grpSpPr>
        <p:cxnSp>
          <p:nvCxnSpPr>
            <p:cNvPr id="22" name="直接连接符 21"/>
            <p:cNvCxnSpPr/>
            <p:nvPr/>
          </p:nvCxnSpPr>
          <p:spPr>
            <a:xfrm flipV="1">
              <a:off x="12588" y="578"/>
              <a:ext cx="6175" cy="8"/>
            </a:xfrm>
            <a:prstGeom prst="line">
              <a:avLst/>
            </a:prstGeom>
            <a:ln w="9525">
              <a:solidFill>
                <a:srgbClr val="949495"/>
              </a:solidFill>
            </a:ln>
          </p:spPr>
          <p:style>
            <a:lnRef idx="1">
              <a:schemeClr val="accent1"/>
            </a:lnRef>
            <a:fillRef idx="0">
              <a:schemeClr val="accent1"/>
            </a:fillRef>
            <a:effectRef idx="0">
              <a:schemeClr val="accent1"/>
            </a:effectRef>
            <a:fontRef idx="minor">
              <a:schemeClr val="tx1"/>
            </a:fontRef>
          </p:style>
        </p:cxnSp>
        <p:sp>
          <p:nvSpPr>
            <p:cNvPr id="23" name="文本框 22"/>
            <p:cNvSpPr txBox="1"/>
            <p:nvPr/>
          </p:nvSpPr>
          <p:spPr>
            <a:xfrm>
              <a:off x="12406" y="-239"/>
              <a:ext cx="6592" cy="727"/>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smtClean="0">
                  <a:solidFill>
                    <a:srgbClr val="44318F"/>
                  </a:solidFill>
                  <a:latin typeface="微软雅黑" panose="020b0503020204020204" pitchFamily="34" charset="-122"/>
                  <a:ea typeface="微软雅黑" panose="020b0503020204020204" pitchFamily="34" charset="-122"/>
                  <a:cs typeface="微软雅黑" panose="020b0503020204020204" pitchFamily="34" charset="-122"/>
                  <a:sym typeface="+mn-ea"/>
                </a:rPr>
                <a:t>三大报表中应关注的财务指标</a:t>
              </a:r>
            </a:p>
          </p:txBody>
        </p:sp>
      </p:grpSp>
      <p:sp>
        <p:nvSpPr>
          <p:cNvPr id="2" name="TextBox 1"/>
          <p:cNvSpPr txBox="1"/>
          <p:nvPr/>
        </p:nvSpPr>
        <p:spPr>
          <a:xfrm>
            <a:off x="660400" y="1314450"/>
            <a:ext cx="8204200" cy="6924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zh-CN" altLang="en-US" sz="1400">
              <a:latin typeface="微软雅黑" panose="020b0503020204020204" pitchFamily="34" charset="-122"/>
              <a:ea typeface="微软雅黑" panose="020b0503020204020204" pitchFamily="34" charset="-122"/>
            </a:endParaRPr>
          </a:p>
          <a:p>
            <a:endParaRPr lang="zh-CN" altLang="en-US"/>
          </a:p>
        </p:txBody>
      </p:sp>
      <p:graphicFrame>
        <p:nvGraphicFramePr>
          <p:cNvPr id="3" name="图示 2"/>
          <p:cNvGraphicFramePr/>
          <p:nvPr>
            <p:extLst>
              <p:ext uri="{D42A27DB-BD31-4B8C-83A1-F6EECF244321}">
                <p14:modId xmlns:p14="http://schemas.microsoft.com/office/powerpoint/2010/main" val="3025659400"/>
              </p:ext>
            </p:extLst>
          </p:nvPr>
        </p:nvGraphicFramePr>
        <p:xfrm>
          <a:off x="1524000" y="539750"/>
          <a:ext cx="6096000" cy="4064000"/>
        </p:xfrm>
        <a:graphic>
          <a:graphicData uri="http://schemas.openxmlformats.org/drawingml/2006/diagram">
            <dgm:relIds xmlns:dgm="http://schemas.openxmlformats.org/drawingml/2006/diagram" r:dm="rId3" r:lo="rId4" r:qs="rId5" r:cs="rId6"/>
          </a:graphicData>
        </a:graphic>
      </p:graphicFrame>
      <p:sp>
        <p:nvSpPr>
          <p:cNvPr id="7" name="幻灯片编号占位符 5"/>
          <p:cNvSpPr txBox="1"/>
          <p:nvPr/>
        </p:nvSpPr>
        <p:spPr>
          <a:xfrm rot="20370601">
            <a:off x="2000998" y="1475277"/>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
        <p:nvSpPr>
          <p:cNvPr id="8" name="幻灯片编号占位符 5"/>
          <p:cNvSpPr txBox="1"/>
          <p:nvPr/>
        </p:nvSpPr>
        <p:spPr>
          <a:xfrm rot="20370601">
            <a:off x="4349494" y="3612420"/>
            <a:ext cx="2366518" cy="376236"/>
          </a:xfrm>
          <a:prstGeom prst="rect">
            <a:avLst/>
          </a:prstGeom>
        </p:spPr>
        <p:txBody>
          <a:bodyPr vert="horz" lIns="68580" tIns="34290" rIns="68580" bIns="3429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r>
              <a:rPr kumimoji="1" lang="zh-CN" altLang="en-US" sz="1400" smtClean="0">
                <a:solidFill>
                  <a:schemeClr val="bg1">
                    <a:lumMod val="85000"/>
                  </a:schemeClr>
                </a:solidFill>
              </a:rPr>
              <a:t>微信公众号：物业</a:t>
            </a:r>
            <a:r>
              <a:rPr kumimoji="1" lang="en-US" altLang="zh-CN" sz="1400" smtClean="0">
                <a:solidFill>
                  <a:schemeClr val="bg1">
                    <a:lumMod val="85000"/>
                  </a:schemeClr>
                </a:solidFill>
              </a:rPr>
              <a:t>CFO</a:t>
            </a:r>
            <a:r>
              <a:rPr kumimoji="1" lang="zh-CN" altLang="en-US" sz="1400" smtClean="0">
                <a:solidFill>
                  <a:schemeClr val="bg1">
                    <a:lumMod val="85000"/>
                  </a:schemeClr>
                </a:solidFill>
              </a:rPr>
              <a:t>沙龙</a:t>
            </a:r>
            <a:endParaRPr kumimoji="1" lang="zh-CN" altLang="en-US" sz="1400">
              <a:solidFill>
                <a:schemeClr val="bg1">
                  <a:lumMod val="85000"/>
                </a:schemeClr>
              </a:solidFill>
            </a:endParaRPr>
          </a:p>
        </p:txBody>
      </p:sp>
    </p:spTree>
    <p:extLst>
      <p:ext uri="{BB962C8B-B14F-4D97-AF65-F5344CB8AC3E}">
        <p14:creationId xmlns:p14="http://schemas.microsoft.com/office/powerpoint/2010/main" val="2533886222"/>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https://d.book118.com/806223021143010033</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办公室">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办公室">
      <a:majorFont>
        <a:latin typeface="Calibri"/>
        <a:ea typeface="宋体" charset="-122"/>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charset="-122"/>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办公室">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232</Paragraphs>
  <Slides>33</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33</vt:i4>
      </vt:variant>
    </vt:vector>
  </HeadingPairs>
  <TitlesOfParts>
    <vt:vector baseType="lpstr" size="46">
      <vt:lpstr>Arial</vt:lpstr>
      <vt:lpstr>Calibri</vt:lpstr>
      <vt:lpstr>宋体</vt:lpstr>
      <vt:lpstr>微软雅黑</vt:lpstr>
      <vt:lpstr>黑体</vt:lpstr>
      <vt:lpstr>Wingdings</vt:lpstr>
      <vt:lpstr>FangSong</vt:lpstr>
      <vt:lpstr>方正姚体</vt:lpstr>
      <vt:lpstr>华文楷体</vt:lpstr>
      <vt:lpstr>楷体_GB2312</vt:lpstr>
      <vt:lpstr>Times New Roman</vt:lpstr>
      <vt:lpstr>HY헤드라인M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2024-09-02T07:12:53.135</cp:lastPrinted>
  <dcterms:created xsi:type="dcterms:W3CDTF">2024-09-01T23:12:53Z</dcterms:created>
  <dcterms:modified xsi:type="dcterms:W3CDTF">2024-09-01T23:12:56Z</dcterms:modified>
</cp:coreProperties>
</file>