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3B9932-A55C-4399-84EC-5DFE8C9A59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A46F0F-61AD-43F6-B48E-185AE84585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55316B-784A-4AB3-9A6D-213010E6A2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AA8253-11E8-4E98-BDEA-FB146CAB96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C13729C-4A0A-49D3-8D1D-3BBEDC1BFF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686C26E-D5CE-4531-B595-D441B1810F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D36B2B9-AB9F-460D-B91C-F1570FF648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9CCB5B-FC10-40A6-9A62-E32CB9DD34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7D713A-0B08-4C66-9237-65C0E7891F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E60408-50D3-4E10-95B0-C61CD308FF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7DD79C-E9DE-4EC0-BE2D-29336CBF78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6223215054010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商务写作技巧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商务写作概述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商务写作的语言技巧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商务写作的结构技巧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商务写作的沟通技巧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商务写作的案例分析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商务写作概述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43" r="3164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5194" r="2519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643" r="3164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商务写作的定义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它通常涉及商业交易、合同、报告、提案等，需要清晰、准确、专业和有说服力的表达。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商务写作是一种正式的、专业的书面沟通方式，用于在商业环境中传递信息、意见、决策和指示。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商务信函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商业报告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商业提案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合同文档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商务写作的种类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21810" r="21810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用于公司与公司或公司内部之间的日常沟通，包括邀请函、感谢信、确认函等。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用于向上级或客户汇报工作进展、财务状况或其他重要信息。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用于向潜在客户或合作伙伴提出合作建议或销售方案。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用于规定双方权利和义务的法律文件，包括合同草案、协议等。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6222" y="4004786"/>
            <a:ext cx="1975009" cy="1972913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4">
                <a:alpha val="100000"/>
              </a:schemeClr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商务写作的原则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653186" y="3037951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1406232" y="3836623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1736178" y="4137422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8" name="Connector 28"/>
          <p:cNvCxnSpPr/>
          <p:nvPr/>
        </p:nvCxnSpPr>
        <p:spPr>
          <a:xfrm>
            <a:off x="1765528" y="3629025"/>
            <a:ext cx="8375194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AutoShape 29"/>
          <p:cNvSpPr/>
          <p:nvPr/>
        </p:nvSpPr>
        <p:spPr>
          <a:xfrm>
            <a:off x="2339362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2976490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3613712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250839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888062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525189" y="3540109"/>
            <a:ext cx="175736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434666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8071793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162412" y="3540109"/>
            <a:ext cx="175736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799634" y="3540109"/>
            <a:ext cx="175736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8709016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346238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144125" y="3028426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897172" y="3827098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11227117" y="4127897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3510796" y="1383030"/>
            <a:ext cx="5170408" cy="1981390"/>
            <a:chOff x="3510796" y="1383030"/>
            <a:chExt cx="5170408" cy="1981390"/>
          </a:xfrm>
        </p:grpSpPr>
        <p:sp>
          <p:nvSpPr>
            <p:cNvPr id="45" name="AutoShape 45"/>
            <p:cNvSpPr/>
            <p:nvPr/>
          </p:nvSpPr>
          <p:spPr>
            <a:xfrm>
              <a:off x="6706195" y="1383030"/>
              <a:ext cx="1975009" cy="1975009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3510796" y="1391507"/>
              <a:ext cx="1972913" cy="1972913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3620861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正式专业</a:t>
              </a:r>
            </a:p>
          </p:txBody>
        </p:sp>
        <p:sp>
          <p:nvSpPr>
            <p:cNvPr id="48" name="TextBox 48"/>
            <p:cNvSpPr txBox="1"/>
            <p:nvPr/>
          </p:nvSpPr>
          <p:spPr>
            <a:xfrm>
              <a:off x="6762276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有说服力</a:t>
              </a:r>
            </a:p>
          </p:txBody>
        </p:sp>
        <p:sp>
          <p:nvSpPr>
            <p:cNvPr id="49" name="TextBox 49"/>
            <p:cNvSpPr txBox="1"/>
            <p:nvPr/>
          </p:nvSpPr>
          <p:spPr>
            <a:xfrm>
              <a:off x="3755288" y="2044732"/>
              <a:ext cx="1483930" cy="1058052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使用正式、专业的语言和语气，避免口语化表达。</a:t>
              </a:r>
            </a:p>
          </p:txBody>
        </p:sp>
        <p:sp>
          <p:nvSpPr>
            <p:cNvPr id="50" name="TextBox 50"/>
            <p:cNvSpPr txBox="1"/>
            <p:nvPr/>
          </p:nvSpPr>
          <p:spPr>
            <a:xfrm>
              <a:off x="6951735" y="2122338"/>
              <a:ext cx="1483930" cy="902839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使用具有说服力的语言和逻辑，强调优势和价值。</a:t>
              </a:r>
            </a:p>
          </p:txBody>
        </p:sp>
        <p:sp>
          <p:nvSpPr>
            <p:cNvPr id="51" name="Freeform 51"/>
            <p:cNvSpPr/>
            <p:nvPr/>
          </p:nvSpPr>
          <p:spPr>
            <a:xfrm>
              <a:off x="4303236" y="1457395"/>
              <a:ext cx="388033" cy="388033"/>
            </a:xfrm>
            <a:custGeom>
              <a:rect l="l" t="t" r="r" b="b"/>
              <a:pathLst>
                <a:path w="304800" h="304800">
                  <a:moveTo>
                    <a:pt x="304800" y="180975"/>
                  </a:moveTo>
                  <a:lnTo>
                    <a:pt x="247650" y="123825"/>
                  </a:lnTo>
                  <a:lnTo>
                    <a:pt x="247650" y="38100"/>
                  </a:lnTo>
                  <a:lnTo>
                    <a:pt x="209550" y="38100"/>
                  </a:lnTo>
                  <a:lnTo>
                    <a:pt x="209550" y="85725"/>
                  </a:lnTo>
                  <a:lnTo>
                    <a:pt x="152400" y="28575"/>
                  </a:lnTo>
                  <a:lnTo>
                    <a:pt x="0" y="180975"/>
                  </a:lnTo>
                  <a:lnTo>
                    <a:pt x="0" y="190500"/>
                  </a:lnTo>
                  <a:lnTo>
                    <a:pt x="38100" y="190500"/>
                  </a:lnTo>
                  <a:lnTo>
                    <a:pt x="38100" y="285750"/>
                  </a:lnTo>
                  <a:lnTo>
                    <a:pt x="133350" y="285750"/>
                  </a:lnTo>
                  <a:lnTo>
                    <a:pt x="133350" y="228600"/>
                  </a:lnTo>
                  <a:lnTo>
                    <a:pt x="171450" y="228600"/>
                  </a:lnTo>
                  <a:lnTo>
                    <a:pt x="171450" y="285750"/>
                  </a:lnTo>
                  <a:lnTo>
                    <a:pt x="266700" y="285750"/>
                  </a:lnTo>
                  <a:lnTo>
                    <a:pt x="266700" y="190500"/>
                  </a:lnTo>
                  <a:lnTo>
                    <a:pt x="304800" y="19050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7482437" y="1457395"/>
              <a:ext cx="422525" cy="422525"/>
            </a:xfrm>
            <a:custGeom>
              <a:rect l="l" t="t" r="r" b="b"/>
              <a:pathLst>
                <a:path w="323850" h="304800">
                  <a:moveTo>
                    <a:pt x="265490" y="266700"/>
                  </a:moveTo>
                  <a:cubicBezTo>
                    <a:pt x="265490" y="266700"/>
                    <a:pt x="318068" y="266757"/>
                    <a:pt x="325450" y="215313"/>
                  </a:cubicBezTo>
                  <a:cubicBezTo>
                    <a:pt x="328965" y="159058"/>
                    <a:pt x="274625" y="147971"/>
                    <a:pt x="274625" y="147971"/>
                  </a:cubicBezTo>
                  <a:cubicBezTo>
                    <a:pt x="274625" y="147971"/>
                    <a:pt x="280807" y="64694"/>
                    <a:pt x="204511" y="55197"/>
                  </a:cubicBezTo>
                  <a:cubicBezTo>
                    <a:pt x="139122" y="48520"/>
                    <a:pt x="119224" y="109290"/>
                    <a:pt x="119224" y="109290"/>
                  </a:cubicBezTo>
                  <a:cubicBezTo>
                    <a:pt x="119224" y="109290"/>
                    <a:pt x="99527" y="90354"/>
                    <a:pt x="72809" y="105823"/>
                  </a:cubicBezTo>
                  <a:cubicBezTo>
                    <a:pt x="48892" y="120587"/>
                    <a:pt x="53121" y="147618"/>
                    <a:pt x="53121" y="147618"/>
                  </a:cubicBezTo>
                  <a:cubicBezTo>
                    <a:pt x="53121" y="147618"/>
                    <a:pt x="0" y="157944"/>
                    <a:pt x="0" y="212084"/>
                  </a:cubicBezTo>
                  <a:cubicBezTo>
                    <a:pt x="1191" y="266157"/>
                    <a:pt x="57693" y="266700"/>
                    <a:pt x="57693" y="266700"/>
                  </a:cubicBez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3" name="AutoShape 53"/>
          <p:cNvSpPr/>
          <p:nvPr/>
        </p:nvSpPr>
        <p:spPr>
          <a:xfrm>
            <a:off x="5116990" y="4002691"/>
            <a:ext cx="1975009" cy="1975009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8300769" y="4023836"/>
            <a:ext cx="1975009" cy="1972913"/>
          </a:xfrm>
          <a:prstGeom prst="ellipse">
            <a:avLst/>
          </a:prstGeom>
          <a:solidFill>
            <a:srgbClr val="FFFFFF">
              <a:alpha val="0"/>
            </a:srgbClr>
          </a:solidFill>
          <a:ln w="19050">
            <a:solidFill>
              <a:schemeClr val="accent6">
                <a:alpha val="100000"/>
              </a:schemeClr>
            </a:solidFill>
            <a:prstDash val="solid"/>
          </a:ln>
        </p:spPr>
        <p:style>
          <a:lnRef idx="0">
            <a:schemeClr val="accent6"/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5" name="TextBox 55"/>
          <p:cNvSpPr txBox="1"/>
          <p:nvPr/>
        </p:nvSpPr>
        <p:spPr>
          <a:xfrm>
            <a:off x="2060171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清晰明了</a:t>
            </a:r>
          </a:p>
        </p:txBody>
      </p:sp>
      <p:sp>
        <p:nvSpPr>
          <p:cNvPr id="56" name="TextBox 56"/>
          <p:cNvSpPr txBox="1"/>
          <p:nvPr/>
        </p:nvSpPr>
        <p:spPr>
          <a:xfrm>
            <a:off x="5200576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直接简练</a:t>
            </a:r>
          </a:p>
        </p:txBody>
      </p:sp>
      <p:sp>
        <p:nvSpPr>
          <p:cNvPr id="57" name="TextBox 57"/>
          <p:cNvSpPr txBox="1"/>
          <p:nvPr/>
        </p:nvSpPr>
        <p:spPr>
          <a:xfrm>
            <a:off x="8356850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尊重对方</a:t>
            </a:r>
          </a:p>
        </p:txBody>
      </p:sp>
      <p:sp>
        <p:nvSpPr>
          <p:cNvPr id="58" name="AutoShape 58"/>
          <p:cNvSpPr/>
          <p:nvPr/>
        </p:nvSpPr>
        <p:spPr>
          <a:xfrm>
            <a:off x="8615094" y="4850347"/>
            <a:ext cx="1346359" cy="708660"/>
          </a:xfrm>
          <a:prstGeom prst="rect">
            <a:avLst/>
          </a:prstGeom>
          <a:solidFill>
            <a:srgbClr val="FFFFFF">
              <a:alpha val="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TextBox 59"/>
          <p:cNvSpPr txBox="1"/>
          <p:nvPr/>
        </p:nvSpPr>
        <p:spPr>
          <a:xfrm>
            <a:off x="2202233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确保信息准确无误，避免使用模糊或含糊的语言。</a:t>
            </a:r>
          </a:p>
        </p:txBody>
      </p:sp>
      <p:sp>
        <p:nvSpPr>
          <p:cNvPr id="60" name="TextBox 60"/>
          <p:cNvSpPr txBox="1"/>
          <p:nvPr/>
        </p:nvSpPr>
        <p:spPr>
          <a:xfrm>
            <a:off x="5362530" y="4850347"/>
            <a:ext cx="1483930" cy="929437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直接表达核心信息，避免冗长和复杂的句子结构。</a:t>
            </a:r>
          </a:p>
        </p:txBody>
      </p:sp>
      <p:sp>
        <p:nvSpPr>
          <p:cNvPr id="61" name="TextBox 61"/>
          <p:cNvSpPr txBox="1"/>
          <p:nvPr/>
        </p:nvSpPr>
        <p:spPr>
          <a:xfrm>
            <a:off x="8546309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尊重对方的立场和利益，避免攻击性或贬低性的言辞。</a:t>
            </a:r>
          </a:p>
        </p:txBody>
      </p:sp>
      <p:sp>
        <p:nvSpPr>
          <p:cNvPr id="62" name="Freeform 62"/>
          <p:cNvSpPr/>
          <p:nvPr/>
        </p:nvSpPr>
        <p:spPr>
          <a:xfrm>
            <a:off x="2710345" y="4111847"/>
            <a:ext cx="386763" cy="386763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Freeform 63"/>
          <p:cNvSpPr/>
          <p:nvPr/>
        </p:nvSpPr>
        <p:spPr>
          <a:xfrm>
            <a:off x="5932036" y="4134410"/>
            <a:ext cx="344918" cy="344918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Freeform 64"/>
          <p:cNvSpPr/>
          <p:nvPr/>
        </p:nvSpPr>
        <p:spPr>
          <a:xfrm>
            <a:off x="9085634" y="4181761"/>
            <a:ext cx="405279" cy="405279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商务写作的语言技巧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在商务写作中，用词准确是至关重要的，能够清晰地传达信息并避免产生歧义。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使用专业术语和行业惯用词汇，确保读者能够准确理解内容。避免使用模糊或含糊不清的词汇，而应选择具体、明确的词语。同时，要注意拼写和语法错误，保持文本的准确性。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用词准确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商务写作应追求简洁明了，避免冗长和复杂的句子结构。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使用短句和简单句型，使内容易于理解。避免使用过多的修饰语和冗长的句子，而是用简练的语言表达意思。同时，要注意句子的连贯性和流畅性，确保读者能够轻松阅读。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句子简洁明了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8906" r="289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商务写作的目标是传达信息并达到预期的效果，因此表达清晰至关重要。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确保文章的结构清晰，有明确的主题和逻辑关系。使用标题、段落和列表等元素来组织内容，使其易于阅读和理解。同时，要注意信息的完整性和准确性，确保读者能够获得所需的信息。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表达清晰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商务写作需要注重语言得体，尊重读者并保持专业形象。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使用礼貌、正式和专业的语言，避免使用过于随意的表达方式。注意语气和措辞的选择，以符合商务场合的规范和要求。同时，要注意尊重读者的文化和背景差异，避免冒犯或误解。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语言得体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商务写作的结构技巧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https://d.book118.com/806223215054010041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2024-09-08T03:51:01.474</cp:lastPrinted>
  <dcterms:created xsi:type="dcterms:W3CDTF">2024-09-07T19:51:01Z</dcterms:created>
  <dcterms:modified xsi:type="dcterms:W3CDTF">2024-09-07T19:51:03Z</dcterms:modified>
</cp:coreProperties>
</file>