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6" r:id="rId29"/>
  </p:sldIdLst>
  <p:sldSz cx="9144000" cy="51435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C3E05C-9DA1-40D9-B5C2-085D5C75B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48A878-8292-4D09-A195-9BFE1D6461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1B3E55-F815-4963-8B13-986D274B9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7FF099-A646-40A0-A693-B9B03DA4F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AF167E-6A9C-4BB8-9164-D9FCA706C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61FF26-2235-4B2E-91F7-356B36089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238CDD-64E3-4446-AE2B-A9362F3C7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8E9DC8-64AE-4FB4-8CAC-6888B94BC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58416F-E591-4A62-B49A-52F5CC2BB3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42D91B-C8DC-4BD4-B470-FF8283F74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7E2F26-A674-417B-BA68-1F4B09BCE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2023/5/4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75F3D6-D83A-42EF-B79D-B775B8742390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C926F1-D1EA-4F1D-B49C-E2B643D08B4E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file:///D:\qq&#25991;&#20214;\712321467\Image\C2C\Image2\%7b75232B38-A165-1FB7-499C-2E1C792CACB5%7d.png" TargetMode="External" /><Relationship Id="rId7" Type="http://schemas.openxmlformats.org/officeDocument/2006/relationships/image" Target="../media/image1.png" /><Relationship Id="rId8" Type="http://schemas.openxmlformats.org/officeDocument/2006/relationships/image" Target="../media/image2.jpeg" /><Relationship Id="rId9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0">
          <a:blip r:embed="rId8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0820CF-B880-4189-942D-D702A7CBA730}" type="datetimeFigureOut">
              <a:rPr lang="zh-CN" altLang="en-US" smtClean="0"/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7" r:link="rId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image" Target="../media/image8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pn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11.png" /><Relationship Id="rId4" Type="http://schemas.openxmlformats.org/officeDocument/2006/relationships/audio" Target="../media/audio111112111.wav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11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11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13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4.png" /><Relationship Id="rId3" Type="http://schemas.openxmlformats.org/officeDocument/2006/relationships/image" Target="../media/image3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4.png" /><Relationship Id="rId3" Type="http://schemas.openxmlformats.org/officeDocument/2006/relationships/image" Target="../media/image3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6224223230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2454198" y="1131590"/>
            <a:ext cx="417133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4000" b="1" kern="0" smtClean="0">
                <a:solidFill>
                  <a:prstClr val="black"/>
                </a:solidFill>
                <a:ea typeface="黑体" panose="02010609060101010101" pitchFamily="49" charset="-122"/>
              </a:rPr>
              <a:t>第四章</a:t>
            </a:r>
            <a:r>
              <a:rPr kumimoji="1" lang="en-US" altLang="zh-CN" sz="4000" b="1" kern="0" smtClean="0">
                <a:solidFill>
                  <a:prstClr val="black"/>
                </a:solidFill>
                <a:ea typeface="黑体" panose="02010609060101010101" pitchFamily="49" charset="-122"/>
              </a:rPr>
              <a:t>   </a:t>
            </a:r>
            <a:r>
              <a:rPr kumimoji="1" lang="zh-CN" altLang="en-US" sz="4000" b="1" kern="0" smtClean="0">
                <a:solidFill>
                  <a:prstClr val="black"/>
                </a:solidFill>
                <a:ea typeface="黑体" panose="02010609060101010101" pitchFamily="49" charset="-122"/>
              </a:rPr>
              <a:t>一次函数</a:t>
            </a:r>
            <a:endParaRPr kumimoji="1" lang="zh-CN" altLang="en-US" sz="4000" b="1" kern="0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38205" y="2283718"/>
            <a:ext cx="4235455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600" b="1" kern="0" smtClean="0">
                <a:solidFill>
                  <a:prstClr val="black"/>
                </a:solidFill>
                <a:ea typeface="黑体" panose="02010609060101010101" pitchFamily="49" charset="-122"/>
              </a:rPr>
              <a:t>4.4  </a:t>
            </a:r>
            <a:r>
              <a:rPr kumimoji="1" lang="zh-CN" altLang="en-US" sz="3600" b="1" kern="0" smtClean="0">
                <a:solidFill>
                  <a:prstClr val="black"/>
                </a:solidFill>
                <a:ea typeface="黑体" panose="02010609060101010101" pitchFamily="49" charset="-122"/>
              </a:rPr>
              <a:t>一次函数的应用</a:t>
            </a:r>
            <a:endParaRPr kumimoji="1" lang="zh-CN" altLang="en-US" sz="3600" b="1" kern="0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27784" y="4083918"/>
            <a:ext cx="184709" cy="42488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1275606"/>
            <a:ext cx="7883921" cy="279807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2200" b="1" smtClean="0"/>
              <a:t>1.</a:t>
            </a:r>
            <a:r>
              <a:rPr lang="zh-CN" altLang="en-US" sz="2200" b="1" smtClean="0"/>
              <a:t>经历分析实际问题中两个变量之间关系，并解决有关问题的过程，发展应用意识；</a:t>
            </a:r>
            <a:endParaRPr lang="en-US" altLang="zh-CN" sz="2200" b="1" smtClean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2200" b="1" smtClean="0"/>
              <a:t>2.</a:t>
            </a:r>
            <a:r>
              <a:rPr lang="zh-CN" altLang="en-US" sz="2200" b="1" smtClean="0"/>
              <a:t>进一步体会数形结合的思想，发展数形结合解决问题的能力；</a:t>
            </a:r>
            <a:endParaRPr lang="en-US" altLang="zh-CN" sz="2200" b="1" smtClean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2200" b="1" smtClean="0"/>
              <a:t>3.</a:t>
            </a:r>
            <a:r>
              <a:rPr lang="zh-CN" altLang="en-US" sz="2200" b="1" smtClean="0"/>
              <a:t>利用一次函数图象分析、解决简单实际问题，发展几何直观；</a:t>
            </a:r>
            <a:endParaRPr lang="en-US" altLang="zh-CN" sz="2200" b="1" smtClean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2200" b="1" smtClean="0"/>
              <a:t>4.</a:t>
            </a:r>
            <a:r>
              <a:rPr lang="zh-CN" altLang="en-US" sz="2200" b="1" smtClean="0"/>
              <a:t>初步体会函数与</a:t>
            </a:r>
            <a:r>
              <a:rPr lang="zh-CN" altLang="en-US" sz="2200" b="1"/>
              <a:t>方程</a:t>
            </a:r>
            <a:r>
              <a:rPr lang="zh-CN" altLang="en-US" sz="2200" b="1" smtClean="0"/>
              <a:t>的关系</a:t>
            </a:r>
            <a:r>
              <a:rPr lang="en-US" altLang="zh-CN" sz="2200" b="1" smtClean="0"/>
              <a:t>.</a:t>
            </a:r>
            <a:endParaRPr lang="zh-CN" altLang="en-US" sz="2200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678289" y="1288424"/>
            <a:ext cx="3508920" cy="5762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150000"/>
              </a:lnSpc>
              <a:spcAft>
                <a:spcPct val="0"/>
              </a:spcAft>
              <a:defRPr/>
            </a:pPr>
            <a:r>
              <a:rPr lang="zh-CN" altLang="en-US" sz="2400" b="1" smtClean="0"/>
              <a:t>什</a:t>
            </a:r>
            <a:r>
              <a:rPr lang="zh-CN" altLang="en-US" sz="2400" b="1"/>
              <a:t>么是一次函</a:t>
            </a:r>
            <a:r>
              <a:rPr lang="zh-CN" altLang="en-US" sz="2400" b="1" smtClean="0"/>
              <a:t>数？</a:t>
            </a:r>
            <a:endParaRPr lang="en-US" altLang="zh-CN" sz="2400" b="1"/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698827" y="1878389"/>
            <a:ext cx="7786688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150000"/>
              </a:lnSpc>
              <a:spcAft>
                <a:spcPct val="0"/>
              </a:spcAft>
              <a:defRPr/>
            </a:pPr>
            <a:r>
              <a:rPr lang="zh-CN" altLang="en-US" sz="2400" b="1" smtClean="0">
                <a:ea typeface="楷体" panose="02010609060101010101" pitchFamily="49" charset="-122"/>
              </a:rPr>
              <a:t>       若</a:t>
            </a:r>
            <a:r>
              <a:rPr lang="zh-CN" altLang="en-US" sz="2400" b="1">
                <a:ea typeface="楷体" panose="02010609060101010101" pitchFamily="49" charset="-122"/>
              </a:rPr>
              <a:t>两个变量</a:t>
            </a:r>
            <a:r>
              <a:rPr lang="en-US" altLang="zh-CN" sz="2400" b="1" i="1">
                <a:ea typeface="楷体" panose="02010609060101010101" pitchFamily="49" charset="-122"/>
              </a:rPr>
              <a:t>x</a:t>
            </a:r>
            <a:r>
              <a:rPr lang="zh-CN" altLang="en-US" sz="2400" b="1">
                <a:ea typeface="楷体" panose="02010609060101010101" pitchFamily="49" charset="-122"/>
              </a:rPr>
              <a:t>，</a:t>
            </a:r>
            <a:r>
              <a:rPr lang="en-US" altLang="zh-CN" sz="2400" b="1" i="1">
                <a:ea typeface="楷体" panose="02010609060101010101" pitchFamily="49" charset="-122"/>
              </a:rPr>
              <a:t>y</a:t>
            </a:r>
            <a:r>
              <a:rPr lang="zh-CN" altLang="en-US" sz="2400" b="1">
                <a:ea typeface="楷体" panose="02010609060101010101" pitchFamily="49" charset="-122"/>
              </a:rPr>
              <a:t>间</a:t>
            </a:r>
            <a:r>
              <a:rPr lang="zh-CN" altLang="en-US" sz="2400" b="1" smtClean="0">
                <a:ea typeface="楷体" panose="02010609060101010101" pitchFamily="49" charset="-122"/>
              </a:rPr>
              <a:t>的对应关系可以</a:t>
            </a:r>
            <a:r>
              <a:rPr lang="zh-CN" altLang="en-US" sz="2400" b="1">
                <a:ea typeface="楷体" panose="02010609060101010101" pitchFamily="49" charset="-122"/>
              </a:rPr>
              <a:t>表示成</a:t>
            </a:r>
            <a:r>
              <a:rPr lang="en-US" altLang="zh-CN" sz="2400" b="1" i="1" smtClean="0">
                <a:solidFill>
                  <a:srgbClr val="7030A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400" b="1" smtClean="0">
                <a:solidFill>
                  <a:srgbClr val="7030A0"/>
                </a:solidFill>
                <a:ea typeface="楷体" panose="02010609060101010101" pitchFamily="49" charset="-122"/>
              </a:rPr>
              <a:t>=</a:t>
            </a:r>
            <a:r>
              <a:rPr lang="en-US" altLang="zh-CN" sz="2400" b="1" i="1" err="1" smtClean="0">
                <a:solidFill>
                  <a:srgbClr val="7030A0"/>
                </a:solidFill>
                <a:ea typeface="楷体" panose="02010609060101010101" pitchFamily="49" charset="-122"/>
              </a:rPr>
              <a:t>kx</a:t>
            </a:r>
            <a:r>
              <a:rPr lang="en-US" altLang="zh-CN" sz="2400" b="1" err="1" smtClean="0">
                <a:solidFill>
                  <a:srgbClr val="7030A0"/>
                </a:solidFill>
                <a:ea typeface="楷体" panose="02010609060101010101" pitchFamily="49" charset="-122"/>
              </a:rPr>
              <a:t>+</a:t>
            </a:r>
            <a:r>
              <a:rPr lang="en-US" altLang="zh-CN" sz="2400" b="1" i="1" err="1" smtClean="0">
                <a:solidFill>
                  <a:srgbClr val="7030A0"/>
                </a:solidFill>
                <a:ea typeface="楷体" panose="02010609060101010101" pitchFamily="49" charset="-122"/>
              </a:rPr>
              <a:t>b</a:t>
            </a:r>
            <a:r>
              <a:rPr lang="zh-CN" altLang="en-US" sz="2400" b="1" smtClean="0">
                <a:solidFill>
                  <a:srgbClr val="7030A0"/>
                </a:solidFill>
                <a:ea typeface="楷体" panose="02010609060101010101" pitchFamily="49" charset="-122"/>
              </a:rPr>
              <a:t>（</a:t>
            </a:r>
            <a:r>
              <a:rPr lang="en-US" altLang="zh-CN" sz="2400" b="1" i="1" smtClean="0">
                <a:solidFill>
                  <a:srgbClr val="7030A0"/>
                </a:solidFill>
                <a:ea typeface="楷体" panose="02010609060101010101" pitchFamily="49" charset="-122"/>
              </a:rPr>
              <a:t>k</a:t>
            </a:r>
            <a:r>
              <a:rPr lang="zh-CN" altLang="en-US" sz="2400" b="1">
                <a:solidFill>
                  <a:srgbClr val="7030A0"/>
                </a:solidFill>
                <a:ea typeface="楷体" panose="02010609060101010101" pitchFamily="49" charset="-122"/>
              </a:rPr>
              <a:t>，</a:t>
            </a:r>
            <a:r>
              <a:rPr lang="en-US" altLang="zh-CN" sz="2400" b="1" i="1">
                <a:solidFill>
                  <a:srgbClr val="7030A0"/>
                </a:solidFill>
                <a:ea typeface="楷体" panose="02010609060101010101" pitchFamily="49" charset="-122"/>
              </a:rPr>
              <a:t>b</a:t>
            </a:r>
            <a:r>
              <a:rPr lang="zh-CN" altLang="en-US" sz="2400" b="1">
                <a:solidFill>
                  <a:srgbClr val="7030A0"/>
                </a:solidFill>
                <a:ea typeface="楷体" panose="02010609060101010101" pitchFamily="49" charset="-122"/>
              </a:rPr>
              <a:t>为常数，</a:t>
            </a:r>
            <a:r>
              <a:rPr lang="en-US" altLang="zh-CN" sz="2400" b="1" i="1">
                <a:solidFill>
                  <a:srgbClr val="7030A0"/>
                </a:solidFill>
                <a:ea typeface="楷体" panose="02010609060101010101" pitchFamily="49" charset="-122"/>
              </a:rPr>
              <a:t>k</a:t>
            </a:r>
            <a:r>
              <a:rPr lang="en-US" altLang="zh-CN" sz="2400" b="1">
                <a:solidFill>
                  <a:srgbClr val="7030A0"/>
                </a:solidFill>
                <a:ea typeface="楷体" panose="02010609060101010101" pitchFamily="49" charset="-122"/>
              </a:rPr>
              <a:t>≠</a:t>
            </a:r>
            <a:r>
              <a:rPr lang="en-US" altLang="zh-CN" sz="2400" b="1" smtClean="0">
                <a:solidFill>
                  <a:srgbClr val="7030A0"/>
                </a:solidFill>
                <a:ea typeface="楷体" panose="02010609060101010101" pitchFamily="49" charset="-122"/>
              </a:rPr>
              <a:t>0</a:t>
            </a:r>
            <a:r>
              <a:rPr lang="zh-CN" altLang="en-US" sz="2400" b="1" smtClean="0">
                <a:solidFill>
                  <a:srgbClr val="7030A0"/>
                </a:solidFill>
                <a:ea typeface="楷体" panose="02010609060101010101" pitchFamily="49" charset="-122"/>
              </a:rPr>
              <a:t>）</a:t>
            </a:r>
            <a:r>
              <a:rPr lang="zh-CN" altLang="en-US" sz="2400" b="1" smtClean="0">
                <a:ea typeface="楷体" panose="02010609060101010101" pitchFamily="49" charset="-122"/>
              </a:rPr>
              <a:t>的</a:t>
            </a:r>
            <a:r>
              <a:rPr lang="zh-CN" altLang="en-US" sz="2400" b="1">
                <a:ea typeface="楷体" panose="02010609060101010101" pitchFamily="49" charset="-122"/>
              </a:rPr>
              <a:t>形式，则称</a:t>
            </a:r>
            <a:r>
              <a:rPr lang="en-US" altLang="zh-CN" sz="2400" b="1" i="1">
                <a:ea typeface="楷体" panose="02010609060101010101" pitchFamily="49" charset="-122"/>
              </a:rPr>
              <a:t>y</a:t>
            </a:r>
            <a:r>
              <a:rPr lang="zh-CN" altLang="en-US" sz="2400" b="1">
                <a:ea typeface="楷体" panose="02010609060101010101" pitchFamily="49" charset="-122"/>
              </a:rPr>
              <a:t>是</a:t>
            </a:r>
            <a:r>
              <a:rPr lang="en-US" altLang="zh-CN" sz="2400" b="1" i="1">
                <a:ea typeface="楷体" panose="02010609060101010101" pitchFamily="49" charset="-122"/>
              </a:rPr>
              <a:t>x</a:t>
            </a:r>
            <a:r>
              <a:rPr lang="zh-CN" altLang="en-US" sz="2400" b="1">
                <a:ea typeface="楷体" panose="02010609060101010101" pitchFamily="49" charset="-122"/>
              </a:rPr>
              <a:t>的一次函数</a:t>
            </a:r>
            <a:r>
              <a:rPr lang="en-US" altLang="zh-CN" sz="2400" b="1">
                <a:ea typeface="楷体" panose="02010609060101010101" pitchFamily="49" charset="-122"/>
              </a:rPr>
              <a:t>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163128" y="3002786"/>
            <a:ext cx="6057169" cy="1872208"/>
            <a:chOff x="963103" y="2715766"/>
            <a:chExt cx="6057169" cy="1872208"/>
          </a:xfrm>
        </p:grpSpPr>
        <p:sp>
          <p:nvSpPr>
            <p:cNvPr id="7" name="云形标注 6"/>
            <p:cNvSpPr/>
            <p:nvPr/>
          </p:nvSpPr>
          <p:spPr>
            <a:xfrm>
              <a:off x="2915816" y="2715766"/>
              <a:ext cx="4104456" cy="1425327"/>
            </a:xfrm>
            <a:prstGeom prst="cloudCallout">
              <a:avLst>
                <a:gd name="adj1" fmla="val -62800"/>
                <a:gd name="adj2" fmla="val 40346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>
                  <a:solidFill>
                    <a:schemeClr val="tx1"/>
                  </a:solidFill>
                </a:rPr>
                <a:t>上式中</a:t>
              </a:r>
              <a:r>
                <a:rPr lang="en-US" sz="2400" b="1" i="1">
                  <a:solidFill>
                    <a:schemeClr val="tx1"/>
                  </a:solidFill>
                </a:rPr>
                <a:t>k</a:t>
              </a:r>
              <a:r>
                <a:rPr lang="zh-CN" altLang="en-US" sz="2400" b="1">
                  <a:solidFill>
                    <a:schemeClr val="tx1"/>
                  </a:solidFill>
                </a:rPr>
                <a:t>，</a:t>
              </a:r>
              <a:r>
                <a:rPr lang="en-US" sz="2400" b="1" i="1">
                  <a:solidFill>
                    <a:schemeClr val="tx1"/>
                  </a:solidFill>
                </a:rPr>
                <a:t>b</a:t>
              </a:r>
              <a:r>
                <a:rPr lang="zh-CN" altLang="en-US" sz="2400" b="1">
                  <a:solidFill>
                    <a:schemeClr val="tx1"/>
                  </a:solidFill>
                </a:rPr>
                <a:t>对函数图象有什么影响？</a:t>
              </a:r>
              <a:endParaRPr lang="zh-CN" altLang="en-US" sz="2400">
                <a:solidFill>
                  <a:schemeClr val="tx1"/>
                </a:solidFill>
              </a:endParaRPr>
            </a:p>
          </p:txBody>
        </p:sp>
        <p:pic>
          <p:nvPicPr>
            <p:cNvPr id="8194" name="Picture 2" descr="E:\北师七下1\教案课件\0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963103" y="3003798"/>
              <a:ext cx="1331753" cy="1584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01724" y="1373291"/>
            <a:ext cx="8215312" cy="56111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 smtClean="0">
                <a:latin typeface="+mj-lt"/>
                <a:ea typeface="+mj-ea"/>
              </a:rPr>
              <a:t>探究</a:t>
            </a:r>
            <a:r>
              <a:rPr lang="en-US" altLang="zh-CN" sz="2200" b="1" smtClean="0">
                <a:latin typeface="+mj-lt"/>
                <a:ea typeface="+mj-ea"/>
              </a:rPr>
              <a:t>1</a:t>
            </a:r>
            <a:r>
              <a:rPr lang="zh-CN" altLang="en-US" sz="2200" b="1" smtClean="0">
                <a:latin typeface="+mj-lt"/>
                <a:ea typeface="+mj-ea"/>
              </a:rPr>
              <a:t>：某</a:t>
            </a:r>
            <a:r>
              <a:rPr lang="zh-CN" altLang="en-US" sz="2200" b="1">
                <a:latin typeface="+mj-lt"/>
                <a:ea typeface="+mj-ea"/>
              </a:rPr>
              <a:t>物体沿一个斜坡下滑，它的速度</a:t>
            </a:r>
            <a:r>
              <a:rPr lang="en-US" sz="2200" b="1" i="1" smtClean="0">
                <a:latin typeface="+mj-lt"/>
                <a:ea typeface="+mj-ea"/>
              </a:rPr>
              <a:t>v</a:t>
            </a:r>
            <a:r>
              <a:rPr lang="zh-CN" altLang="en-US" sz="2200" b="1" smtClean="0">
                <a:latin typeface="+mj-lt"/>
                <a:ea typeface="+mj-ea"/>
              </a:rPr>
              <a:t>（</a:t>
            </a:r>
            <a:r>
              <a:rPr lang="en-US" sz="2200" b="1" smtClean="0">
                <a:latin typeface="+mj-lt"/>
                <a:ea typeface="+mj-ea"/>
              </a:rPr>
              <a:t>m/</a:t>
            </a:r>
            <a:endParaRPr lang="zh-CN" altLang="en-US" sz="2200" b="1">
              <a:latin typeface="+mj-lt"/>
              <a:ea typeface="+mj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526723" y="1999674"/>
            <a:ext cx="2404474" cy="3030812"/>
            <a:chOff x="5835754" y="1555960"/>
            <a:chExt cx="2404474" cy="3030812"/>
          </a:xfrm>
        </p:grpSpPr>
        <p:cxnSp>
          <p:nvCxnSpPr>
            <p:cNvPr id="5" name="直接箭头连接符 4"/>
            <p:cNvCxnSpPr/>
            <p:nvPr/>
          </p:nvCxnSpPr>
          <p:spPr>
            <a:xfrm>
              <a:off x="6160271" y="4247820"/>
              <a:ext cx="1872208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 flipH="1" flipV="1">
              <a:off x="6160271" y="1735771"/>
              <a:ext cx="0" cy="2512049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 rot="5400000">
              <a:off x="5299856" y="2956570"/>
              <a:ext cx="1800200" cy="72000"/>
              <a:chOff x="6444208" y="3872665"/>
              <a:chExt cx="1800200" cy="72000"/>
            </a:xfrm>
          </p:grpSpPr>
          <p:cxnSp>
            <p:nvCxnSpPr>
              <p:cNvPr id="8" name="直接连接符 7"/>
              <p:cNvCxnSpPr/>
              <p:nvPr/>
            </p:nvCxnSpPr>
            <p:spPr>
              <a:xfrm flipH="1">
                <a:off x="644420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 flipH="1">
                <a:off x="680424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H="1">
                <a:off x="716428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H="1">
                <a:off x="752432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788436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>
                <a:off x="824440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6520311" y="4175820"/>
              <a:ext cx="1080120" cy="72000"/>
              <a:chOff x="6444208" y="3872665"/>
              <a:chExt cx="1080120" cy="72000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H="1">
                <a:off x="644420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680424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>
                <a:off x="716428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752432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矩形 27"/>
            <p:cNvSpPr/>
            <p:nvPr/>
          </p:nvSpPr>
          <p:spPr>
            <a:xfrm>
              <a:off x="5835754" y="4142646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i="1" smtClean="0"/>
                <a:t>O</a:t>
              </a:r>
              <a:endParaRPr lang="zh-CN" altLang="en-US" i="1"/>
            </a:p>
          </p:txBody>
        </p:sp>
        <p:sp>
          <p:nvSpPr>
            <p:cNvPr id="29" name="矩形 28"/>
            <p:cNvSpPr/>
            <p:nvPr/>
          </p:nvSpPr>
          <p:spPr>
            <a:xfrm>
              <a:off x="6370270" y="419814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1</a:t>
              </a: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761248" y="419814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2</a:t>
              </a: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096375" y="419814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3</a:t>
              </a: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450390" y="419814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4</a:t>
              </a: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5899874" y="3732313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1</a:t>
              </a: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5899874" y="3347964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2</a:t>
              </a: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5899874" y="2978632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3</a:t>
              </a: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5899874" y="260930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4</a:t>
              </a: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5899874" y="2244008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5</a:t>
              </a: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5899874" y="1917136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6</a:t>
              </a: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7824730" y="4217440"/>
              <a:ext cx="184709" cy="36941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6121164" y="1555960"/>
              <a:ext cx="774751" cy="36941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i="1" smtClean="0"/>
                <a:t>v</a:t>
              </a:r>
              <a:r>
                <a:rPr lang="zh-CN" altLang="en-US" b="1" smtClean="0"/>
                <a:t>（</a:t>
              </a:r>
              <a:r>
                <a:rPr lang="en-US" altLang="zh-CN" b="1" smtClean="0"/>
                <a:t>m/</a:t>
              </a:r>
              <a:endParaRPr lang="zh-CN" altLang="en-US"/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6163956" y="2447986"/>
              <a:ext cx="716395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6880351" y="2447986"/>
              <a:ext cx="0" cy="1769454"/>
            </a:xfrm>
            <a:prstGeom prst="line">
              <a:avLst/>
            </a:prstGeom>
            <a:ln w="1270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6160271" y="1995686"/>
              <a:ext cx="901059" cy="22466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>
          <a:xfrm>
            <a:off x="510977" y="2266243"/>
            <a:ext cx="5112568" cy="10640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smtClean="0"/>
              <a:t>(1)</a:t>
            </a:r>
            <a:r>
              <a:rPr lang="zh-CN" altLang="en-US" sz="2200" smtClean="0"/>
              <a:t>写出</a:t>
            </a:r>
            <a:r>
              <a:rPr lang="en-US" sz="2200" i="1"/>
              <a:t>v</a:t>
            </a:r>
            <a:r>
              <a:rPr lang="zh-CN" altLang="en-US" sz="2200"/>
              <a:t>与</a:t>
            </a:r>
            <a:endParaRPr lang="zh-CN" altLang="en-US" sz="2200"/>
          </a:p>
          <a:p>
            <a:r>
              <a:rPr lang="en-US" altLang="zh-CN" sz="2200" smtClean="0"/>
              <a:t>(2)</a:t>
            </a:r>
            <a:r>
              <a:rPr lang="zh-CN" altLang="en-US" sz="2200" smtClean="0"/>
              <a:t>下滑</a:t>
            </a:r>
            <a:r>
              <a:rPr lang="en-US" sz="2200" smtClean="0"/>
              <a:t>3</a:t>
            </a:r>
            <a:endParaRPr lang="zh-CN" altLang="en-US" sz="2200"/>
          </a:p>
        </p:txBody>
      </p:sp>
      <p:sp>
        <p:nvSpPr>
          <p:cNvPr id="54" name="TextBox 53"/>
          <p:cNvSpPr txBox="1"/>
          <p:nvPr/>
        </p:nvSpPr>
        <p:spPr>
          <a:xfrm>
            <a:off x="512888" y="3290819"/>
            <a:ext cx="5633763" cy="10645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smtClean="0">
                <a:solidFill>
                  <a:srgbClr val="FF0000"/>
                </a:solidFill>
                <a:ea typeface="楷体" panose="02010609060101010101" pitchFamily="49" charset="-122"/>
              </a:rPr>
              <a:t>分析：</a:t>
            </a:r>
            <a:r>
              <a:rPr lang="zh-CN" altLang="en-US" sz="2200" smtClean="0">
                <a:ea typeface="楷体" panose="02010609060101010101" pitchFamily="49" charset="-122"/>
              </a:rPr>
              <a:t>因为直线过原点，符合正比例函数的图象特征，因此可以设</a:t>
            </a:r>
            <a:r>
              <a:rPr lang="en-US" altLang="zh-CN" sz="2200" i="1" smtClean="0">
                <a:solidFill>
                  <a:srgbClr val="FF0000"/>
                </a:solidFill>
                <a:ea typeface="楷体" panose="02010609060101010101" pitchFamily="49" charset="-122"/>
              </a:rPr>
              <a:t>v</a:t>
            </a:r>
            <a:r>
              <a:rPr lang="en-US" altLang="zh-CN" sz="2200" smtClean="0">
                <a:solidFill>
                  <a:srgbClr val="FF0000"/>
                </a:solidFill>
                <a:ea typeface="楷体" panose="02010609060101010101" pitchFamily="49" charset="-122"/>
              </a:rPr>
              <a:t>=</a:t>
            </a:r>
            <a:r>
              <a:rPr lang="en-US" altLang="zh-CN" sz="2200" i="1" err="1" smtClean="0">
                <a:solidFill>
                  <a:srgbClr val="FF0000"/>
                </a:solidFill>
                <a:ea typeface="楷体" panose="02010609060101010101" pitchFamily="49" charset="-122"/>
              </a:rPr>
              <a:t>k</a:t>
            </a:r>
            <a:endParaRPr lang="zh-CN" altLang="en-US" sz="2200">
              <a:ea typeface="楷体" panose="02010609060101010101" pitchFamily="49" charset="-122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合作探究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01724" y="1158026"/>
            <a:ext cx="8215312" cy="56111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 smtClean="0">
                <a:latin typeface="+mj-lt"/>
                <a:ea typeface="+mj-ea"/>
              </a:rPr>
              <a:t>探究</a:t>
            </a:r>
            <a:r>
              <a:rPr lang="en-US" altLang="zh-CN" sz="2200" b="1" smtClean="0">
                <a:latin typeface="+mj-lt"/>
                <a:ea typeface="+mj-ea"/>
              </a:rPr>
              <a:t>1</a:t>
            </a:r>
            <a:r>
              <a:rPr lang="zh-CN" altLang="en-US" sz="2200" b="1" smtClean="0">
                <a:latin typeface="+mj-lt"/>
                <a:ea typeface="+mj-ea"/>
              </a:rPr>
              <a:t>：某</a:t>
            </a:r>
            <a:r>
              <a:rPr lang="zh-CN" altLang="en-US" sz="2200" b="1">
                <a:latin typeface="+mj-lt"/>
                <a:ea typeface="+mj-ea"/>
              </a:rPr>
              <a:t>物体沿一个斜坡下滑，它的速度</a:t>
            </a:r>
            <a:r>
              <a:rPr lang="en-US" sz="2200" b="1" i="1" smtClean="0">
                <a:latin typeface="+mj-lt"/>
                <a:ea typeface="+mj-ea"/>
              </a:rPr>
              <a:t>v</a:t>
            </a:r>
            <a:r>
              <a:rPr lang="zh-CN" altLang="en-US" sz="2200" b="1" smtClean="0">
                <a:latin typeface="+mj-lt"/>
                <a:ea typeface="+mj-ea"/>
              </a:rPr>
              <a:t>（</a:t>
            </a:r>
            <a:r>
              <a:rPr lang="en-US" sz="2200" b="1" smtClean="0">
                <a:latin typeface="+mj-lt"/>
                <a:ea typeface="+mj-ea"/>
              </a:rPr>
              <a:t>m/</a:t>
            </a:r>
            <a:endParaRPr lang="zh-CN" altLang="en-US" sz="2200" b="1">
              <a:latin typeface="+mj-lt"/>
              <a:ea typeface="+mj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526723" y="1999674"/>
            <a:ext cx="2404474" cy="3030812"/>
            <a:chOff x="5835754" y="1555960"/>
            <a:chExt cx="2404474" cy="3030812"/>
          </a:xfrm>
        </p:grpSpPr>
        <p:cxnSp>
          <p:nvCxnSpPr>
            <p:cNvPr id="5" name="直接箭头连接符 4"/>
            <p:cNvCxnSpPr/>
            <p:nvPr/>
          </p:nvCxnSpPr>
          <p:spPr>
            <a:xfrm>
              <a:off x="6160271" y="4247820"/>
              <a:ext cx="1872208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 flipH="1" flipV="1">
              <a:off x="6160271" y="1735771"/>
              <a:ext cx="0" cy="2512049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 rot="5400000">
              <a:off x="5299856" y="2956570"/>
              <a:ext cx="1800200" cy="72000"/>
              <a:chOff x="6444208" y="3872665"/>
              <a:chExt cx="1800200" cy="72000"/>
            </a:xfrm>
          </p:grpSpPr>
          <p:cxnSp>
            <p:nvCxnSpPr>
              <p:cNvPr id="8" name="直接连接符 7"/>
              <p:cNvCxnSpPr/>
              <p:nvPr/>
            </p:nvCxnSpPr>
            <p:spPr>
              <a:xfrm flipH="1">
                <a:off x="644420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 flipH="1">
                <a:off x="680424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H="1">
                <a:off x="716428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H="1">
                <a:off x="752432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788436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>
                <a:off x="824440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6520311" y="4175820"/>
              <a:ext cx="1080120" cy="72000"/>
              <a:chOff x="6444208" y="3872665"/>
              <a:chExt cx="1080120" cy="72000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H="1">
                <a:off x="644420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680424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>
                <a:off x="716428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7524328" y="3872665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矩形 27"/>
            <p:cNvSpPr/>
            <p:nvPr/>
          </p:nvSpPr>
          <p:spPr>
            <a:xfrm>
              <a:off x="5835754" y="4142646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i="1" smtClean="0"/>
                <a:t>O</a:t>
              </a:r>
              <a:endParaRPr lang="zh-CN" altLang="en-US" i="1"/>
            </a:p>
          </p:txBody>
        </p:sp>
        <p:sp>
          <p:nvSpPr>
            <p:cNvPr id="29" name="矩形 28"/>
            <p:cNvSpPr/>
            <p:nvPr/>
          </p:nvSpPr>
          <p:spPr>
            <a:xfrm>
              <a:off x="6370270" y="419814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1</a:t>
              </a: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761248" y="419814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2</a:t>
              </a: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096375" y="419814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3</a:t>
              </a: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450390" y="419814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4</a:t>
              </a: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5899874" y="3732313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1</a:t>
              </a: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5899874" y="3347964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2</a:t>
              </a: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5899874" y="2978632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3</a:t>
              </a: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5899874" y="260930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4</a:t>
              </a: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5899874" y="2244008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5</a:t>
              </a: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5899874" y="1917136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/>
                <a:t>6</a:t>
              </a: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7824730" y="4217440"/>
              <a:ext cx="184709" cy="36941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6121164" y="1555960"/>
              <a:ext cx="774751" cy="36941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i="1" smtClean="0"/>
                <a:t>v</a:t>
              </a:r>
              <a:r>
                <a:rPr lang="zh-CN" altLang="en-US" b="1" smtClean="0"/>
                <a:t>（</a:t>
              </a:r>
              <a:r>
                <a:rPr lang="en-US" altLang="zh-CN" b="1" smtClean="0"/>
                <a:t>m/</a:t>
              </a:r>
              <a:endParaRPr lang="zh-CN" altLang="en-US"/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6163956" y="2447986"/>
              <a:ext cx="716395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6880351" y="2447986"/>
              <a:ext cx="0" cy="1769454"/>
            </a:xfrm>
            <a:prstGeom prst="line">
              <a:avLst/>
            </a:prstGeom>
            <a:ln w="1270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6160271" y="1995686"/>
              <a:ext cx="901059" cy="22466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>
          <a:xfrm>
            <a:off x="510977" y="2122733"/>
            <a:ext cx="5112568" cy="10640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smtClean="0"/>
              <a:t>(1)</a:t>
            </a:r>
            <a:r>
              <a:rPr lang="zh-CN" altLang="en-US" sz="2200" smtClean="0"/>
              <a:t>写出</a:t>
            </a:r>
            <a:r>
              <a:rPr lang="en-US" sz="2200" i="1"/>
              <a:t>v</a:t>
            </a:r>
            <a:r>
              <a:rPr lang="zh-CN" altLang="en-US" sz="2200"/>
              <a:t>与</a:t>
            </a:r>
            <a:endParaRPr lang="zh-CN" altLang="en-US" sz="2200"/>
          </a:p>
          <a:p>
            <a:r>
              <a:rPr lang="en-US" altLang="zh-CN" sz="2200" smtClean="0"/>
              <a:t>(2)</a:t>
            </a:r>
            <a:r>
              <a:rPr lang="zh-CN" altLang="en-US" sz="2200" smtClean="0"/>
              <a:t>下滑</a:t>
            </a:r>
            <a:r>
              <a:rPr lang="en-US" sz="2200" smtClean="0"/>
              <a:t>3</a:t>
            </a:r>
            <a:endParaRPr lang="zh-CN" altLang="en-US" sz="2200"/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合作探究</a:t>
            </a:r>
          </a:p>
        </p:txBody>
      </p:sp>
      <p:sp>
        <p:nvSpPr>
          <p:cNvPr id="2" name="矩形 1"/>
          <p:cNvSpPr/>
          <p:nvPr/>
        </p:nvSpPr>
        <p:spPr>
          <a:xfrm>
            <a:off x="533239" y="3016700"/>
            <a:ext cx="3760254" cy="18904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解</a:t>
            </a:r>
            <a:r>
              <a:rPr lang="zh-CN" altLang="en-US" sz="2000" b="1" smtClean="0">
                <a:solidFill>
                  <a:srgbClr val="FF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：</a:t>
            </a:r>
            <a:r>
              <a:rPr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(1)</a:t>
            </a:r>
            <a:r>
              <a:rPr kumimoji="1" lang="zh-CN" altLang="en-US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设</a:t>
            </a:r>
            <a:r>
              <a:rPr lang="en-US" altLang="zh-CN" sz="2000" b="1" i="1">
                <a:solidFill>
                  <a:srgbClr val="FF0000"/>
                </a:solidFill>
                <a:ea typeface="楷体" panose="02010609060101010101" pitchFamily="49" charset="-122"/>
              </a:rPr>
              <a:t>v</a:t>
            </a:r>
            <a:r>
              <a:rPr lang="en-US" altLang="zh-CN" sz="2000" b="1">
                <a:solidFill>
                  <a:srgbClr val="FF0000"/>
                </a:solidFill>
                <a:ea typeface="楷体" panose="02010609060101010101" pitchFamily="49" charset="-122"/>
              </a:rPr>
              <a:t>=</a:t>
            </a:r>
            <a:r>
              <a:rPr lang="en-US" altLang="zh-CN" sz="2000" b="1" i="1" err="1">
                <a:solidFill>
                  <a:srgbClr val="FF0000"/>
                </a:solidFill>
                <a:ea typeface="楷体" panose="02010609060101010101" pitchFamily="49" charset="-122"/>
              </a:rPr>
              <a:t>k</a:t>
            </a:r>
            <a:endParaRPr lang="en-US" altLang="zh-CN" sz="2000" b="1">
              <a:solidFill>
                <a:srgbClr val="FF0000"/>
              </a:solidFill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因为</a:t>
            </a:r>
            <a:r>
              <a:rPr kumimoji="1" lang="zh-CN" altLang="en-US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点</a:t>
            </a:r>
            <a:r>
              <a:rPr kumimoji="1"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(2</a:t>
            </a:r>
            <a:r>
              <a:rPr kumimoji="1"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，</a:t>
            </a:r>
            <a:r>
              <a:rPr kumimoji="1"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5)</a:t>
            </a:r>
            <a:r>
              <a:rPr kumimoji="1" lang="zh-CN" altLang="en-US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在</a:t>
            </a:r>
            <a:r>
              <a:rPr kumimoji="1"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图象上，</a:t>
            </a:r>
          </a:p>
          <a:p>
            <a:pPr>
              <a:lnSpc>
                <a:spcPct val="150000"/>
              </a:lnSpc>
            </a:pPr>
            <a:r>
              <a:rPr kumimoji="1"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所以</a:t>
            </a:r>
            <a:r>
              <a:rPr kumimoji="1" lang="en-US" altLang="zh-CN" sz="2000" b="1">
                <a:solidFill>
                  <a:srgbClr val="FF0000"/>
                </a:solidFill>
                <a:ea typeface="楷体" panose="02010609060101010101" pitchFamily="49" charset="-122"/>
              </a:rPr>
              <a:t>5=2</a:t>
            </a:r>
            <a:r>
              <a:rPr kumimoji="1" lang="en-US" altLang="zh-CN" sz="2000" b="1" i="1">
                <a:solidFill>
                  <a:srgbClr val="FF0000"/>
                </a:solidFill>
                <a:ea typeface="楷体" panose="02010609060101010101" pitchFamily="49" charset="-122"/>
              </a:rPr>
              <a:t>k</a:t>
            </a:r>
            <a:r>
              <a:rPr kumimoji="1"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，即</a:t>
            </a:r>
            <a:r>
              <a:rPr kumimoji="1" lang="en-US" altLang="zh-CN" sz="2000" b="1" i="1">
                <a:solidFill>
                  <a:srgbClr val="FF0000"/>
                </a:solidFill>
                <a:ea typeface="楷体" panose="02010609060101010101" pitchFamily="49" charset="-122"/>
              </a:rPr>
              <a:t>k</a:t>
            </a:r>
            <a:r>
              <a:rPr kumimoji="1" lang="en-US" altLang="zh-CN" sz="2000" b="1">
                <a:solidFill>
                  <a:srgbClr val="FF0000"/>
                </a:solidFill>
                <a:ea typeface="楷体" panose="02010609060101010101" pitchFamily="49" charset="-122"/>
              </a:rPr>
              <a:t>=2.5.</a:t>
            </a:r>
          </a:p>
          <a:p>
            <a:pPr>
              <a:lnSpc>
                <a:spcPct val="150000"/>
              </a:lnSpc>
            </a:pPr>
            <a:r>
              <a:rPr kumimoji="1"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所以</a:t>
            </a:r>
            <a:r>
              <a:rPr kumimoji="1" lang="en-US" altLang="zh-CN" sz="2000" b="1" i="1">
                <a:solidFill>
                  <a:srgbClr val="FF0000"/>
                </a:solidFill>
                <a:ea typeface="楷体" panose="02010609060101010101" pitchFamily="49" charset="-122"/>
              </a:rPr>
              <a:t>v</a:t>
            </a:r>
            <a:r>
              <a:rPr kumimoji="1" lang="en-US" altLang="zh-CN" sz="2000" b="1">
                <a:solidFill>
                  <a:srgbClr val="FF0000"/>
                </a:solidFill>
                <a:ea typeface="楷体" panose="02010609060101010101" pitchFamily="49" charset="-122"/>
              </a:rPr>
              <a:t>=2.5</a:t>
            </a:r>
            <a:endParaRPr kumimoji="1" lang="en-US" altLang="zh-CN" sz="2000" b="1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3438922" y="3115913"/>
            <a:ext cx="0" cy="1800000"/>
          </a:xfrm>
          <a:prstGeom prst="line">
            <a:avLst/>
          </a:prstGeom>
          <a:ln w="1905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3635896" y="3379308"/>
            <a:ext cx="2807323" cy="9760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(2)</a:t>
            </a:r>
            <a:r>
              <a:rPr lang="zh-CN" altLang="en-US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当</a:t>
            </a:r>
            <a:endParaRPr lang="en-US" altLang="zh-CN" sz="2000" b="1">
              <a:solidFill>
                <a:srgbClr val="FF0000"/>
              </a:solidFill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i="1" smtClean="0">
                <a:solidFill>
                  <a:srgbClr val="FF0000"/>
                </a:solidFill>
                <a:ea typeface="楷体" panose="02010609060101010101" pitchFamily="49" charset="-122"/>
              </a:rPr>
              <a:t>v</a:t>
            </a:r>
            <a:r>
              <a:rPr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=2.5×3=7.5(m/</a:t>
            </a:r>
            <a:endParaRPr lang="en-US" altLang="zh-CN" sz="2000" b="1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21" name="流程图: 联系 20"/>
          <p:cNvSpPr/>
          <p:nvPr/>
        </p:nvSpPr>
        <p:spPr>
          <a:xfrm>
            <a:off x="4715219" y="1698917"/>
            <a:ext cx="1728000" cy="16200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确定正比例函数表达式需要</a:t>
            </a:r>
            <a:r>
              <a:rPr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个条件</a:t>
            </a:r>
            <a:endParaRPr lang="zh-CN" altLang="en-US" sz="2000" b="1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2"/>
          <p:cNvSpPr txBox="1"/>
          <p:nvPr/>
        </p:nvSpPr>
        <p:spPr>
          <a:xfrm>
            <a:off x="539552" y="1087274"/>
            <a:ext cx="8117018" cy="212365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zh-CN" altLang="en-US" sz="2200" b="1" smtClean="0">
                <a:solidFill>
                  <a:srgbClr val="002060"/>
                </a:solidFill>
                <a:latin typeface="+mj-lt"/>
                <a:ea typeface="+mj-ea"/>
              </a:rPr>
              <a:t>例</a:t>
            </a:r>
            <a:r>
              <a:rPr lang="en-US" altLang="zh-CN" sz="2200" b="1" smtClean="0">
                <a:solidFill>
                  <a:srgbClr val="002060"/>
                </a:solidFill>
                <a:latin typeface="+mj-lt"/>
                <a:ea typeface="+mj-ea"/>
              </a:rPr>
              <a:t>1  </a:t>
            </a:r>
            <a:r>
              <a:rPr lang="zh-CN" altLang="en-US" sz="2200" b="1" smtClean="0">
                <a:latin typeface="+mj-lt"/>
                <a:ea typeface="+mj-ea"/>
              </a:rPr>
              <a:t>在</a:t>
            </a:r>
            <a:r>
              <a:rPr lang="zh-CN" altLang="en-US" sz="2200" b="1">
                <a:latin typeface="+mj-lt"/>
                <a:ea typeface="+mj-ea"/>
              </a:rPr>
              <a:t>弹性限度内，弹簧的长度</a:t>
            </a:r>
            <a:r>
              <a:rPr lang="en-US" sz="2200" b="1" i="1" smtClean="0">
                <a:latin typeface="+mj-lt"/>
                <a:ea typeface="+mj-ea"/>
              </a:rPr>
              <a:t>y</a:t>
            </a:r>
            <a:r>
              <a:rPr lang="en-US" sz="2200" b="1" smtClean="0">
                <a:latin typeface="+mj-lt"/>
                <a:ea typeface="+mj-ea"/>
              </a:rPr>
              <a:t>(cm)</a:t>
            </a:r>
            <a:r>
              <a:rPr lang="zh-CN" altLang="en-US" sz="2200" b="1" smtClean="0">
                <a:latin typeface="+mj-lt"/>
                <a:ea typeface="+mj-ea"/>
              </a:rPr>
              <a:t>是</a:t>
            </a:r>
            <a:r>
              <a:rPr lang="zh-CN" altLang="en-US" sz="2200" b="1">
                <a:latin typeface="+mj-lt"/>
                <a:ea typeface="+mj-ea"/>
              </a:rPr>
              <a:t>所挂物体质量</a:t>
            </a:r>
            <a:r>
              <a:rPr lang="en-US" sz="2200" b="1" i="1" smtClean="0">
                <a:latin typeface="+mj-lt"/>
                <a:ea typeface="+mj-ea"/>
              </a:rPr>
              <a:t>x</a:t>
            </a:r>
            <a:r>
              <a:rPr lang="en-US" sz="2200" b="1" smtClean="0">
                <a:latin typeface="+mj-lt"/>
                <a:ea typeface="+mj-ea"/>
              </a:rPr>
              <a:t>(kg)</a:t>
            </a:r>
            <a:r>
              <a:rPr lang="zh-CN" altLang="en-US" sz="2200" b="1" smtClean="0">
                <a:latin typeface="+mj-lt"/>
                <a:ea typeface="+mj-ea"/>
              </a:rPr>
              <a:t>的</a:t>
            </a:r>
            <a:r>
              <a:rPr lang="zh-CN" altLang="en-US" sz="2200" b="1">
                <a:latin typeface="+mj-lt"/>
                <a:ea typeface="+mj-ea"/>
              </a:rPr>
              <a:t>一次函</a:t>
            </a:r>
            <a:r>
              <a:rPr lang="zh-CN" altLang="en-US" sz="2200" b="1" smtClean="0">
                <a:latin typeface="+mj-lt"/>
                <a:ea typeface="+mj-ea"/>
              </a:rPr>
              <a:t>数</a:t>
            </a:r>
            <a:r>
              <a:rPr lang="en-US" altLang="zh-CN" sz="2200" b="1" smtClean="0">
                <a:latin typeface="+mj-lt"/>
                <a:ea typeface="+mj-ea"/>
              </a:rPr>
              <a:t>.</a:t>
            </a:r>
            <a:r>
              <a:rPr lang="zh-CN" altLang="en-US" sz="2200" b="1" smtClean="0">
                <a:latin typeface="+mj-lt"/>
                <a:ea typeface="+mj-ea"/>
              </a:rPr>
              <a:t>某</a:t>
            </a:r>
            <a:r>
              <a:rPr lang="zh-CN" altLang="en-US" sz="2200" b="1">
                <a:latin typeface="+mj-lt"/>
                <a:ea typeface="+mj-ea"/>
              </a:rPr>
              <a:t>弹簧不挂物体时长</a:t>
            </a:r>
            <a:r>
              <a:rPr lang="en-US" sz="2200" b="1" smtClean="0">
                <a:latin typeface="+mj-lt"/>
                <a:ea typeface="+mj-ea"/>
              </a:rPr>
              <a:t>14.5cm</a:t>
            </a:r>
            <a:r>
              <a:rPr lang="zh-CN" altLang="en-US" sz="2200" b="1">
                <a:latin typeface="+mj-lt"/>
                <a:ea typeface="+mj-ea"/>
              </a:rPr>
              <a:t>；当所挂物体的质量</a:t>
            </a:r>
            <a:r>
              <a:rPr lang="zh-CN" altLang="en-US" sz="2200" b="1" smtClean="0">
                <a:latin typeface="+mj-lt"/>
                <a:ea typeface="+mj-ea"/>
              </a:rPr>
              <a:t>为</a:t>
            </a:r>
            <a:r>
              <a:rPr lang="en-US" sz="2200" b="1" smtClean="0">
                <a:latin typeface="+mj-lt"/>
                <a:ea typeface="+mj-ea"/>
              </a:rPr>
              <a:t>3kg</a:t>
            </a:r>
            <a:r>
              <a:rPr lang="zh-CN" altLang="en-US" sz="2200" b="1">
                <a:latin typeface="+mj-lt"/>
                <a:ea typeface="+mj-ea"/>
              </a:rPr>
              <a:t>时，弹簧长</a:t>
            </a:r>
            <a:r>
              <a:rPr lang="en-US" sz="2200" b="1" smtClean="0">
                <a:latin typeface="+mj-lt"/>
                <a:ea typeface="+mj-ea"/>
              </a:rPr>
              <a:t>16cm</a:t>
            </a:r>
            <a:r>
              <a:rPr lang="en-US" altLang="zh-CN" sz="2200" b="1" smtClean="0">
                <a:latin typeface="+mj-lt"/>
                <a:ea typeface="+mj-ea"/>
              </a:rPr>
              <a:t>.</a:t>
            </a:r>
            <a:r>
              <a:rPr lang="zh-CN" altLang="en-US" sz="2200" b="1" smtClean="0">
                <a:latin typeface="+mj-lt"/>
                <a:ea typeface="+mj-ea"/>
              </a:rPr>
              <a:t>写</a:t>
            </a:r>
            <a:r>
              <a:rPr lang="zh-CN" altLang="en-US" sz="2200" b="1">
                <a:latin typeface="+mj-lt"/>
                <a:ea typeface="+mj-ea"/>
              </a:rPr>
              <a:t>出</a:t>
            </a:r>
            <a:r>
              <a:rPr lang="en-US" sz="2200" b="1" i="1">
                <a:latin typeface="+mj-lt"/>
                <a:ea typeface="+mj-ea"/>
              </a:rPr>
              <a:t>y</a:t>
            </a:r>
            <a:r>
              <a:rPr lang="zh-CN" altLang="en-US" sz="2200" b="1">
                <a:latin typeface="+mj-lt"/>
                <a:ea typeface="+mj-ea"/>
              </a:rPr>
              <a:t>与</a:t>
            </a:r>
            <a:r>
              <a:rPr lang="en-US" sz="2200" b="1" i="1">
                <a:latin typeface="+mj-lt"/>
                <a:ea typeface="+mj-ea"/>
              </a:rPr>
              <a:t>x</a:t>
            </a:r>
            <a:r>
              <a:rPr lang="zh-CN" altLang="en-US" sz="2200" b="1">
                <a:latin typeface="+mj-lt"/>
                <a:ea typeface="+mj-ea"/>
              </a:rPr>
              <a:t>之间的关系式，并求当所挂物体的质量为</a:t>
            </a:r>
            <a:r>
              <a:rPr lang="en-US" sz="2200" b="1" smtClean="0">
                <a:latin typeface="+mj-lt"/>
                <a:ea typeface="+mj-ea"/>
              </a:rPr>
              <a:t>4kg</a:t>
            </a:r>
            <a:r>
              <a:rPr lang="zh-CN" altLang="en-US" sz="2200" b="1">
                <a:latin typeface="+mj-lt"/>
                <a:ea typeface="+mj-ea"/>
              </a:rPr>
              <a:t>时弹簧的长度</a:t>
            </a:r>
            <a:r>
              <a:rPr lang="en-US" altLang="zh-CN" sz="2200" b="1">
                <a:latin typeface="+mj-lt"/>
                <a:ea typeface="+mj-ea"/>
              </a:rPr>
              <a:t>.</a:t>
            </a:r>
            <a:endParaRPr lang="zh-CN" altLang="en-US" sz="2200" b="1">
              <a:latin typeface="+mj-lt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2402" y="3505830"/>
            <a:ext cx="7784168" cy="104374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smtClean="0">
                <a:solidFill>
                  <a:srgbClr val="FF0000"/>
                </a:solidFill>
                <a:ea typeface="楷体" panose="02010609060101010101" pitchFamily="49" charset="-122"/>
              </a:rPr>
              <a:t>分析：</a:t>
            </a:r>
            <a:r>
              <a:rPr lang="zh-CN" altLang="en-US" sz="2200">
                <a:ea typeface="楷体" panose="02010609060101010101" pitchFamily="49" charset="-122"/>
              </a:rPr>
              <a:t>因</a:t>
            </a:r>
            <a:r>
              <a:rPr lang="zh-CN" altLang="en-US" sz="2200" smtClean="0">
                <a:ea typeface="楷体" panose="02010609060101010101" pitchFamily="49" charset="-122"/>
              </a:rPr>
              <a:t>为这里</a:t>
            </a:r>
            <a:r>
              <a:rPr lang="en-US" altLang="zh-CN" sz="2200" i="1" smtClean="0">
                <a:ea typeface="楷体" panose="02010609060101010101" pitchFamily="49" charset="-122"/>
              </a:rPr>
              <a:t>y</a:t>
            </a:r>
            <a:r>
              <a:rPr lang="zh-CN" altLang="en-US" sz="2200" smtClean="0">
                <a:ea typeface="楷体" panose="02010609060101010101" pitchFamily="49" charset="-122"/>
              </a:rPr>
              <a:t>是</a:t>
            </a:r>
            <a:r>
              <a:rPr lang="en-US" altLang="zh-CN" sz="2200" i="1" smtClean="0">
                <a:ea typeface="楷体" panose="02010609060101010101" pitchFamily="49" charset="-122"/>
              </a:rPr>
              <a:t>x</a:t>
            </a:r>
            <a:r>
              <a:rPr lang="zh-CN" altLang="en-US" sz="2200" smtClean="0">
                <a:ea typeface="楷体" panose="02010609060101010101" pitchFamily="49" charset="-122"/>
              </a:rPr>
              <a:t>的一次函数，所以可以设关系式为</a:t>
            </a:r>
            <a:r>
              <a:rPr lang="en-US" altLang="zh-CN" sz="2200" i="1" smtClean="0">
                <a:solidFill>
                  <a:srgbClr val="FF000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200" smtClean="0">
                <a:solidFill>
                  <a:srgbClr val="FF0000"/>
                </a:solidFill>
                <a:ea typeface="楷体" panose="02010609060101010101" pitchFamily="49" charset="-122"/>
              </a:rPr>
              <a:t>=</a:t>
            </a:r>
            <a:r>
              <a:rPr lang="en-US" altLang="zh-CN" sz="2200" i="1" err="1" smtClean="0">
                <a:solidFill>
                  <a:srgbClr val="FF0000"/>
                </a:solidFill>
                <a:ea typeface="楷体" panose="02010609060101010101" pitchFamily="49" charset="-122"/>
              </a:rPr>
              <a:t>kx</a:t>
            </a:r>
            <a:r>
              <a:rPr lang="en-US" altLang="zh-CN" sz="2200" err="1" smtClean="0">
                <a:solidFill>
                  <a:srgbClr val="FF0000"/>
                </a:solidFill>
                <a:ea typeface="楷体" panose="02010609060101010101" pitchFamily="49" charset="-122"/>
              </a:rPr>
              <a:t>+</a:t>
            </a:r>
            <a:r>
              <a:rPr lang="en-US" altLang="zh-CN" sz="2200" i="1" err="1" smtClean="0">
                <a:solidFill>
                  <a:srgbClr val="FF0000"/>
                </a:solidFill>
                <a:ea typeface="楷体" panose="02010609060101010101" pitchFamily="49" charset="-122"/>
              </a:rPr>
              <a:t>b</a:t>
            </a:r>
            <a:r>
              <a:rPr lang="zh-CN" altLang="en-US" sz="2200" smtClean="0">
                <a:ea typeface="楷体" panose="02010609060101010101" pitchFamily="49" charset="-122"/>
              </a:rPr>
              <a:t> ，确定出</a:t>
            </a:r>
            <a:r>
              <a:rPr lang="en-US" altLang="zh-CN" sz="2200" i="1" smtClean="0">
                <a:solidFill>
                  <a:srgbClr val="FF0000"/>
                </a:solidFill>
                <a:ea typeface="楷体" panose="02010609060101010101" pitchFamily="49" charset="-122"/>
              </a:rPr>
              <a:t>k</a:t>
            </a:r>
            <a:r>
              <a:rPr lang="zh-CN" altLang="en-US" sz="2200" smtClean="0">
                <a:ea typeface="楷体" panose="02010609060101010101" pitchFamily="49" charset="-122"/>
              </a:rPr>
              <a:t>和</a:t>
            </a:r>
            <a:r>
              <a:rPr lang="en-US" altLang="zh-CN" sz="2200" i="1" smtClean="0">
                <a:solidFill>
                  <a:srgbClr val="FF0000"/>
                </a:solidFill>
                <a:ea typeface="楷体" panose="02010609060101010101" pitchFamily="49" charset="-122"/>
              </a:rPr>
              <a:t>b</a:t>
            </a:r>
            <a:r>
              <a:rPr lang="zh-CN" altLang="en-US" sz="2200" smtClean="0">
                <a:ea typeface="楷体" panose="02010609060101010101" pitchFamily="49" charset="-122"/>
              </a:rPr>
              <a:t>的值即可</a:t>
            </a:r>
            <a:r>
              <a:rPr lang="en-US" altLang="zh-CN" sz="2200" smtClean="0">
                <a:ea typeface="楷体" panose="02010609060101010101" pitchFamily="49" charset="-122"/>
              </a:rPr>
              <a:t>.</a:t>
            </a:r>
            <a:endParaRPr lang="zh-CN" altLang="en-US" sz="2200">
              <a:ea typeface="楷体" panose="02010609060101010101" pitchFamily="49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例题讲解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2"/>
          <p:cNvSpPr txBox="1"/>
          <p:nvPr/>
        </p:nvSpPr>
        <p:spPr>
          <a:xfrm>
            <a:off x="539552" y="1087274"/>
            <a:ext cx="8064896" cy="185039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zh-CN" altLang="en-US" sz="2200" b="1" smtClean="0">
                <a:solidFill>
                  <a:srgbClr val="002060"/>
                </a:solidFill>
                <a:latin typeface="+mj-lt"/>
                <a:ea typeface="+mj-ea"/>
              </a:rPr>
              <a:t>例</a:t>
            </a:r>
            <a:r>
              <a:rPr lang="en-US" altLang="zh-CN" sz="2200" b="1" smtClean="0">
                <a:solidFill>
                  <a:srgbClr val="002060"/>
                </a:solidFill>
                <a:latin typeface="+mj-lt"/>
                <a:ea typeface="+mj-ea"/>
              </a:rPr>
              <a:t>1  </a:t>
            </a:r>
            <a:r>
              <a:rPr lang="zh-CN" altLang="en-US" sz="2200" b="1" smtClean="0">
                <a:latin typeface="+mj-lt"/>
                <a:ea typeface="+mj-ea"/>
              </a:rPr>
              <a:t>在</a:t>
            </a:r>
            <a:r>
              <a:rPr lang="zh-CN" altLang="en-US" sz="2200" b="1">
                <a:latin typeface="+mj-lt"/>
                <a:ea typeface="+mj-ea"/>
              </a:rPr>
              <a:t>弹性限度内，弹簧的长度</a:t>
            </a:r>
            <a:r>
              <a:rPr lang="en-US" sz="2200" b="1" i="1" smtClean="0">
                <a:latin typeface="+mj-lt"/>
                <a:ea typeface="+mj-ea"/>
              </a:rPr>
              <a:t>y</a:t>
            </a:r>
            <a:r>
              <a:rPr lang="en-US" sz="2200" b="1" smtClean="0">
                <a:latin typeface="+mj-lt"/>
                <a:ea typeface="+mj-ea"/>
              </a:rPr>
              <a:t>(cm)</a:t>
            </a:r>
            <a:r>
              <a:rPr lang="zh-CN" altLang="en-US" sz="2200" b="1" smtClean="0">
                <a:latin typeface="+mj-lt"/>
                <a:ea typeface="+mj-ea"/>
              </a:rPr>
              <a:t>是</a:t>
            </a:r>
            <a:r>
              <a:rPr lang="zh-CN" altLang="en-US" sz="2200" b="1">
                <a:latin typeface="+mj-lt"/>
                <a:ea typeface="+mj-ea"/>
              </a:rPr>
              <a:t>所挂物体质量</a:t>
            </a:r>
            <a:r>
              <a:rPr lang="en-US" sz="2200" b="1" i="1" smtClean="0">
                <a:latin typeface="+mj-lt"/>
                <a:ea typeface="+mj-ea"/>
              </a:rPr>
              <a:t>x</a:t>
            </a:r>
            <a:r>
              <a:rPr lang="en-US" sz="2200" b="1" smtClean="0">
                <a:latin typeface="+mj-lt"/>
                <a:ea typeface="+mj-ea"/>
              </a:rPr>
              <a:t>(kg)</a:t>
            </a:r>
            <a:r>
              <a:rPr lang="zh-CN" altLang="en-US" sz="2200" b="1" smtClean="0">
                <a:latin typeface="+mj-lt"/>
                <a:ea typeface="+mj-ea"/>
              </a:rPr>
              <a:t>的</a:t>
            </a:r>
            <a:r>
              <a:rPr lang="zh-CN" altLang="en-US" sz="2200" b="1">
                <a:latin typeface="+mj-lt"/>
                <a:ea typeface="+mj-ea"/>
              </a:rPr>
              <a:t>一次函</a:t>
            </a:r>
            <a:r>
              <a:rPr lang="zh-CN" altLang="en-US" sz="2200" b="1" smtClean="0">
                <a:latin typeface="+mj-lt"/>
                <a:ea typeface="+mj-ea"/>
              </a:rPr>
              <a:t>数</a:t>
            </a:r>
            <a:r>
              <a:rPr lang="en-US" altLang="zh-CN" sz="2200" b="1" smtClean="0">
                <a:latin typeface="+mj-lt"/>
                <a:ea typeface="+mj-ea"/>
              </a:rPr>
              <a:t>.</a:t>
            </a:r>
            <a:r>
              <a:rPr lang="zh-CN" altLang="en-US" sz="2200" b="1" smtClean="0">
                <a:latin typeface="+mj-lt"/>
                <a:ea typeface="+mj-ea"/>
              </a:rPr>
              <a:t>某</a:t>
            </a:r>
            <a:r>
              <a:rPr lang="zh-CN" altLang="en-US" sz="2200" b="1">
                <a:latin typeface="+mj-lt"/>
                <a:ea typeface="+mj-ea"/>
              </a:rPr>
              <a:t>弹簧不挂物体时长</a:t>
            </a:r>
            <a:r>
              <a:rPr lang="en-US" sz="2200" b="1" smtClean="0">
                <a:latin typeface="+mj-lt"/>
                <a:ea typeface="+mj-ea"/>
              </a:rPr>
              <a:t>14.5cm</a:t>
            </a:r>
            <a:r>
              <a:rPr lang="zh-CN" altLang="en-US" sz="2200" b="1">
                <a:latin typeface="+mj-lt"/>
                <a:ea typeface="+mj-ea"/>
              </a:rPr>
              <a:t>；当所挂物体的质量</a:t>
            </a:r>
            <a:r>
              <a:rPr lang="zh-CN" altLang="en-US" sz="2200" b="1" smtClean="0">
                <a:latin typeface="+mj-lt"/>
                <a:ea typeface="+mj-ea"/>
              </a:rPr>
              <a:t>为</a:t>
            </a:r>
            <a:r>
              <a:rPr lang="en-US" sz="2200" b="1" smtClean="0">
                <a:latin typeface="+mj-lt"/>
                <a:ea typeface="+mj-ea"/>
              </a:rPr>
              <a:t>3kg</a:t>
            </a:r>
            <a:r>
              <a:rPr lang="zh-CN" altLang="en-US" sz="2200" b="1">
                <a:latin typeface="+mj-lt"/>
                <a:ea typeface="+mj-ea"/>
              </a:rPr>
              <a:t>时，弹簧长</a:t>
            </a:r>
            <a:r>
              <a:rPr lang="en-US" sz="2200" b="1" smtClean="0">
                <a:latin typeface="+mj-lt"/>
                <a:ea typeface="+mj-ea"/>
              </a:rPr>
              <a:t>16cm</a:t>
            </a:r>
            <a:r>
              <a:rPr lang="en-US" altLang="zh-CN" sz="2200" b="1" smtClean="0">
                <a:latin typeface="+mj-lt"/>
                <a:ea typeface="+mj-ea"/>
              </a:rPr>
              <a:t>.</a:t>
            </a:r>
            <a:r>
              <a:rPr lang="zh-CN" altLang="en-US" sz="2200" b="1" smtClean="0">
                <a:latin typeface="+mj-lt"/>
                <a:ea typeface="+mj-ea"/>
              </a:rPr>
              <a:t>写</a:t>
            </a:r>
            <a:r>
              <a:rPr lang="zh-CN" altLang="en-US" sz="2200" b="1">
                <a:latin typeface="+mj-lt"/>
                <a:ea typeface="+mj-ea"/>
              </a:rPr>
              <a:t>出</a:t>
            </a:r>
            <a:r>
              <a:rPr lang="en-US" sz="2200" b="1" i="1">
                <a:latin typeface="+mj-lt"/>
                <a:ea typeface="+mj-ea"/>
              </a:rPr>
              <a:t>y</a:t>
            </a:r>
            <a:r>
              <a:rPr lang="zh-CN" altLang="en-US" sz="2200" b="1">
                <a:latin typeface="+mj-lt"/>
                <a:ea typeface="+mj-ea"/>
              </a:rPr>
              <a:t>与</a:t>
            </a:r>
            <a:r>
              <a:rPr lang="en-US" sz="2200" b="1" i="1">
                <a:latin typeface="+mj-lt"/>
                <a:ea typeface="+mj-ea"/>
              </a:rPr>
              <a:t>x</a:t>
            </a:r>
            <a:r>
              <a:rPr lang="zh-CN" altLang="en-US" sz="2200" b="1">
                <a:latin typeface="+mj-lt"/>
                <a:ea typeface="+mj-ea"/>
              </a:rPr>
              <a:t>之间的关系式，并求当所挂物体的质量为</a:t>
            </a:r>
            <a:r>
              <a:rPr lang="en-US" sz="2200" b="1" smtClean="0">
                <a:latin typeface="+mj-lt"/>
                <a:ea typeface="+mj-ea"/>
              </a:rPr>
              <a:t>4kg</a:t>
            </a:r>
            <a:r>
              <a:rPr lang="zh-CN" altLang="en-US" sz="2200" b="1">
                <a:latin typeface="+mj-lt"/>
                <a:ea typeface="+mj-ea"/>
              </a:rPr>
              <a:t>时弹簧的长度</a:t>
            </a:r>
            <a:r>
              <a:rPr lang="en-US" altLang="zh-CN" sz="2200" b="1">
                <a:latin typeface="+mj-lt"/>
                <a:ea typeface="+mj-ea"/>
              </a:rPr>
              <a:t>.</a:t>
            </a:r>
            <a:endParaRPr lang="zh-CN" altLang="en-US" sz="2200" b="1">
              <a:latin typeface="+mj-lt"/>
              <a:ea typeface="+mj-ea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例题讲解</a:t>
            </a:r>
          </a:p>
        </p:txBody>
      </p:sp>
      <p:sp>
        <p:nvSpPr>
          <p:cNvPr id="6" name="矩形 5"/>
          <p:cNvSpPr/>
          <p:nvPr/>
        </p:nvSpPr>
        <p:spPr>
          <a:xfrm>
            <a:off x="1540496" y="2762379"/>
            <a:ext cx="7207968" cy="23685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defRPr/>
            </a:pP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解：设</a:t>
            </a:r>
            <a:r>
              <a:rPr lang="en-US" altLang="zh-CN" sz="1900" b="1" i="1">
                <a:solidFill>
                  <a:srgbClr val="FF000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=</a:t>
            </a:r>
            <a:r>
              <a:rPr lang="en-US" altLang="zh-CN" sz="1900" b="1" i="1" err="1">
                <a:solidFill>
                  <a:srgbClr val="FF0000"/>
                </a:solidFill>
                <a:ea typeface="楷体" panose="02010609060101010101" pitchFamily="49" charset="-122"/>
              </a:rPr>
              <a:t>kx</a:t>
            </a:r>
            <a:r>
              <a:rPr lang="en-US" altLang="zh-CN" sz="1900" b="1" err="1">
                <a:solidFill>
                  <a:srgbClr val="FF0000"/>
                </a:solidFill>
                <a:ea typeface="楷体" panose="02010609060101010101" pitchFamily="49" charset="-122"/>
              </a:rPr>
              <a:t>+</a:t>
            </a:r>
            <a:r>
              <a:rPr lang="en-US" altLang="zh-CN" sz="1900" b="1" i="1" err="1">
                <a:solidFill>
                  <a:srgbClr val="FF0000"/>
                </a:solidFill>
                <a:ea typeface="楷体" panose="02010609060101010101" pitchFamily="49" charset="-122"/>
              </a:rPr>
              <a:t>b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（</a:t>
            </a:r>
            <a:r>
              <a:rPr lang="en-US" altLang="zh-CN" sz="1900" b="1" i="1">
                <a:solidFill>
                  <a:srgbClr val="FF0000"/>
                </a:solidFill>
                <a:ea typeface="楷体" panose="02010609060101010101" pitchFamily="49" charset="-122"/>
              </a:rPr>
              <a:t>k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≠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0</a:t>
            </a:r>
            <a:r>
              <a:rPr lang="zh-CN" altLang="en-US" sz="1900" b="1" smtClean="0">
                <a:solidFill>
                  <a:srgbClr val="FF0000"/>
                </a:solidFill>
                <a:ea typeface="楷体" panose="02010609060101010101" pitchFamily="49" charset="-122"/>
              </a:rPr>
              <a:t>），根据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题意，得</a:t>
            </a:r>
            <a:endParaRPr lang="en-US" altLang="zh-CN" sz="1900" b="1">
              <a:solidFill>
                <a:srgbClr val="FF0000"/>
              </a:solidFill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14.5=</a:t>
            </a:r>
            <a:r>
              <a:rPr lang="en-US" altLang="zh-CN" sz="1900" b="1" i="1">
                <a:solidFill>
                  <a:srgbClr val="FF0000"/>
                </a:solidFill>
                <a:ea typeface="楷体" panose="02010609060101010101" pitchFamily="49" charset="-122"/>
              </a:rPr>
              <a:t>b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，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①</a:t>
            </a:r>
            <a:endParaRPr lang="zh-CN" altLang="en-US" sz="1900" b="1">
              <a:solidFill>
                <a:srgbClr val="FF0000"/>
              </a:solidFill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16=3</a:t>
            </a:r>
            <a:r>
              <a:rPr lang="en-US" altLang="zh-CN" sz="1900" b="1" i="1">
                <a:solidFill>
                  <a:srgbClr val="FF0000"/>
                </a:solidFill>
                <a:ea typeface="楷体" panose="02010609060101010101" pitchFamily="49" charset="-122"/>
              </a:rPr>
              <a:t>k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+</a:t>
            </a:r>
            <a:r>
              <a:rPr lang="en-US" altLang="zh-CN" sz="1900" b="1" i="1">
                <a:solidFill>
                  <a:srgbClr val="FF0000"/>
                </a:solidFill>
                <a:ea typeface="楷体" panose="02010609060101010101" pitchFamily="49" charset="-122"/>
              </a:rPr>
              <a:t>b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.②        </a:t>
            </a: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将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①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代入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②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，得</a:t>
            </a:r>
            <a:r>
              <a:rPr lang="en-US" altLang="zh-CN" sz="1900" b="1" i="1">
                <a:solidFill>
                  <a:srgbClr val="FF0000"/>
                </a:solidFill>
                <a:ea typeface="楷体" panose="02010609060101010101" pitchFamily="49" charset="-122"/>
              </a:rPr>
              <a:t>k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=0.5</a:t>
            </a:r>
            <a:r>
              <a:rPr lang="en-US" altLang="zh-CN" sz="1900" b="1" smtClean="0">
                <a:solidFill>
                  <a:srgbClr val="FF0000"/>
                </a:solidFill>
                <a:ea typeface="楷体" panose="02010609060101010101" pitchFamily="49" charset="-122"/>
              </a:rPr>
              <a:t>.</a:t>
            </a:r>
            <a:r>
              <a:rPr lang="zh-CN" altLang="en-US" sz="1900" b="1" smtClean="0">
                <a:solidFill>
                  <a:srgbClr val="FF0000"/>
                </a:solidFill>
                <a:ea typeface="楷体" panose="02010609060101010101" pitchFamily="49" charset="-122"/>
              </a:rPr>
              <a:t>   所以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在弹性限度内，</a:t>
            </a:r>
            <a:r>
              <a:rPr lang="en-US" altLang="zh-CN" sz="1900" b="1" i="1">
                <a:solidFill>
                  <a:srgbClr val="FF000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=0.5</a:t>
            </a:r>
            <a:r>
              <a:rPr lang="en-US" altLang="zh-CN" sz="1900" b="1" i="1">
                <a:solidFill>
                  <a:srgbClr val="FF0000"/>
                </a:solidFill>
                <a:ea typeface="楷体" panose="02010609060101010101" pitchFamily="49" charset="-122"/>
              </a:rPr>
              <a:t>x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+14.5.</a:t>
            </a:r>
            <a:endParaRPr lang="zh-CN" altLang="en-US" sz="1900" b="1">
              <a:solidFill>
                <a:srgbClr val="FF0000"/>
              </a:solidFill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当</a:t>
            </a:r>
            <a:r>
              <a:rPr lang="en-US" altLang="zh-CN" sz="1900" b="1" i="1">
                <a:solidFill>
                  <a:srgbClr val="FF0000"/>
                </a:solidFill>
                <a:ea typeface="楷体" panose="02010609060101010101" pitchFamily="49" charset="-122"/>
              </a:rPr>
              <a:t>x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=4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时，</a:t>
            </a:r>
            <a:r>
              <a:rPr lang="en-US" altLang="zh-CN" sz="1900" b="1" i="1">
                <a:solidFill>
                  <a:srgbClr val="FF000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=0.5×4+14.5=16.5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（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cm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）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.</a:t>
            </a:r>
            <a:endParaRPr lang="zh-CN" altLang="en-US" sz="1900" b="1">
              <a:solidFill>
                <a:srgbClr val="FF0000"/>
              </a:solidFill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1900" b="1" smtClean="0">
                <a:solidFill>
                  <a:srgbClr val="FF0000"/>
                </a:solidFill>
                <a:ea typeface="楷体" panose="02010609060101010101" pitchFamily="49" charset="-122"/>
              </a:rPr>
              <a:t>即所挂物体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的质量为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4kg</a:t>
            </a:r>
            <a:r>
              <a:rPr lang="zh-CN" altLang="en-US" sz="1900" b="1">
                <a:solidFill>
                  <a:srgbClr val="FF0000"/>
                </a:solidFill>
                <a:ea typeface="楷体" panose="02010609060101010101" pitchFamily="49" charset="-122"/>
              </a:rPr>
              <a:t>时，弹簧长度为</a:t>
            </a:r>
            <a:r>
              <a:rPr lang="en-US" altLang="zh-CN" sz="1900" b="1">
                <a:solidFill>
                  <a:srgbClr val="FF0000"/>
                </a:solidFill>
                <a:ea typeface="楷体" panose="02010609060101010101" pitchFamily="49" charset="-122"/>
              </a:rPr>
              <a:t>16.5cm.</a:t>
            </a:r>
            <a:endParaRPr lang="zh-CN" altLang="en-US" sz="1900" b="1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7" name="流程图: 联系 6"/>
          <p:cNvSpPr/>
          <p:nvPr/>
        </p:nvSpPr>
        <p:spPr>
          <a:xfrm>
            <a:off x="6804248" y="2427294"/>
            <a:ext cx="1728000" cy="16200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确定一次函数的表达式需要</a:t>
            </a:r>
            <a:r>
              <a:rPr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2</a:t>
            </a:r>
            <a:r>
              <a:rPr lang="zh-CN" altLang="en-US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个条件</a:t>
            </a:r>
            <a:endParaRPr lang="zh-CN" altLang="en-US" sz="2000" b="1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74395" y="1075055"/>
            <a:ext cx="7416800" cy="386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66689" y="1995686"/>
            <a:ext cx="6696744" cy="26314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9pPr>
          </a:lstStyle>
          <a:p>
            <a:r>
              <a:rPr kumimoji="1" lang="en-US" altLang="zh-CN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(1) </a:t>
            </a:r>
            <a:r>
              <a:rPr kumimoji="1" lang="zh-CN" altLang="en-US" sz="2200" smtClean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设</a:t>
            </a:r>
            <a:r>
              <a:rPr kumimoji="1" lang="zh-CN" altLang="en-US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出函数表达式；</a:t>
            </a:r>
            <a:endParaRPr kumimoji="1" lang="en-US" altLang="zh-CN" sz="2200" smtClean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  <a:p>
            <a:r>
              <a:rPr kumimoji="1" lang="en-US" altLang="zh-CN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(2) </a:t>
            </a:r>
            <a:r>
              <a:rPr kumimoji="1" lang="zh-CN" altLang="en-US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将已知的</a:t>
            </a:r>
            <a:r>
              <a:rPr kumimoji="1" lang="en-US" altLang="zh-CN" sz="2200" i="1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x</a:t>
            </a:r>
            <a:r>
              <a:rPr kumimoji="1" lang="zh-CN" altLang="en-US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kumimoji="1" lang="en-US" altLang="zh-CN" sz="2200" i="1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y</a:t>
            </a:r>
            <a:r>
              <a:rPr kumimoji="1" lang="zh-CN" altLang="en-US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的对应值</a:t>
            </a:r>
            <a:r>
              <a:rPr kumimoji="1" lang="zh-CN" altLang="en-US" sz="2200" smtClean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代</a:t>
            </a:r>
            <a:r>
              <a:rPr kumimoji="1" lang="zh-CN" altLang="en-US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入所设</a:t>
            </a:r>
            <a:r>
              <a:rPr kumimoji="1" lang="zh-CN" altLang="en-US" sz="220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表达式</a:t>
            </a:r>
            <a:r>
              <a:rPr kumimoji="1" lang="zh-CN" altLang="en-US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中，得到关于</a:t>
            </a:r>
            <a:r>
              <a:rPr kumimoji="1" lang="en-US" altLang="zh-CN" sz="2200" i="1" err="1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k</a:t>
            </a:r>
            <a:r>
              <a:rPr kumimoji="1" lang="en-US" altLang="zh-CN" sz="2200" err="1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,</a:t>
            </a:r>
            <a:r>
              <a:rPr kumimoji="1" lang="en-US" altLang="zh-CN" sz="2200" i="1" err="1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b</a:t>
            </a:r>
            <a:r>
              <a:rPr kumimoji="1" lang="zh-CN" altLang="en-US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的一元一次方程；</a:t>
            </a:r>
            <a:endParaRPr kumimoji="1" lang="en-US" altLang="zh-CN" sz="2200" smtClean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  <a:p>
            <a:r>
              <a:rPr kumimoji="1" lang="en-US" altLang="zh-CN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(3) </a:t>
            </a:r>
            <a:r>
              <a:rPr kumimoji="1" lang="zh-CN" altLang="en-US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解方程</a:t>
            </a:r>
            <a:r>
              <a:rPr kumimoji="1" lang="zh-CN" altLang="en-US" sz="2200" smtClean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求</a:t>
            </a:r>
            <a:r>
              <a:rPr kumimoji="1" lang="zh-CN" altLang="en-US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未知数；</a:t>
            </a:r>
            <a:endParaRPr kumimoji="1" lang="en-US" altLang="zh-CN" sz="2200" smtClean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  <a:p>
            <a:r>
              <a:rPr kumimoji="1" lang="en-US" altLang="zh-CN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(4) </a:t>
            </a:r>
            <a:r>
              <a:rPr kumimoji="1" lang="zh-CN" altLang="en-US" sz="2200" smtClean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写</a:t>
            </a:r>
            <a:r>
              <a:rPr kumimoji="1" lang="zh-CN" altLang="en-US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出函数的表达式</a:t>
            </a:r>
            <a:r>
              <a:rPr kumimoji="1" lang="en-US" altLang="zh-CN" sz="2200" smtClean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.</a:t>
            </a:r>
          </a:p>
        </p:txBody>
      </p:sp>
      <p:sp>
        <p:nvSpPr>
          <p:cNvPr id="14" name="任意多边形 16"/>
          <p:cNvSpPr>
            <a:spLocks noChangeArrowheads="1"/>
          </p:cNvSpPr>
          <p:nvPr/>
        </p:nvSpPr>
        <p:spPr bwMode="auto">
          <a:xfrm>
            <a:off x="874395" y="638175"/>
            <a:ext cx="524510" cy="379095"/>
          </a:xfrm>
          <a:custGeom>
            <a:gdLst>
              <a:gd name="T0" fmla="*/ 0 w 696310"/>
              <a:gd name="T1" fmla="*/ 0 h 696310"/>
              <a:gd name="T2" fmla="*/ 459827 w 696310"/>
              <a:gd name="T3" fmla="*/ 0 h 696310"/>
              <a:gd name="T4" fmla="*/ 459827 w 696310"/>
              <a:gd name="T5" fmla="*/ 236483 h 696310"/>
              <a:gd name="T6" fmla="*/ 696310 w 696310"/>
              <a:gd name="T7" fmla="*/ 236483 h 696310"/>
              <a:gd name="T8" fmla="*/ 696310 w 696310"/>
              <a:gd name="T9" fmla="*/ 696310 h 696310"/>
              <a:gd name="T10" fmla="*/ 0 w 696310"/>
              <a:gd name="T11" fmla="*/ 696310 h 696310"/>
              <a:gd name="T12" fmla="*/ 0 w 696310"/>
              <a:gd name="T13" fmla="*/ 0 h 6963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6310" h="696310">
                <a:moveTo>
                  <a:pt x="0" y="0"/>
                </a:moveTo>
                <a:lnTo>
                  <a:pt x="459827" y="0"/>
                </a:lnTo>
                <a:lnTo>
                  <a:pt x="459827" y="236483"/>
                </a:lnTo>
                <a:lnTo>
                  <a:pt x="696310" y="236483"/>
                </a:lnTo>
                <a:lnTo>
                  <a:pt x="696310" y="696310"/>
                </a:lnTo>
                <a:lnTo>
                  <a:pt x="0" y="69631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None/>
            </a:pP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5" name="矩形 17"/>
          <p:cNvSpPr>
            <a:spLocks noChangeArrowheads="1"/>
          </p:cNvSpPr>
          <p:nvPr/>
        </p:nvSpPr>
        <p:spPr bwMode="auto">
          <a:xfrm>
            <a:off x="1236345" y="598170"/>
            <a:ext cx="163830" cy="132080"/>
          </a:xfrm>
          <a:prstGeom prst="rect">
            <a:avLst/>
          </a:prstGeom>
          <a:solidFill>
            <a:srgbClr val="008080">
              <a:alpha val="5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15900" rIns="179705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4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文本框 6151"/>
          <p:cNvSpPr txBox="1">
            <a:spLocks noChangeArrowheads="1"/>
          </p:cNvSpPr>
          <p:nvPr/>
        </p:nvSpPr>
        <p:spPr bwMode="auto">
          <a:xfrm>
            <a:off x="1434465" y="499745"/>
            <a:ext cx="34163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buFont typeface="Arial" pitchFamily="34" charset="0"/>
              <a:buNone/>
            </a:pPr>
            <a:r>
              <a:rPr lang="zh-CN" altLang="en-US" sz="2800" b="1" smtClean="0">
                <a:solidFill>
                  <a:srgbClr val="00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确定一次函数表达式</a:t>
            </a:r>
            <a:endParaRPr lang="zh-CN" altLang="en-US" sz="2800" b="1">
              <a:solidFill>
                <a:srgbClr val="00666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7" name="文本框 6152"/>
          <p:cNvSpPr txBox="1">
            <a:spLocks noChangeArrowheads="1"/>
          </p:cNvSpPr>
          <p:nvPr/>
        </p:nvSpPr>
        <p:spPr bwMode="auto">
          <a:xfrm>
            <a:off x="874395" y="551815"/>
            <a:ext cx="553720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None/>
            </a:pPr>
            <a:r>
              <a:rPr lang="zh-CN" altLang="en-US" sz="2600">
                <a:solidFill>
                  <a:schemeClr val="bg1"/>
                </a:solidFill>
                <a:ea typeface="微软雅黑" panose="020b0503020204020204" pitchFamily="34" charset="-122"/>
              </a:rPr>
              <a:t>一</a:t>
            </a:r>
          </a:p>
        </p:txBody>
      </p:sp>
      <p:sp>
        <p:nvSpPr>
          <p:cNvPr id="2" name="图文框 1"/>
          <p:cNvSpPr/>
          <p:nvPr/>
        </p:nvSpPr>
        <p:spPr>
          <a:xfrm>
            <a:off x="2448719" y="1375177"/>
            <a:ext cx="4320480" cy="720080"/>
          </a:xfrm>
          <a:prstGeom prst="fram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9055" y="1485918"/>
            <a:ext cx="4390350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rgbClr val="7030A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待定系数法确定一次函数表达式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09531" y="3206656"/>
            <a:ext cx="1008112" cy="117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67544" y="1012021"/>
            <a:ext cx="8215312" cy="10640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200" b="1" smtClean="0">
                <a:latin typeface="+mj-lt"/>
                <a:ea typeface="+mj-ea"/>
              </a:rPr>
              <a:t>探究</a:t>
            </a:r>
            <a:r>
              <a:rPr lang="en-US" altLang="zh-CN" sz="2200" b="1" smtClean="0">
                <a:latin typeface="+mj-lt"/>
                <a:ea typeface="+mj-ea"/>
              </a:rPr>
              <a:t>2</a:t>
            </a:r>
            <a:r>
              <a:rPr lang="zh-CN" altLang="en-US" sz="2200" b="1" smtClean="0">
                <a:latin typeface="+mj-lt"/>
                <a:ea typeface="+mj-ea"/>
              </a:rPr>
              <a:t>：</a:t>
            </a:r>
            <a:r>
              <a:rPr lang="zh-CN" altLang="en-US" sz="2200" b="1"/>
              <a:t>由于持续高温和连日无雨，某水库的蓄水量随着时间的增加而减</a:t>
            </a:r>
            <a:r>
              <a:rPr lang="zh-CN" altLang="en-US" sz="2200" b="1" smtClean="0"/>
              <a:t>少</a:t>
            </a:r>
            <a:r>
              <a:rPr lang="en-US" altLang="zh-CN" sz="2200" b="1" smtClean="0"/>
              <a:t>.</a:t>
            </a:r>
            <a:r>
              <a:rPr lang="zh-CN" altLang="en-US" sz="2200" b="1" smtClean="0"/>
              <a:t>蓄</a:t>
            </a:r>
            <a:r>
              <a:rPr lang="zh-CN" altLang="en-US" sz="2200" b="1"/>
              <a:t>水量</a:t>
            </a:r>
            <a:r>
              <a:rPr lang="en-US" altLang="zh-CN" sz="2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（万</a:t>
            </a:r>
            <a:r>
              <a:rPr lang="en-US" altLang="zh-CN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200" b="1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2200" b="1" smtClean="0"/>
              <a:t>与</a:t>
            </a:r>
            <a:r>
              <a:rPr lang="zh-CN" altLang="en-US" sz="2200" b="1"/>
              <a:t>干旱持续时间</a:t>
            </a:r>
            <a:endParaRPr lang="zh-CN" altLang="en-US" sz="2200" b="1">
              <a:latin typeface="+mj-lt"/>
              <a:ea typeface="+mj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673785" y="2097768"/>
            <a:ext cx="3989940" cy="2649611"/>
            <a:chOff x="2891873" y="2245012"/>
            <a:chExt cx="3989940" cy="2649611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904190" y="2257008"/>
              <a:ext cx="3780000" cy="2637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5" name="直接箭头连接符 34"/>
            <p:cNvCxnSpPr/>
            <p:nvPr/>
          </p:nvCxnSpPr>
          <p:spPr>
            <a:xfrm>
              <a:off x="2988469" y="4462944"/>
              <a:ext cx="3500437" cy="1588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/>
            <p:nvPr/>
          </p:nvCxnSpPr>
          <p:spPr>
            <a:xfrm rot="5400000" flipH="1" flipV="1">
              <a:off x="2497454" y="3579395"/>
              <a:ext cx="2500312" cy="1587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3424435" y="4400133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17"/>
            <p:cNvSpPr txBox="1">
              <a:spLocks noChangeArrowheads="1"/>
            </p:cNvSpPr>
            <p:nvPr/>
          </p:nvSpPr>
          <p:spPr bwMode="auto">
            <a:xfrm>
              <a:off x="6274596" y="4447757"/>
              <a:ext cx="607218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8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18"/>
            <p:cNvSpPr txBox="1">
              <a:spLocks noChangeArrowheads="1"/>
            </p:cNvSpPr>
            <p:nvPr/>
          </p:nvSpPr>
          <p:spPr bwMode="auto">
            <a:xfrm>
              <a:off x="2891873" y="2245012"/>
              <a:ext cx="961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V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r>
                <a:rPr lang="zh-CN" altLang="en-US" sz="1800" b="1" smtClean="0">
                  <a:latin typeface="+mn-lt"/>
                  <a:cs typeface="Times New Roman" panose="02020603050405020304" pitchFamily="18" charset="0"/>
                </a:rPr>
                <a:t>万</a:t>
              </a:r>
              <a:r>
                <a:rPr lang="en-US" altLang="zh-CN" sz="1800" b="1">
                  <a:latin typeface="+mn-lt"/>
                  <a:cs typeface="Times New Roman" panose="02020603050405020304" pitchFamily="18" charset="0"/>
                </a:rPr>
                <a:t>m</a:t>
              </a:r>
              <a:r>
                <a:rPr lang="en-US" altLang="zh-CN" sz="1800" b="1" baseline="30000">
                  <a:latin typeface="+mn-lt"/>
                  <a:cs typeface="Times New Roman" panose="02020603050405020304" pitchFamily="18" charset="0"/>
                </a:rPr>
                <a:t>3</a:t>
              </a:r>
              <a:endParaRPr lang="zh-CN" altLang="en-US" sz="1800" b="1" baseline="30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19"/>
            <p:cNvSpPr txBox="1">
              <a:spLocks noChangeArrowheads="1"/>
            </p:cNvSpPr>
            <p:nvPr/>
          </p:nvSpPr>
          <p:spPr bwMode="auto">
            <a:xfrm>
              <a:off x="5656441" y="4398568"/>
              <a:ext cx="5715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50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1" name="TextBox 20"/>
            <p:cNvSpPr txBox="1">
              <a:spLocks noChangeArrowheads="1"/>
            </p:cNvSpPr>
            <p:nvPr/>
          </p:nvSpPr>
          <p:spPr bwMode="auto">
            <a:xfrm>
              <a:off x="3300611" y="3833395"/>
              <a:ext cx="7143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400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2" name="TextBox 21"/>
            <p:cNvSpPr txBox="1">
              <a:spLocks noChangeArrowheads="1"/>
            </p:cNvSpPr>
            <p:nvPr/>
          </p:nvSpPr>
          <p:spPr bwMode="auto">
            <a:xfrm>
              <a:off x="5230553" y="4398568"/>
              <a:ext cx="4530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40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3" name="TextBox 22"/>
            <p:cNvSpPr txBox="1">
              <a:spLocks noChangeArrowheads="1"/>
            </p:cNvSpPr>
            <p:nvPr/>
          </p:nvSpPr>
          <p:spPr bwMode="auto">
            <a:xfrm>
              <a:off x="4814122" y="4403683"/>
              <a:ext cx="6429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30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4" name="TextBox 23"/>
            <p:cNvSpPr txBox="1">
              <a:spLocks noChangeArrowheads="1"/>
            </p:cNvSpPr>
            <p:nvPr/>
          </p:nvSpPr>
          <p:spPr bwMode="auto">
            <a:xfrm>
              <a:off x="4381500" y="4403236"/>
              <a:ext cx="5000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20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5" name="TextBox 24"/>
            <p:cNvSpPr txBox="1">
              <a:spLocks noChangeArrowheads="1"/>
            </p:cNvSpPr>
            <p:nvPr/>
          </p:nvSpPr>
          <p:spPr bwMode="auto">
            <a:xfrm>
              <a:off x="3982081" y="4403683"/>
              <a:ext cx="5715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10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6" name="TextBox 25"/>
            <p:cNvSpPr txBox="1">
              <a:spLocks noChangeArrowheads="1"/>
            </p:cNvSpPr>
            <p:nvPr/>
          </p:nvSpPr>
          <p:spPr bwMode="auto">
            <a:xfrm>
              <a:off x="3310136" y="3390483"/>
              <a:ext cx="7143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800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7" name="TextBox 26"/>
            <p:cNvSpPr txBox="1">
              <a:spLocks noChangeArrowheads="1"/>
            </p:cNvSpPr>
            <p:nvPr/>
          </p:nvSpPr>
          <p:spPr bwMode="auto">
            <a:xfrm>
              <a:off x="3244000" y="2966620"/>
              <a:ext cx="7194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1200</a:t>
              </a:r>
              <a:endParaRPr lang="zh-CN" altLang="en-US" sz="1600" b="1">
                <a:latin typeface="+mn-lt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3759994" y="3122195"/>
              <a:ext cx="2228850" cy="120650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5400000" flipH="1">
              <a:off x="3782828" y="421781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rot="5400000" flipH="1">
              <a:off x="3784491" y="399571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rot="5400000" flipH="1">
              <a:off x="3793997" y="376595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rot="5400000" flipH="1">
              <a:off x="3795660" y="354386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rot="5400000" flipH="1">
              <a:off x="3781416" y="3322283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rot="5400000" flipH="1">
              <a:off x="3800331" y="310018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rot="10800000" flipH="1">
              <a:off x="4588401" y="438557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rot="10800000" flipH="1">
              <a:off x="4160204" y="438231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rot="10800000" flipH="1">
              <a:off x="5007048" y="4390944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rot="10800000" flipH="1">
              <a:off x="5427451" y="4387473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rot="10800000" flipH="1">
              <a:off x="5842266" y="4381385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合作探究</a:t>
            </a:r>
          </a:p>
        </p:txBody>
      </p:sp>
      <p:sp>
        <p:nvSpPr>
          <p:cNvPr id="32" name="内容占位符 2"/>
          <p:cNvSpPr txBox="1"/>
          <p:nvPr/>
        </p:nvSpPr>
        <p:spPr>
          <a:xfrm>
            <a:off x="467544" y="2541563"/>
            <a:ext cx="4019283" cy="55399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smtClean="0"/>
              <a:t>(1)</a:t>
            </a:r>
            <a:r>
              <a:rPr lang="zh-CN" altLang="en-US" sz="2000" smtClean="0"/>
              <a:t>水库</a:t>
            </a:r>
            <a:r>
              <a:rPr lang="zh-CN" altLang="en-US" sz="2000"/>
              <a:t>干旱前的蓄水量是多少</a:t>
            </a:r>
            <a:r>
              <a:rPr lang="zh-CN" altLang="en-US" sz="2000" smtClean="0"/>
              <a:t>？</a:t>
            </a:r>
            <a:endParaRPr lang="zh-CN" altLang="en-US" sz="2000"/>
          </a:p>
        </p:txBody>
      </p:sp>
      <p:sp>
        <p:nvSpPr>
          <p:cNvPr id="60" name="矩形 59"/>
          <p:cNvSpPr/>
          <p:nvPr/>
        </p:nvSpPr>
        <p:spPr>
          <a:xfrm>
            <a:off x="467544" y="3048194"/>
            <a:ext cx="3734927" cy="5272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水库干旱前的蓄水量就是</a:t>
            </a:r>
            <a:endParaRPr lang="en-US" sz="2000" b="1" smtClean="0">
              <a:solidFill>
                <a:srgbClr val="7030A0"/>
              </a:solidFill>
              <a:ea typeface="楷体" panose="02010609060101010101" pitchFamily="49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080567" y="4142863"/>
            <a:ext cx="1834156" cy="5539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约为</a:t>
            </a:r>
            <a:r>
              <a:rPr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1200</a:t>
            </a:r>
            <a:r>
              <a:rPr lang="zh-CN" altLang="en-US" sz="2000" b="1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万</a:t>
            </a:r>
            <a:r>
              <a:rPr lang="en-US" altLang="zh-CN" sz="2000" b="1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000" b="1" baseline="3000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000" b="1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000" b="1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67544" y="940266"/>
            <a:ext cx="8215312" cy="10640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200" b="1" smtClean="0">
                <a:latin typeface="+mj-lt"/>
                <a:ea typeface="+mj-ea"/>
              </a:rPr>
              <a:t>探究</a:t>
            </a:r>
            <a:r>
              <a:rPr lang="en-US" altLang="zh-CN" sz="2200" b="1" smtClean="0">
                <a:latin typeface="+mj-lt"/>
                <a:ea typeface="+mj-ea"/>
              </a:rPr>
              <a:t>2</a:t>
            </a:r>
            <a:r>
              <a:rPr lang="zh-CN" altLang="en-US" sz="2200" b="1" smtClean="0">
                <a:latin typeface="+mj-lt"/>
                <a:ea typeface="+mj-ea"/>
              </a:rPr>
              <a:t>：</a:t>
            </a:r>
            <a:r>
              <a:rPr lang="zh-CN" altLang="en-US" sz="2200" b="1"/>
              <a:t>由于持续高温和连日无雨，某水库的蓄水量随着时间的增加而减</a:t>
            </a:r>
            <a:r>
              <a:rPr lang="zh-CN" altLang="en-US" sz="2200" b="1" smtClean="0"/>
              <a:t>少</a:t>
            </a:r>
            <a:r>
              <a:rPr lang="en-US" altLang="zh-CN" sz="2200" b="1" smtClean="0"/>
              <a:t>.</a:t>
            </a:r>
            <a:r>
              <a:rPr lang="zh-CN" altLang="en-US" sz="2200" b="1" smtClean="0"/>
              <a:t>蓄</a:t>
            </a:r>
            <a:r>
              <a:rPr lang="zh-CN" altLang="en-US" sz="2200" b="1"/>
              <a:t>水量</a:t>
            </a:r>
            <a:r>
              <a:rPr lang="en-US" altLang="zh-CN" sz="2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（万</a:t>
            </a:r>
            <a:r>
              <a:rPr lang="en-US" altLang="zh-CN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200" b="1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2200" b="1" smtClean="0"/>
              <a:t>与</a:t>
            </a:r>
            <a:r>
              <a:rPr lang="zh-CN" altLang="en-US" sz="2200" b="1"/>
              <a:t>干旱持续时间</a:t>
            </a:r>
            <a:endParaRPr lang="zh-CN" altLang="en-US" sz="2200" b="1">
              <a:latin typeface="+mj-lt"/>
              <a:ea typeface="+mj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673785" y="2097768"/>
            <a:ext cx="3989940" cy="2649611"/>
            <a:chOff x="2891873" y="2245012"/>
            <a:chExt cx="3989940" cy="2649611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904190" y="2257008"/>
              <a:ext cx="3780000" cy="2637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5" name="直接箭头连接符 34"/>
            <p:cNvCxnSpPr/>
            <p:nvPr/>
          </p:nvCxnSpPr>
          <p:spPr>
            <a:xfrm>
              <a:off x="2988469" y="4462944"/>
              <a:ext cx="3500437" cy="1588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/>
            <p:nvPr/>
          </p:nvCxnSpPr>
          <p:spPr>
            <a:xfrm rot="5400000" flipH="1" flipV="1">
              <a:off x="2497454" y="3579395"/>
              <a:ext cx="2500312" cy="1587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3424435" y="4400133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17"/>
            <p:cNvSpPr txBox="1">
              <a:spLocks noChangeArrowheads="1"/>
            </p:cNvSpPr>
            <p:nvPr/>
          </p:nvSpPr>
          <p:spPr bwMode="auto">
            <a:xfrm>
              <a:off x="6274596" y="4447757"/>
              <a:ext cx="607218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8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18"/>
            <p:cNvSpPr txBox="1">
              <a:spLocks noChangeArrowheads="1"/>
            </p:cNvSpPr>
            <p:nvPr/>
          </p:nvSpPr>
          <p:spPr bwMode="auto">
            <a:xfrm>
              <a:off x="2891873" y="2245012"/>
              <a:ext cx="961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V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r>
                <a:rPr lang="zh-CN" altLang="en-US" sz="1800" b="1" smtClean="0">
                  <a:latin typeface="+mn-lt"/>
                  <a:cs typeface="Times New Roman" panose="02020603050405020304" pitchFamily="18" charset="0"/>
                </a:rPr>
                <a:t>万</a:t>
              </a:r>
              <a:r>
                <a:rPr lang="en-US" altLang="zh-CN" sz="1800" b="1">
                  <a:latin typeface="+mn-lt"/>
                  <a:cs typeface="Times New Roman" panose="02020603050405020304" pitchFamily="18" charset="0"/>
                </a:rPr>
                <a:t>m</a:t>
              </a:r>
              <a:r>
                <a:rPr lang="en-US" altLang="zh-CN" sz="1800" b="1" baseline="30000">
                  <a:latin typeface="+mn-lt"/>
                  <a:cs typeface="Times New Roman" panose="02020603050405020304" pitchFamily="18" charset="0"/>
                </a:rPr>
                <a:t>3</a:t>
              </a:r>
              <a:endParaRPr lang="zh-CN" altLang="en-US" sz="1800" b="1" baseline="30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19"/>
            <p:cNvSpPr txBox="1">
              <a:spLocks noChangeArrowheads="1"/>
            </p:cNvSpPr>
            <p:nvPr/>
          </p:nvSpPr>
          <p:spPr bwMode="auto">
            <a:xfrm>
              <a:off x="5656441" y="4398568"/>
              <a:ext cx="5715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50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1" name="TextBox 20"/>
            <p:cNvSpPr txBox="1">
              <a:spLocks noChangeArrowheads="1"/>
            </p:cNvSpPr>
            <p:nvPr/>
          </p:nvSpPr>
          <p:spPr bwMode="auto">
            <a:xfrm>
              <a:off x="3300611" y="3833395"/>
              <a:ext cx="7143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400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2" name="TextBox 21"/>
            <p:cNvSpPr txBox="1">
              <a:spLocks noChangeArrowheads="1"/>
            </p:cNvSpPr>
            <p:nvPr/>
          </p:nvSpPr>
          <p:spPr bwMode="auto">
            <a:xfrm>
              <a:off x="5230553" y="4398568"/>
              <a:ext cx="4530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40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3" name="TextBox 22"/>
            <p:cNvSpPr txBox="1">
              <a:spLocks noChangeArrowheads="1"/>
            </p:cNvSpPr>
            <p:nvPr/>
          </p:nvSpPr>
          <p:spPr bwMode="auto">
            <a:xfrm>
              <a:off x="4814122" y="4403683"/>
              <a:ext cx="6429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30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4" name="TextBox 23"/>
            <p:cNvSpPr txBox="1">
              <a:spLocks noChangeArrowheads="1"/>
            </p:cNvSpPr>
            <p:nvPr/>
          </p:nvSpPr>
          <p:spPr bwMode="auto">
            <a:xfrm>
              <a:off x="4381500" y="4403236"/>
              <a:ext cx="5000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20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5" name="TextBox 24"/>
            <p:cNvSpPr txBox="1">
              <a:spLocks noChangeArrowheads="1"/>
            </p:cNvSpPr>
            <p:nvPr/>
          </p:nvSpPr>
          <p:spPr bwMode="auto">
            <a:xfrm>
              <a:off x="3982081" y="4403683"/>
              <a:ext cx="5715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10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6" name="TextBox 25"/>
            <p:cNvSpPr txBox="1">
              <a:spLocks noChangeArrowheads="1"/>
            </p:cNvSpPr>
            <p:nvPr/>
          </p:nvSpPr>
          <p:spPr bwMode="auto">
            <a:xfrm>
              <a:off x="3310136" y="3390483"/>
              <a:ext cx="7143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800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7" name="TextBox 26"/>
            <p:cNvSpPr txBox="1">
              <a:spLocks noChangeArrowheads="1"/>
            </p:cNvSpPr>
            <p:nvPr/>
          </p:nvSpPr>
          <p:spPr bwMode="auto">
            <a:xfrm>
              <a:off x="3244000" y="2966620"/>
              <a:ext cx="7194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1200</a:t>
              </a:r>
              <a:endParaRPr lang="zh-CN" altLang="en-US" sz="1600" b="1">
                <a:latin typeface="+mn-lt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3759994" y="3122195"/>
              <a:ext cx="2228850" cy="120650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5400000" flipH="1">
              <a:off x="3782828" y="421781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rot="5400000" flipH="1">
              <a:off x="3784491" y="399571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rot="5400000" flipH="1">
              <a:off x="3793997" y="376595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rot="5400000" flipH="1">
              <a:off x="3795660" y="354386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rot="5400000" flipH="1">
              <a:off x="3781416" y="3322283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rot="5400000" flipH="1">
              <a:off x="3800331" y="310018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rot="10800000" flipH="1">
              <a:off x="4588401" y="438557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rot="10800000" flipH="1">
              <a:off x="4160204" y="438231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rot="10800000" flipH="1">
              <a:off x="5007048" y="4390944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rot="10800000" flipH="1">
              <a:off x="5427451" y="4387473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rot="10800000" flipH="1">
              <a:off x="5842266" y="4381385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合作探究</a:t>
            </a:r>
          </a:p>
        </p:txBody>
      </p:sp>
      <p:sp>
        <p:nvSpPr>
          <p:cNvPr id="32" name="内容占位符 2"/>
          <p:cNvSpPr txBox="1"/>
          <p:nvPr/>
        </p:nvSpPr>
        <p:spPr>
          <a:xfrm>
            <a:off x="480709" y="2426722"/>
            <a:ext cx="4019283" cy="9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smtClean="0"/>
              <a:t>(2)</a:t>
            </a:r>
            <a:r>
              <a:rPr lang="zh-CN" altLang="en-US" sz="2000"/>
              <a:t>干旱持续</a:t>
            </a:r>
            <a:r>
              <a:rPr lang="en-US" altLang="zh-CN" sz="2000"/>
              <a:t>10</a:t>
            </a:r>
            <a:r>
              <a:rPr lang="zh-CN" altLang="en-US" sz="2000"/>
              <a:t>天，蓄水量是多少？干旱持续</a:t>
            </a:r>
            <a:r>
              <a:rPr lang="en-US" altLang="zh-CN" sz="2000"/>
              <a:t>23</a:t>
            </a:r>
            <a:r>
              <a:rPr lang="zh-CN" altLang="en-US" sz="2000"/>
              <a:t>天呢？</a:t>
            </a:r>
          </a:p>
        </p:txBody>
      </p:sp>
      <p:sp>
        <p:nvSpPr>
          <p:cNvPr id="60" name="矩形 59"/>
          <p:cNvSpPr/>
          <p:nvPr/>
        </p:nvSpPr>
        <p:spPr>
          <a:xfrm>
            <a:off x="467544" y="3363079"/>
            <a:ext cx="3923480" cy="9844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干旱持续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10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天和持续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23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天的蓄水量分别对应</a:t>
            </a:r>
            <a:endParaRPr lang="en-US" sz="2000" b="1" smtClean="0">
              <a:solidFill>
                <a:srgbClr val="7030A0"/>
              </a:solidFill>
              <a:ea typeface="楷体" panose="02010609060101010101" pitchFamily="49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35892" y="4155926"/>
            <a:ext cx="3661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分别约为</a:t>
            </a:r>
            <a:r>
              <a:rPr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1000</a:t>
            </a:r>
            <a:r>
              <a:rPr lang="zh-CN" altLang="en-US" sz="2000" b="1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万</a:t>
            </a:r>
            <a:r>
              <a:rPr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000" b="1" baseline="30000" smtClean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smtClean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750</a:t>
            </a:r>
            <a:r>
              <a:rPr lang="zh-CN" altLang="en-US" sz="2000" b="1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万</a:t>
            </a:r>
            <a:r>
              <a:rPr lang="en-US" altLang="zh-CN" sz="2000" b="1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000" b="1" baseline="3000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000" b="1" smtClean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000" b="1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 flipH="1" flipV="1">
            <a:off x="5936668" y="3230846"/>
            <a:ext cx="0" cy="1089475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5524074" y="3221321"/>
            <a:ext cx="412596" cy="3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H="1" flipV="1">
            <a:off x="6515151" y="3472587"/>
            <a:ext cx="0" cy="8388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5516087" y="3526866"/>
            <a:ext cx="999064" cy="3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67544" y="1012021"/>
            <a:ext cx="8215312" cy="10640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200" b="1" smtClean="0">
                <a:latin typeface="+mj-lt"/>
                <a:ea typeface="+mj-ea"/>
              </a:rPr>
              <a:t>探究</a:t>
            </a:r>
            <a:r>
              <a:rPr lang="en-US" altLang="zh-CN" sz="2200" b="1" smtClean="0">
                <a:latin typeface="+mj-lt"/>
                <a:ea typeface="+mj-ea"/>
              </a:rPr>
              <a:t>2</a:t>
            </a:r>
            <a:r>
              <a:rPr lang="zh-CN" altLang="en-US" sz="2200" b="1" smtClean="0">
                <a:latin typeface="+mj-lt"/>
                <a:ea typeface="+mj-ea"/>
              </a:rPr>
              <a:t>：</a:t>
            </a:r>
            <a:r>
              <a:rPr lang="zh-CN" altLang="en-US" sz="2200" b="1"/>
              <a:t>由于持续高温和连日无雨，某水库的蓄水量随着时间的增加而减</a:t>
            </a:r>
            <a:r>
              <a:rPr lang="zh-CN" altLang="en-US" sz="2200" b="1" smtClean="0"/>
              <a:t>少</a:t>
            </a:r>
            <a:r>
              <a:rPr lang="en-US" altLang="zh-CN" sz="2200" b="1" smtClean="0"/>
              <a:t>.</a:t>
            </a:r>
            <a:r>
              <a:rPr lang="zh-CN" altLang="en-US" sz="2200" b="1" smtClean="0"/>
              <a:t>蓄</a:t>
            </a:r>
            <a:r>
              <a:rPr lang="zh-CN" altLang="en-US" sz="2200" b="1"/>
              <a:t>水量</a:t>
            </a:r>
            <a:r>
              <a:rPr lang="en-US" altLang="zh-CN" sz="2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（万</a:t>
            </a:r>
            <a:r>
              <a:rPr lang="en-US" altLang="zh-CN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200" b="1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2200" b="1" smtClean="0"/>
              <a:t>与</a:t>
            </a:r>
            <a:r>
              <a:rPr lang="zh-CN" altLang="en-US" sz="2200" b="1"/>
              <a:t>干旱持续时间</a:t>
            </a:r>
            <a:endParaRPr lang="zh-CN" altLang="en-US" sz="2200" b="1">
              <a:latin typeface="+mj-lt"/>
              <a:ea typeface="+mj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673785" y="2097768"/>
            <a:ext cx="3989940" cy="2649611"/>
            <a:chOff x="2891873" y="2245012"/>
            <a:chExt cx="3989940" cy="2649611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904190" y="2257008"/>
              <a:ext cx="3780000" cy="2637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5" name="直接箭头连接符 34"/>
            <p:cNvCxnSpPr/>
            <p:nvPr/>
          </p:nvCxnSpPr>
          <p:spPr>
            <a:xfrm>
              <a:off x="2988469" y="4462944"/>
              <a:ext cx="3500437" cy="1588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/>
            <p:nvPr/>
          </p:nvCxnSpPr>
          <p:spPr>
            <a:xfrm rot="5400000" flipH="1" flipV="1">
              <a:off x="2497454" y="3579395"/>
              <a:ext cx="2500312" cy="1587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3424435" y="4400133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17"/>
            <p:cNvSpPr txBox="1">
              <a:spLocks noChangeArrowheads="1"/>
            </p:cNvSpPr>
            <p:nvPr/>
          </p:nvSpPr>
          <p:spPr bwMode="auto">
            <a:xfrm>
              <a:off x="6274596" y="4447757"/>
              <a:ext cx="607218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8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18"/>
            <p:cNvSpPr txBox="1">
              <a:spLocks noChangeArrowheads="1"/>
            </p:cNvSpPr>
            <p:nvPr/>
          </p:nvSpPr>
          <p:spPr bwMode="auto">
            <a:xfrm>
              <a:off x="2891873" y="2245012"/>
              <a:ext cx="961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V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r>
                <a:rPr lang="zh-CN" altLang="en-US" sz="1800" b="1" smtClean="0">
                  <a:latin typeface="+mn-lt"/>
                  <a:cs typeface="Times New Roman" panose="02020603050405020304" pitchFamily="18" charset="0"/>
                </a:rPr>
                <a:t>万</a:t>
              </a:r>
              <a:r>
                <a:rPr lang="en-US" altLang="zh-CN" sz="1800" b="1">
                  <a:latin typeface="+mn-lt"/>
                  <a:cs typeface="Times New Roman" panose="02020603050405020304" pitchFamily="18" charset="0"/>
                </a:rPr>
                <a:t>m</a:t>
              </a:r>
              <a:r>
                <a:rPr lang="en-US" altLang="zh-CN" sz="1800" b="1" baseline="30000">
                  <a:latin typeface="+mn-lt"/>
                  <a:cs typeface="Times New Roman" panose="02020603050405020304" pitchFamily="18" charset="0"/>
                </a:rPr>
                <a:t>3</a:t>
              </a:r>
              <a:endParaRPr lang="zh-CN" altLang="en-US" sz="1800" b="1" baseline="30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19"/>
            <p:cNvSpPr txBox="1">
              <a:spLocks noChangeArrowheads="1"/>
            </p:cNvSpPr>
            <p:nvPr/>
          </p:nvSpPr>
          <p:spPr bwMode="auto">
            <a:xfrm>
              <a:off x="5656441" y="4398568"/>
              <a:ext cx="5715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50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1" name="TextBox 20"/>
            <p:cNvSpPr txBox="1">
              <a:spLocks noChangeArrowheads="1"/>
            </p:cNvSpPr>
            <p:nvPr/>
          </p:nvSpPr>
          <p:spPr bwMode="auto">
            <a:xfrm>
              <a:off x="3300611" y="3833395"/>
              <a:ext cx="7143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400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2" name="TextBox 21"/>
            <p:cNvSpPr txBox="1">
              <a:spLocks noChangeArrowheads="1"/>
            </p:cNvSpPr>
            <p:nvPr/>
          </p:nvSpPr>
          <p:spPr bwMode="auto">
            <a:xfrm>
              <a:off x="5230553" y="4398568"/>
              <a:ext cx="4530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40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3" name="TextBox 22"/>
            <p:cNvSpPr txBox="1">
              <a:spLocks noChangeArrowheads="1"/>
            </p:cNvSpPr>
            <p:nvPr/>
          </p:nvSpPr>
          <p:spPr bwMode="auto">
            <a:xfrm>
              <a:off x="4814122" y="4403683"/>
              <a:ext cx="6429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30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4" name="TextBox 23"/>
            <p:cNvSpPr txBox="1">
              <a:spLocks noChangeArrowheads="1"/>
            </p:cNvSpPr>
            <p:nvPr/>
          </p:nvSpPr>
          <p:spPr bwMode="auto">
            <a:xfrm>
              <a:off x="4381500" y="4403236"/>
              <a:ext cx="5000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20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5" name="TextBox 24"/>
            <p:cNvSpPr txBox="1">
              <a:spLocks noChangeArrowheads="1"/>
            </p:cNvSpPr>
            <p:nvPr/>
          </p:nvSpPr>
          <p:spPr bwMode="auto">
            <a:xfrm>
              <a:off x="3982081" y="4403683"/>
              <a:ext cx="5715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10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6" name="TextBox 25"/>
            <p:cNvSpPr txBox="1">
              <a:spLocks noChangeArrowheads="1"/>
            </p:cNvSpPr>
            <p:nvPr/>
          </p:nvSpPr>
          <p:spPr bwMode="auto">
            <a:xfrm>
              <a:off x="3310136" y="3390483"/>
              <a:ext cx="7143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800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7" name="TextBox 26"/>
            <p:cNvSpPr txBox="1">
              <a:spLocks noChangeArrowheads="1"/>
            </p:cNvSpPr>
            <p:nvPr/>
          </p:nvSpPr>
          <p:spPr bwMode="auto">
            <a:xfrm>
              <a:off x="3244000" y="2966620"/>
              <a:ext cx="7194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1200</a:t>
              </a:r>
              <a:endParaRPr lang="zh-CN" altLang="en-US" sz="1600" b="1">
                <a:latin typeface="+mn-lt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3759994" y="3122195"/>
              <a:ext cx="2228850" cy="120650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5400000" flipH="1">
              <a:off x="3782828" y="421781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rot="5400000" flipH="1">
              <a:off x="3784491" y="399571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rot="5400000" flipH="1">
              <a:off x="3793997" y="376595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rot="5400000" flipH="1">
              <a:off x="3795660" y="354386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rot="5400000" flipH="1">
              <a:off x="3781416" y="3322283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rot="5400000" flipH="1">
              <a:off x="3800331" y="310018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rot="10800000" flipH="1">
              <a:off x="4588401" y="438557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rot="10800000" flipH="1">
              <a:off x="4160204" y="438231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rot="10800000" flipH="1">
              <a:off x="5007048" y="4390944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rot="10800000" flipH="1">
              <a:off x="5427451" y="4387473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rot="10800000" flipH="1">
              <a:off x="5842266" y="4381385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合作探究</a:t>
            </a:r>
          </a:p>
        </p:txBody>
      </p:sp>
      <p:sp>
        <p:nvSpPr>
          <p:cNvPr id="32" name="内容占位符 2"/>
          <p:cNvSpPr txBox="1"/>
          <p:nvPr/>
        </p:nvSpPr>
        <p:spPr>
          <a:xfrm>
            <a:off x="480709" y="2498477"/>
            <a:ext cx="4019283" cy="14189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2000" smtClean="0"/>
              <a:t>(3)</a:t>
            </a:r>
            <a:r>
              <a:rPr lang="zh-CN" altLang="en-US" sz="2000">
                <a:solidFill>
                  <a:srgbClr val="000000"/>
                </a:solidFill>
              </a:rPr>
              <a:t>蓄水量小于</a:t>
            </a:r>
            <a:r>
              <a:rPr lang="en-US" altLang="zh-CN" sz="2000">
                <a:solidFill>
                  <a:srgbClr val="000000"/>
                </a:solidFill>
              </a:rPr>
              <a:t>400</a:t>
            </a:r>
            <a:r>
              <a:rPr lang="zh-CN" altLang="en-US" sz="2000">
                <a:solidFill>
                  <a:srgbClr val="000000"/>
                </a:solidFill>
              </a:rPr>
              <a:t>万</a:t>
            </a:r>
            <a:r>
              <a:rPr lang="en-US" altLang="zh-CN" sz="2000">
                <a:solidFill>
                  <a:srgbClr val="000000"/>
                </a:solidFill>
              </a:rPr>
              <a:t>m</a:t>
            </a:r>
            <a:r>
              <a:rPr lang="en-US" altLang="zh-CN" sz="2000" baseline="30000">
                <a:solidFill>
                  <a:srgbClr val="000000"/>
                </a:solidFill>
              </a:rPr>
              <a:t>3</a:t>
            </a:r>
            <a:r>
              <a:rPr lang="zh-CN" altLang="en-US" sz="2000">
                <a:solidFill>
                  <a:srgbClr val="000000"/>
                </a:solidFill>
              </a:rPr>
              <a:t>时，将发出严重干旱警报</a:t>
            </a:r>
            <a:r>
              <a:rPr lang="en-US" altLang="zh-CN" sz="2000">
                <a:solidFill>
                  <a:srgbClr val="000000"/>
                </a:solidFill>
              </a:rPr>
              <a:t>.</a:t>
            </a:r>
            <a:r>
              <a:rPr lang="zh-CN" altLang="en-US" sz="2000">
                <a:solidFill>
                  <a:srgbClr val="000000"/>
                </a:solidFill>
              </a:rPr>
              <a:t>干旱持续多少天后将发出严重干旱警报</a:t>
            </a:r>
            <a:r>
              <a:rPr lang="zh-CN" altLang="en-US" sz="2000" smtClean="0">
                <a:solidFill>
                  <a:srgbClr val="000000"/>
                </a:solidFill>
              </a:rPr>
              <a:t>？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04504" y="3723878"/>
            <a:ext cx="3923480" cy="9760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蓄水量</a:t>
            </a:r>
            <a:r>
              <a:rPr lang="en-US" altLang="zh-CN" sz="2000" b="1" i="1" smtClean="0">
                <a:solidFill>
                  <a:srgbClr val="7030A0"/>
                </a:solidFill>
                <a:ea typeface="楷体" panose="02010609060101010101" pitchFamily="49" charset="-122"/>
              </a:rPr>
              <a:t>V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小于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400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万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m</a:t>
            </a:r>
            <a:r>
              <a:rPr lang="en-US" altLang="zh-CN" sz="2000" b="1" baseline="30000" smtClean="0">
                <a:solidFill>
                  <a:srgbClr val="7030A0"/>
                </a:solidFill>
                <a:ea typeface="楷体" panose="02010609060101010101" pitchFamily="49" charset="-122"/>
              </a:rPr>
              <a:t>3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时，将发出警报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.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此时所对应的</a:t>
            </a:r>
            <a:endParaRPr lang="en-US" sz="2000" b="1">
              <a:solidFill>
                <a:srgbClr val="7030A0"/>
              </a:solidFill>
              <a:ea typeface="楷体" panose="02010609060101010101" pitchFamily="49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 flipH="1" flipV="1">
            <a:off x="7200736" y="3853535"/>
            <a:ext cx="0" cy="478066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5521534" y="3871087"/>
            <a:ext cx="1687828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67544" y="1083776"/>
            <a:ext cx="8215312" cy="10640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200" b="1" smtClean="0">
                <a:latin typeface="+mj-lt"/>
                <a:ea typeface="+mj-ea"/>
              </a:rPr>
              <a:t>探究</a:t>
            </a:r>
            <a:r>
              <a:rPr lang="en-US" altLang="zh-CN" sz="2200" b="1" smtClean="0">
                <a:latin typeface="+mj-lt"/>
                <a:ea typeface="+mj-ea"/>
              </a:rPr>
              <a:t>2</a:t>
            </a:r>
            <a:r>
              <a:rPr lang="zh-CN" altLang="en-US" sz="2200" b="1" smtClean="0">
                <a:latin typeface="+mj-lt"/>
                <a:ea typeface="+mj-ea"/>
              </a:rPr>
              <a:t>：</a:t>
            </a:r>
            <a:r>
              <a:rPr lang="zh-CN" altLang="en-US" sz="2200" b="1"/>
              <a:t>由于持续高温和连日无雨，某水库的蓄水量随着时间的增加而减</a:t>
            </a:r>
            <a:r>
              <a:rPr lang="zh-CN" altLang="en-US" sz="2200" b="1" smtClean="0"/>
              <a:t>少</a:t>
            </a:r>
            <a:r>
              <a:rPr lang="en-US" altLang="zh-CN" sz="2200" b="1" smtClean="0"/>
              <a:t>.</a:t>
            </a:r>
            <a:r>
              <a:rPr lang="zh-CN" altLang="en-US" sz="2200" b="1" smtClean="0"/>
              <a:t>蓄</a:t>
            </a:r>
            <a:r>
              <a:rPr lang="zh-CN" altLang="en-US" sz="2200" b="1"/>
              <a:t>水量</a:t>
            </a:r>
            <a:r>
              <a:rPr lang="en-US" altLang="zh-CN" sz="2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（万</a:t>
            </a:r>
            <a:r>
              <a:rPr lang="en-US" altLang="zh-CN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200" b="1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2200" b="1" smtClean="0"/>
              <a:t>与</a:t>
            </a:r>
            <a:r>
              <a:rPr lang="zh-CN" altLang="en-US" sz="2200" b="1"/>
              <a:t>干旱持续时间</a:t>
            </a:r>
            <a:endParaRPr lang="zh-CN" altLang="en-US" sz="2200" b="1">
              <a:latin typeface="+mj-lt"/>
              <a:ea typeface="+mj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673785" y="2097768"/>
            <a:ext cx="3989940" cy="2649611"/>
            <a:chOff x="2891873" y="2245012"/>
            <a:chExt cx="3989940" cy="2649611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904190" y="2257008"/>
              <a:ext cx="3780000" cy="2637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5" name="直接箭头连接符 34"/>
            <p:cNvCxnSpPr/>
            <p:nvPr/>
          </p:nvCxnSpPr>
          <p:spPr>
            <a:xfrm>
              <a:off x="2988469" y="4462944"/>
              <a:ext cx="3500437" cy="1588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/>
            <p:nvPr/>
          </p:nvCxnSpPr>
          <p:spPr>
            <a:xfrm rot="5400000" flipH="1" flipV="1">
              <a:off x="2497454" y="3579395"/>
              <a:ext cx="2500312" cy="1587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3424435" y="4400133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17"/>
            <p:cNvSpPr txBox="1">
              <a:spLocks noChangeArrowheads="1"/>
            </p:cNvSpPr>
            <p:nvPr/>
          </p:nvSpPr>
          <p:spPr bwMode="auto">
            <a:xfrm>
              <a:off x="6274596" y="4447757"/>
              <a:ext cx="607218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8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18"/>
            <p:cNvSpPr txBox="1">
              <a:spLocks noChangeArrowheads="1"/>
            </p:cNvSpPr>
            <p:nvPr/>
          </p:nvSpPr>
          <p:spPr bwMode="auto">
            <a:xfrm>
              <a:off x="2891873" y="2245012"/>
              <a:ext cx="961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V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r>
                <a:rPr lang="zh-CN" altLang="en-US" sz="1800" b="1" smtClean="0">
                  <a:latin typeface="+mn-lt"/>
                  <a:cs typeface="Times New Roman" panose="02020603050405020304" pitchFamily="18" charset="0"/>
                </a:rPr>
                <a:t>万</a:t>
              </a:r>
              <a:r>
                <a:rPr lang="en-US" altLang="zh-CN" sz="1800" b="1">
                  <a:latin typeface="+mn-lt"/>
                  <a:cs typeface="Times New Roman" panose="02020603050405020304" pitchFamily="18" charset="0"/>
                </a:rPr>
                <a:t>m</a:t>
              </a:r>
              <a:r>
                <a:rPr lang="en-US" altLang="zh-CN" sz="1800" b="1" baseline="30000">
                  <a:latin typeface="+mn-lt"/>
                  <a:cs typeface="Times New Roman" panose="02020603050405020304" pitchFamily="18" charset="0"/>
                </a:rPr>
                <a:t>3</a:t>
              </a:r>
              <a:endParaRPr lang="zh-CN" altLang="en-US" sz="1800" b="1" baseline="30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19"/>
            <p:cNvSpPr txBox="1">
              <a:spLocks noChangeArrowheads="1"/>
            </p:cNvSpPr>
            <p:nvPr/>
          </p:nvSpPr>
          <p:spPr bwMode="auto">
            <a:xfrm>
              <a:off x="5656441" y="4398568"/>
              <a:ext cx="5715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50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1" name="TextBox 20"/>
            <p:cNvSpPr txBox="1">
              <a:spLocks noChangeArrowheads="1"/>
            </p:cNvSpPr>
            <p:nvPr/>
          </p:nvSpPr>
          <p:spPr bwMode="auto">
            <a:xfrm>
              <a:off x="3300611" y="3833395"/>
              <a:ext cx="7143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400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2" name="TextBox 21"/>
            <p:cNvSpPr txBox="1">
              <a:spLocks noChangeArrowheads="1"/>
            </p:cNvSpPr>
            <p:nvPr/>
          </p:nvSpPr>
          <p:spPr bwMode="auto">
            <a:xfrm>
              <a:off x="5230553" y="4398568"/>
              <a:ext cx="4530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40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3" name="TextBox 22"/>
            <p:cNvSpPr txBox="1">
              <a:spLocks noChangeArrowheads="1"/>
            </p:cNvSpPr>
            <p:nvPr/>
          </p:nvSpPr>
          <p:spPr bwMode="auto">
            <a:xfrm>
              <a:off x="4814122" y="4403683"/>
              <a:ext cx="6429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30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4" name="TextBox 23"/>
            <p:cNvSpPr txBox="1">
              <a:spLocks noChangeArrowheads="1"/>
            </p:cNvSpPr>
            <p:nvPr/>
          </p:nvSpPr>
          <p:spPr bwMode="auto">
            <a:xfrm>
              <a:off x="4381500" y="4403236"/>
              <a:ext cx="5000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20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5" name="TextBox 24"/>
            <p:cNvSpPr txBox="1">
              <a:spLocks noChangeArrowheads="1"/>
            </p:cNvSpPr>
            <p:nvPr/>
          </p:nvSpPr>
          <p:spPr bwMode="auto">
            <a:xfrm>
              <a:off x="3982081" y="4403683"/>
              <a:ext cx="5715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10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6" name="TextBox 25"/>
            <p:cNvSpPr txBox="1">
              <a:spLocks noChangeArrowheads="1"/>
            </p:cNvSpPr>
            <p:nvPr/>
          </p:nvSpPr>
          <p:spPr bwMode="auto">
            <a:xfrm>
              <a:off x="3310136" y="3390483"/>
              <a:ext cx="7143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800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7" name="TextBox 26"/>
            <p:cNvSpPr txBox="1">
              <a:spLocks noChangeArrowheads="1"/>
            </p:cNvSpPr>
            <p:nvPr/>
          </p:nvSpPr>
          <p:spPr bwMode="auto">
            <a:xfrm>
              <a:off x="3244000" y="2966620"/>
              <a:ext cx="7194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latin typeface="+mn-lt"/>
                </a:rPr>
                <a:t>1200</a:t>
              </a:r>
              <a:endParaRPr lang="zh-CN" altLang="en-US" sz="1600" b="1">
                <a:latin typeface="+mn-lt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3759994" y="3122195"/>
              <a:ext cx="2228850" cy="120650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5400000" flipH="1">
              <a:off x="3782828" y="421781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rot="5400000" flipH="1">
              <a:off x="3784491" y="399571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rot="5400000" flipH="1">
              <a:off x="3793997" y="376595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rot="5400000" flipH="1">
              <a:off x="3795660" y="354386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rot="5400000" flipH="1">
              <a:off x="3781416" y="3322283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rot="5400000" flipH="1">
              <a:off x="3800331" y="310018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rot="10800000" flipH="1">
              <a:off x="4588401" y="438557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rot="10800000" flipH="1">
              <a:off x="4160204" y="438231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rot="10800000" flipH="1">
              <a:off x="5007048" y="4390944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rot="10800000" flipH="1">
              <a:off x="5427451" y="4387473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rot="10800000" flipH="1">
              <a:off x="5842266" y="4381385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合作探究</a:t>
            </a:r>
          </a:p>
        </p:txBody>
      </p:sp>
      <p:sp>
        <p:nvSpPr>
          <p:cNvPr id="32" name="内容占位符 2"/>
          <p:cNvSpPr txBox="1"/>
          <p:nvPr/>
        </p:nvSpPr>
        <p:spPr>
          <a:xfrm>
            <a:off x="480709" y="2469808"/>
            <a:ext cx="4019283" cy="10156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smtClean="0"/>
              <a:t>(4)</a:t>
            </a:r>
            <a:r>
              <a:rPr lang="zh-CN" altLang="en-US" sz="2000">
                <a:solidFill>
                  <a:srgbClr val="000000"/>
                </a:solidFill>
              </a:rPr>
              <a:t>按照这个规律，预计干旱持续多少天水库将干涸？</a:t>
            </a:r>
          </a:p>
        </p:txBody>
      </p:sp>
      <p:sp>
        <p:nvSpPr>
          <p:cNvPr id="60" name="矩形 59"/>
          <p:cNvSpPr/>
          <p:nvPr/>
        </p:nvSpPr>
        <p:spPr>
          <a:xfrm>
            <a:off x="467544" y="3219822"/>
            <a:ext cx="4032448" cy="14332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水库干涸也就是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V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为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0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，函数图象与横轴交点的横坐标即为所求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当</a:t>
            </a:r>
            <a:r>
              <a:rPr lang="en-US" altLang="zh-CN" sz="2000" b="1" i="1">
                <a:solidFill>
                  <a:srgbClr val="FF0000"/>
                </a:solidFill>
                <a:ea typeface="楷体" panose="02010609060101010101" pitchFamily="49" charset="-122"/>
              </a:rPr>
              <a:t>V</a:t>
            </a:r>
            <a:r>
              <a:rPr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为</a:t>
            </a:r>
            <a:r>
              <a:rPr lang="en-US" altLang="zh-CN" sz="2000" b="1">
                <a:solidFill>
                  <a:srgbClr val="FF0000"/>
                </a:solidFill>
                <a:ea typeface="楷体" panose="02010609060101010101" pitchFamily="49" charset="-122"/>
              </a:rPr>
              <a:t>0</a:t>
            </a:r>
            <a:r>
              <a:rPr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时，所对应的</a:t>
            </a:r>
            <a:endParaRPr lang="zh-CN" altLang="en-US" sz="2000" b="1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5823303" y="3132482"/>
            <a:ext cx="2226498" cy="1183185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 txBox="1"/>
          <p:nvPr/>
        </p:nvSpPr>
        <p:spPr>
          <a:xfrm>
            <a:off x="491898" y="1058566"/>
            <a:ext cx="8302921" cy="141097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zh-CN" altLang="en-US" sz="2200" b="1" smtClean="0">
                <a:solidFill>
                  <a:srgbClr val="002060"/>
                </a:solidFill>
                <a:latin typeface="+mj-lt"/>
                <a:ea typeface="+mj-ea"/>
              </a:rPr>
              <a:t>例</a:t>
            </a:r>
            <a:r>
              <a:rPr lang="en-US" altLang="zh-CN" sz="2200" b="1" smtClean="0">
                <a:solidFill>
                  <a:srgbClr val="002060"/>
                </a:solidFill>
                <a:latin typeface="+mj-lt"/>
                <a:ea typeface="+mj-ea"/>
              </a:rPr>
              <a:t>2  </a:t>
            </a:r>
            <a:r>
              <a:rPr lang="zh-CN" altLang="en-US" sz="2200" b="1" smtClean="0">
                <a:latin typeface="+mj-lt"/>
                <a:ea typeface="+mj-ea"/>
              </a:rPr>
              <a:t>某</a:t>
            </a:r>
            <a:r>
              <a:rPr lang="zh-CN" altLang="en-US" sz="2200" b="1">
                <a:latin typeface="+mj-lt"/>
                <a:ea typeface="+mj-ea"/>
              </a:rPr>
              <a:t>种摩托车的油箱加满油后，油箱中的剩余油量</a:t>
            </a:r>
            <a:r>
              <a:rPr lang="en-US" altLang="zh-CN" sz="2200" b="1" i="1" smtClean="0">
                <a:latin typeface="+mj-lt"/>
                <a:ea typeface="+mj-ea"/>
              </a:rPr>
              <a:t>y</a:t>
            </a:r>
            <a:r>
              <a:rPr lang="zh-CN" altLang="en-US" sz="2200" b="1" smtClean="0">
                <a:latin typeface="+mj-lt"/>
                <a:ea typeface="+mj-ea"/>
              </a:rPr>
              <a:t>（</a:t>
            </a:r>
            <a:r>
              <a:rPr lang="en-US" altLang="zh-CN" sz="2200" b="1" smtClean="0">
                <a:latin typeface="+mj-lt"/>
                <a:ea typeface="+mj-ea"/>
              </a:rPr>
              <a:t>L</a:t>
            </a:r>
            <a:r>
              <a:rPr lang="zh-CN" altLang="en-US" sz="2200" b="1" smtClean="0">
                <a:latin typeface="+mj-lt"/>
                <a:ea typeface="+mj-ea"/>
              </a:rPr>
              <a:t>）与</a:t>
            </a:r>
            <a:r>
              <a:rPr lang="zh-CN" altLang="en-US" sz="2200" b="1">
                <a:latin typeface="+mj-lt"/>
                <a:ea typeface="+mj-ea"/>
              </a:rPr>
              <a:t>摩托车行驶路程</a:t>
            </a:r>
            <a:r>
              <a:rPr lang="en-US" altLang="zh-CN" sz="2200" b="1" i="1" smtClean="0">
                <a:latin typeface="+mj-lt"/>
                <a:ea typeface="+mj-ea"/>
              </a:rPr>
              <a:t>x</a:t>
            </a:r>
            <a:r>
              <a:rPr lang="zh-CN" altLang="en-US" sz="2200" b="1" smtClean="0">
                <a:latin typeface="+mj-lt"/>
                <a:ea typeface="+mj-ea"/>
              </a:rPr>
              <a:t>（</a:t>
            </a:r>
            <a:r>
              <a:rPr lang="en-US" altLang="zh-CN" sz="2200" b="1" smtClean="0">
                <a:latin typeface="+mj-lt"/>
                <a:ea typeface="+mj-ea"/>
              </a:rPr>
              <a:t>km</a:t>
            </a:r>
            <a:r>
              <a:rPr lang="zh-CN" altLang="en-US" sz="2200" b="1" smtClean="0">
                <a:latin typeface="+mj-lt"/>
                <a:ea typeface="+mj-ea"/>
              </a:rPr>
              <a:t>）之</a:t>
            </a:r>
            <a:r>
              <a:rPr lang="zh-CN" altLang="en-US" sz="2200" b="1">
                <a:latin typeface="+mj-lt"/>
                <a:ea typeface="+mj-ea"/>
              </a:rPr>
              <a:t>间的关系如图所</a:t>
            </a:r>
            <a:r>
              <a:rPr lang="zh-CN" altLang="en-US" sz="2200" b="1" smtClean="0">
                <a:latin typeface="+mj-lt"/>
                <a:ea typeface="+mj-ea"/>
              </a:rPr>
              <a:t>示</a:t>
            </a:r>
            <a:r>
              <a:rPr lang="en-US" altLang="zh-CN" sz="2200" b="1" smtClean="0">
                <a:latin typeface="+mj-lt"/>
                <a:ea typeface="+mj-ea"/>
              </a:rPr>
              <a:t>.</a:t>
            </a:r>
          </a:p>
          <a:p>
            <a:pPr marL="0" indent="0" fontAlgn="auto">
              <a:lnSpc>
                <a:spcPct val="13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zh-CN" altLang="en-US" sz="2200" b="1" smtClean="0">
                <a:latin typeface="+mj-lt"/>
                <a:ea typeface="+mj-ea"/>
              </a:rPr>
              <a:t>根</a:t>
            </a:r>
            <a:r>
              <a:rPr lang="zh-CN" altLang="en-US" sz="2200" b="1">
                <a:latin typeface="+mj-lt"/>
                <a:ea typeface="+mj-ea"/>
              </a:rPr>
              <a:t>据图象回</a:t>
            </a:r>
            <a:r>
              <a:rPr lang="zh-CN" altLang="en-US" sz="2200" b="1" smtClean="0">
                <a:latin typeface="+mj-lt"/>
                <a:ea typeface="+mj-ea"/>
              </a:rPr>
              <a:t>答问</a:t>
            </a:r>
            <a:r>
              <a:rPr lang="zh-CN" altLang="en-US" sz="2200" b="1">
                <a:latin typeface="+mj-lt"/>
                <a:ea typeface="+mj-ea"/>
              </a:rPr>
              <a:t>题：</a:t>
            </a:r>
          </a:p>
        </p:txBody>
      </p:sp>
      <p:grpSp>
        <p:nvGrpSpPr>
          <p:cNvPr id="118" name="组合 117"/>
          <p:cNvGrpSpPr/>
          <p:nvPr/>
        </p:nvGrpSpPr>
        <p:grpSpPr>
          <a:xfrm>
            <a:off x="5863633" y="1925422"/>
            <a:ext cx="3208466" cy="2536191"/>
            <a:chOff x="2134149" y="1971149"/>
            <a:chExt cx="3208466" cy="2536191"/>
          </a:xfrm>
        </p:grpSpPr>
        <p:pic>
          <p:nvPicPr>
            <p:cNvPr id="1027" name="Picture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267790" y="1987340"/>
              <a:ext cx="2520000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3" name="直接箭头连接符 72"/>
            <p:cNvCxnSpPr/>
            <p:nvPr/>
          </p:nvCxnSpPr>
          <p:spPr>
            <a:xfrm>
              <a:off x="2442322" y="4139239"/>
              <a:ext cx="2343990" cy="1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/>
            <p:cNvCxnSpPr/>
            <p:nvPr/>
          </p:nvCxnSpPr>
          <p:spPr>
            <a:xfrm flipH="1" flipV="1">
              <a:off x="2632212" y="1978999"/>
              <a:ext cx="0" cy="2412148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16"/>
            <p:cNvSpPr txBox="1">
              <a:spLocks noChangeArrowheads="1"/>
            </p:cNvSpPr>
            <p:nvPr/>
          </p:nvSpPr>
          <p:spPr bwMode="auto">
            <a:xfrm>
              <a:off x="2361432" y="4118367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77" name="直接连接符 76"/>
            <p:cNvCxnSpPr/>
            <p:nvPr/>
          </p:nvCxnSpPr>
          <p:spPr>
            <a:xfrm rot="16200000" flipH="1">
              <a:off x="2599343" y="392377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rot="10800000" flipH="1">
              <a:off x="2985985" y="406723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rot="10800000" flipH="1">
              <a:off x="3341363" y="406723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rot="10800000" flipH="1">
              <a:off x="3696741" y="406723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rot="10800000" flipH="1">
              <a:off x="4052120" y="406723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rot="16200000" flipH="1">
              <a:off x="2599343" y="374432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rot="16200000" flipH="1">
              <a:off x="2599343" y="3564864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 rot="16200000" flipH="1">
              <a:off x="2599343" y="338540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 rot="16200000" flipH="1">
              <a:off x="2599343" y="3205950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 rot="16200000" flipH="1">
              <a:off x="2599343" y="3026493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rot="16200000" flipH="1">
              <a:off x="2599343" y="2847036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 rot="16200000" flipH="1">
              <a:off x="2599343" y="266757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 rot="16200000" flipH="1">
              <a:off x="2599343" y="248812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 rot="16200000" flipH="1">
              <a:off x="2599343" y="2308665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16"/>
            <p:cNvSpPr txBox="1">
              <a:spLocks noChangeArrowheads="1"/>
            </p:cNvSpPr>
            <p:nvPr/>
          </p:nvSpPr>
          <p:spPr bwMode="auto">
            <a:xfrm>
              <a:off x="2717635" y="4103239"/>
              <a:ext cx="5366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  <a:cs typeface="Times New Roman" panose="02020603050405020304" pitchFamily="18" charset="0"/>
                </a:rPr>
                <a:t>100</a:t>
              </a:r>
              <a:endParaRPr lang="zh-CN" altLang="en-US" sz="16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5" name="TextBox 16"/>
            <p:cNvSpPr txBox="1">
              <a:spLocks noChangeArrowheads="1"/>
            </p:cNvSpPr>
            <p:nvPr/>
          </p:nvSpPr>
          <p:spPr bwMode="auto">
            <a:xfrm>
              <a:off x="3456727" y="4094571"/>
              <a:ext cx="5366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  <a:cs typeface="Times New Roman" panose="02020603050405020304" pitchFamily="18" charset="0"/>
                </a:rPr>
                <a:t>300</a:t>
              </a:r>
              <a:endParaRPr lang="zh-CN" altLang="en-US" sz="16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6" name="TextBox 16"/>
            <p:cNvSpPr txBox="1">
              <a:spLocks noChangeArrowheads="1"/>
            </p:cNvSpPr>
            <p:nvPr/>
          </p:nvSpPr>
          <p:spPr bwMode="auto">
            <a:xfrm>
              <a:off x="4159633" y="4083918"/>
              <a:ext cx="5366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  <a:cs typeface="Times New Roman" panose="02020603050405020304" pitchFamily="18" charset="0"/>
                </a:rPr>
                <a:t>500</a:t>
              </a:r>
              <a:endParaRPr lang="zh-CN" altLang="en-US" sz="16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7" name="TextBox 16"/>
            <p:cNvSpPr txBox="1">
              <a:spLocks noChangeArrowheads="1"/>
            </p:cNvSpPr>
            <p:nvPr/>
          </p:nvSpPr>
          <p:spPr bwMode="auto">
            <a:xfrm>
              <a:off x="2334482" y="3802599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1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8" name="TextBox 16"/>
            <p:cNvSpPr txBox="1">
              <a:spLocks noChangeArrowheads="1"/>
            </p:cNvSpPr>
            <p:nvPr/>
          </p:nvSpPr>
          <p:spPr bwMode="auto">
            <a:xfrm>
              <a:off x="2334482" y="3609490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2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9" name="TextBox 16"/>
            <p:cNvSpPr txBox="1">
              <a:spLocks noChangeArrowheads="1"/>
            </p:cNvSpPr>
            <p:nvPr/>
          </p:nvSpPr>
          <p:spPr bwMode="auto">
            <a:xfrm>
              <a:off x="2334482" y="3427344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3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0" name="TextBox 16"/>
            <p:cNvSpPr txBox="1">
              <a:spLocks noChangeArrowheads="1"/>
            </p:cNvSpPr>
            <p:nvPr/>
          </p:nvSpPr>
          <p:spPr bwMode="auto">
            <a:xfrm>
              <a:off x="2334482" y="3255398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4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1" name="TextBox 16"/>
            <p:cNvSpPr txBox="1">
              <a:spLocks noChangeArrowheads="1"/>
            </p:cNvSpPr>
            <p:nvPr/>
          </p:nvSpPr>
          <p:spPr bwMode="auto">
            <a:xfrm>
              <a:off x="2334482" y="3062493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5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2" name="TextBox 16"/>
            <p:cNvSpPr txBox="1">
              <a:spLocks noChangeArrowheads="1"/>
            </p:cNvSpPr>
            <p:nvPr/>
          </p:nvSpPr>
          <p:spPr bwMode="auto">
            <a:xfrm>
              <a:off x="2334482" y="2908123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6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3" name="TextBox 16"/>
            <p:cNvSpPr txBox="1">
              <a:spLocks noChangeArrowheads="1"/>
            </p:cNvSpPr>
            <p:nvPr/>
          </p:nvSpPr>
          <p:spPr bwMode="auto">
            <a:xfrm>
              <a:off x="2334482" y="2744452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7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4" name="TextBox 16"/>
            <p:cNvSpPr txBox="1">
              <a:spLocks noChangeArrowheads="1"/>
            </p:cNvSpPr>
            <p:nvPr/>
          </p:nvSpPr>
          <p:spPr bwMode="auto">
            <a:xfrm>
              <a:off x="2334482" y="2566632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8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5" name="TextBox 16"/>
            <p:cNvSpPr txBox="1">
              <a:spLocks noChangeArrowheads="1"/>
            </p:cNvSpPr>
            <p:nvPr/>
          </p:nvSpPr>
          <p:spPr bwMode="auto">
            <a:xfrm>
              <a:off x="2334482" y="2370233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9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6" name="TextBox 16"/>
            <p:cNvSpPr txBox="1">
              <a:spLocks noChangeArrowheads="1"/>
            </p:cNvSpPr>
            <p:nvPr/>
          </p:nvSpPr>
          <p:spPr bwMode="auto">
            <a:xfrm>
              <a:off x="2158232" y="2190776"/>
              <a:ext cx="4574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r"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10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115" name="直接连接符 114"/>
            <p:cNvCxnSpPr/>
            <p:nvPr/>
          </p:nvCxnSpPr>
          <p:spPr>
            <a:xfrm rot="10800000" flipH="1">
              <a:off x="4427984" y="408391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2615655" y="2344665"/>
              <a:ext cx="1830078" cy="180528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6"/>
            <p:cNvSpPr txBox="1">
              <a:spLocks noChangeArrowheads="1"/>
            </p:cNvSpPr>
            <p:nvPr/>
          </p:nvSpPr>
          <p:spPr bwMode="auto">
            <a:xfrm>
              <a:off x="4572000" y="4103238"/>
              <a:ext cx="7706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i="1" smtClean="0">
                  <a:latin typeface="+mn-lt"/>
                  <a:cs typeface="Times New Roman" panose="02020603050405020304" pitchFamily="18" charset="0"/>
                </a:rPr>
                <a:t>x</a:t>
              </a:r>
              <a:r>
                <a:rPr lang="en-US" altLang="zh-CN" sz="1600" b="1" smtClean="0">
                  <a:latin typeface="+mn-lt"/>
                  <a:cs typeface="Times New Roman" panose="02020603050405020304" pitchFamily="18" charset="0"/>
                </a:rPr>
                <a:t>/km</a:t>
              </a:r>
              <a:endParaRPr lang="zh-CN" altLang="en-US" sz="16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21" name="TextBox 16"/>
            <p:cNvSpPr txBox="1">
              <a:spLocks noChangeArrowheads="1"/>
            </p:cNvSpPr>
            <p:nvPr/>
          </p:nvSpPr>
          <p:spPr bwMode="auto">
            <a:xfrm>
              <a:off x="2134149" y="1971149"/>
              <a:ext cx="7706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i="1" smtClean="0">
                  <a:latin typeface="+mn-lt"/>
                  <a:cs typeface="Times New Roman" panose="02020603050405020304" pitchFamily="18" charset="0"/>
                </a:rPr>
                <a:t>y</a:t>
              </a:r>
              <a:r>
                <a:rPr lang="en-US" altLang="zh-CN" sz="1600" b="1" smtClean="0">
                  <a:latin typeface="+mn-lt"/>
                  <a:cs typeface="Times New Roman" panose="02020603050405020304" pitchFamily="18" charset="0"/>
                </a:rPr>
                <a:t>/L</a:t>
              </a:r>
              <a:endParaRPr lang="zh-CN" altLang="en-US" sz="1600" b="1">
                <a:latin typeface="+mn-lt"/>
                <a:cs typeface="Times New Roman" panose="02020603050405020304" pitchFamily="18" charset="0"/>
              </a:endParaRPr>
            </a:p>
          </p:txBody>
        </p:sp>
      </p:grp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例题讲解</a:t>
            </a:r>
          </a:p>
        </p:txBody>
      </p:sp>
      <p:sp>
        <p:nvSpPr>
          <p:cNvPr id="2" name="矩形 1"/>
          <p:cNvSpPr/>
          <p:nvPr/>
        </p:nvSpPr>
        <p:spPr>
          <a:xfrm>
            <a:off x="467544" y="2222463"/>
            <a:ext cx="3667992" cy="55399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smtClean="0">
                <a:latin typeface="+mj-lt"/>
                <a:ea typeface="+mj-ea"/>
              </a:rPr>
              <a:t>(1)</a:t>
            </a:r>
            <a:r>
              <a:rPr lang="zh-CN" altLang="en-US" sz="2000" b="1" smtClean="0">
                <a:latin typeface="+mj-lt"/>
                <a:ea typeface="+mj-ea"/>
              </a:rPr>
              <a:t>油箱</a:t>
            </a:r>
            <a:r>
              <a:rPr lang="zh-CN" altLang="en-US" sz="2000" b="1">
                <a:latin typeface="+mj-lt"/>
                <a:ea typeface="+mj-ea"/>
              </a:rPr>
              <a:t>最多可储油多少升？</a:t>
            </a:r>
          </a:p>
        </p:txBody>
      </p:sp>
      <p:sp>
        <p:nvSpPr>
          <p:cNvPr id="4" name="矩形 3"/>
          <p:cNvSpPr/>
          <p:nvPr/>
        </p:nvSpPr>
        <p:spPr>
          <a:xfrm>
            <a:off x="467544" y="3673177"/>
            <a:ext cx="4958409" cy="55399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smtClean="0">
                <a:latin typeface="+mj-lt"/>
                <a:ea typeface="+mj-ea"/>
              </a:rPr>
              <a:t>(2) </a:t>
            </a:r>
            <a:r>
              <a:rPr lang="zh-CN" altLang="en-US" sz="2000" b="1" smtClean="0">
                <a:latin typeface="+mj-lt"/>
                <a:ea typeface="+mj-ea"/>
              </a:rPr>
              <a:t>一</a:t>
            </a:r>
            <a:r>
              <a:rPr lang="zh-CN" altLang="en-US" sz="2000" b="1">
                <a:latin typeface="+mj-lt"/>
                <a:ea typeface="+mj-ea"/>
              </a:rPr>
              <a:t>箱汽油可供摩托车行驶多少千米？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5576" y="2616365"/>
            <a:ext cx="4104456" cy="12915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2000" b="1" kern="120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</a:pPr>
            <a:r>
              <a:rPr lang="zh-CN" altLang="en-US">
                <a:solidFill>
                  <a:srgbClr val="FF0000"/>
                </a:solidFill>
              </a:rPr>
              <a:t>解</a:t>
            </a:r>
            <a:r>
              <a:rPr lang="zh-CN" altLang="en-US" smtClean="0">
                <a:solidFill>
                  <a:srgbClr val="FF0000"/>
                </a:solidFill>
              </a:rPr>
              <a:t>：观察图象，得</a:t>
            </a:r>
            <a:endParaRPr lang="en-US" altLang="zh-CN" smtClean="0">
              <a:solidFill>
                <a:srgbClr val="FF0000"/>
              </a:solidFill>
            </a:endParaRPr>
          </a:p>
          <a:p>
            <a:pPr fontAlgn="auto">
              <a:lnSpc>
                <a:spcPct val="130000"/>
              </a:lnSpc>
            </a:pPr>
            <a:r>
              <a:rPr lang="en-US" altLang="zh-CN" smtClean="0"/>
              <a:t>(</a:t>
            </a:r>
            <a:r>
              <a:rPr lang="en-US" altLang="zh-CN"/>
              <a:t>1) </a:t>
            </a:r>
            <a:r>
              <a:rPr lang="zh-CN" altLang="en-US"/>
              <a:t>当</a:t>
            </a:r>
            <a:r>
              <a:rPr lang="en-US" altLang="zh-CN" i="1"/>
              <a:t>x</a:t>
            </a:r>
            <a:r>
              <a:rPr lang="en-US" altLang="zh-CN"/>
              <a:t>=0</a:t>
            </a:r>
            <a:r>
              <a:rPr lang="zh-CN" altLang="en-US"/>
              <a:t>时，</a:t>
            </a:r>
            <a:r>
              <a:rPr lang="en-US" altLang="zh-CN" i="1"/>
              <a:t>y</a:t>
            </a:r>
            <a:r>
              <a:rPr lang="en-US" altLang="zh-CN"/>
              <a:t>=10</a:t>
            </a:r>
            <a:r>
              <a:rPr lang="en-US" altLang="zh-CN" smtClean="0"/>
              <a:t>.</a:t>
            </a:r>
          </a:p>
          <a:p>
            <a:pPr fontAlgn="auto">
              <a:lnSpc>
                <a:spcPct val="130000"/>
              </a:lnSpc>
            </a:pPr>
            <a:r>
              <a:rPr lang="zh-CN" altLang="en-US" smtClean="0"/>
              <a:t>因此，油箱最多</a:t>
            </a:r>
            <a:r>
              <a:rPr lang="zh-CN" altLang="en-US"/>
              <a:t>可储油</a:t>
            </a:r>
            <a:r>
              <a:rPr lang="en-US" altLang="zh-CN"/>
              <a:t>10L.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5576" y="4030503"/>
            <a:ext cx="4572000" cy="8915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</a:pP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(2) 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当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=0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时，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x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=500.</a:t>
            </a:r>
          </a:p>
          <a:p>
            <a:pPr fontAlgn="auto">
              <a:lnSpc>
                <a:spcPct val="130000"/>
              </a:lnSpc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因此，一箱汽油可供摩托车行驶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500km.</a:t>
            </a:r>
            <a:endParaRPr lang="zh-CN" altLang="en-US" sz="2000" b="1">
              <a:solidFill>
                <a:srgbClr val="7030A0"/>
              </a:solidFill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 txBox="1"/>
          <p:nvPr/>
        </p:nvSpPr>
        <p:spPr>
          <a:xfrm>
            <a:off x="445543" y="1066186"/>
            <a:ext cx="8302921" cy="141097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zh-CN" altLang="en-US" sz="2200" b="1" smtClean="0">
                <a:solidFill>
                  <a:srgbClr val="002060"/>
                </a:solidFill>
                <a:latin typeface="+mj-lt"/>
                <a:ea typeface="+mj-ea"/>
              </a:rPr>
              <a:t>例</a:t>
            </a:r>
            <a:r>
              <a:rPr lang="en-US" altLang="zh-CN" sz="2200" b="1" smtClean="0">
                <a:solidFill>
                  <a:srgbClr val="002060"/>
                </a:solidFill>
                <a:latin typeface="+mj-lt"/>
                <a:ea typeface="+mj-ea"/>
              </a:rPr>
              <a:t>2  </a:t>
            </a:r>
            <a:r>
              <a:rPr lang="zh-CN" altLang="en-US" sz="2200" b="1" smtClean="0">
                <a:latin typeface="+mj-lt"/>
                <a:ea typeface="+mj-ea"/>
              </a:rPr>
              <a:t>某</a:t>
            </a:r>
            <a:r>
              <a:rPr lang="zh-CN" altLang="en-US" sz="2200" b="1">
                <a:latin typeface="+mj-lt"/>
                <a:ea typeface="+mj-ea"/>
              </a:rPr>
              <a:t>种摩托车的油箱加满油后，油箱中的剩余油量</a:t>
            </a:r>
            <a:r>
              <a:rPr lang="en-US" altLang="zh-CN" sz="2200" b="1" i="1" smtClean="0">
                <a:latin typeface="+mj-lt"/>
                <a:ea typeface="+mj-ea"/>
              </a:rPr>
              <a:t>y</a:t>
            </a:r>
            <a:r>
              <a:rPr lang="zh-CN" altLang="en-US" sz="2200" b="1" smtClean="0">
                <a:latin typeface="+mj-lt"/>
                <a:ea typeface="+mj-ea"/>
              </a:rPr>
              <a:t>（</a:t>
            </a:r>
            <a:r>
              <a:rPr lang="en-US" altLang="zh-CN" sz="2200" b="1" smtClean="0">
                <a:latin typeface="+mj-lt"/>
                <a:ea typeface="+mj-ea"/>
              </a:rPr>
              <a:t>L</a:t>
            </a:r>
            <a:r>
              <a:rPr lang="zh-CN" altLang="en-US" sz="2200" b="1" smtClean="0">
                <a:latin typeface="+mj-lt"/>
                <a:ea typeface="+mj-ea"/>
              </a:rPr>
              <a:t>）与</a:t>
            </a:r>
            <a:r>
              <a:rPr lang="zh-CN" altLang="en-US" sz="2200" b="1">
                <a:latin typeface="+mj-lt"/>
                <a:ea typeface="+mj-ea"/>
              </a:rPr>
              <a:t>摩托车行驶路程</a:t>
            </a:r>
            <a:r>
              <a:rPr lang="en-US" altLang="zh-CN" sz="2200" b="1" i="1" smtClean="0">
                <a:latin typeface="+mj-lt"/>
                <a:ea typeface="+mj-ea"/>
              </a:rPr>
              <a:t>x</a:t>
            </a:r>
            <a:r>
              <a:rPr lang="zh-CN" altLang="en-US" sz="2200" b="1" smtClean="0">
                <a:latin typeface="+mj-lt"/>
                <a:ea typeface="+mj-ea"/>
              </a:rPr>
              <a:t>（</a:t>
            </a:r>
            <a:r>
              <a:rPr lang="en-US" altLang="zh-CN" sz="2200" b="1" smtClean="0">
                <a:latin typeface="+mj-lt"/>
                <a:ea typeface="+mj-ea"/>
              </a:rPr>
              <a:t>km</a:t>
            </a:r>
            <a:r>
              <a:rPr lang="zh-CN" altLang="en-US" sz="2200" b="1" smtClean="0">
                <a:latin typeface="+mj-lt"/>
                <a:ea typeface="+mj-ea"/>
              </a:rPr>
              <a:t>）之</a:t>
            </a:r>
            <a:r>
              <a:rPr lang="zh-CN" altLang="en-US" sz="2200" b="1">
                <a:latin typeface="+mj-lt"/>
                <a:ea typeface="+mj-ea"/>
              </a:rPr>
              <a:t>间的关系如图所</a:t>
            </a:r>
            <a:r>
              <a:rPr lang="zh-CN" altLang="en-US" sz="2200" b="1" smtClean="0">
                <a:latin typeface="+mj-lt"/>
                <a:ea typeface="+mj-ea"/>
              </a:rPr>
              <a:t>示</a:t>
            </a:r>
            <a:r>
              <a:rPr lang="en-US" altLang="zh-CN" sz="2200" b="1" smtClean="0">
                <a:latin typeface="+mj-lt"/>
                <a:ea typeface="+mj-ea"/>
              </a:rPr>
              <a:t>.</a:t>
            </a:r>
          </a:p>
          <a:p>
            <a:pPr marL="0" indent="0" fontAlgn="auto">
              <a:lnSpc>
                <a:spcPct val="13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zh-CN" altLang="en-US" sz="2200" b="1" smtClean="0">
                <a:latin typeface="+mj-lt"/>
                <a:ea typeface="+mj-ea"/>
              </a:rPr>
              <a:t>根</a:t>
            </a:r>
            <a:r>
              <a:rPr lang="zh-CN" altLang="en-US" sz="2200" b="1">
                <a:latin typeface="+mj-lt"/>
                <a:ea typeface="+mj-ea"/>
              </a:rPr>
              <a:t>据图象回</a:t>
            </a:r>
            <a:r>
              <a:rPr lang="zh-CN" altLang="en-US" sz="2200" b="1" smtClean="0">
                <a:latin typeface="+mj-lt"/>
                <a:ea typeface="+mj-ea"/>
              </a:rPr>
              <a:t>答问</a:t>
            </a:r>
            <a:r>
              <a:rPr lang="zh-CN" altLang="en-US" sz="2200" b="1">
                <a:latin typeface="+mj-lt"/>
                <a:ea typeface="+mj-ea"/>
              </a:rPr>
              <a:t>题：</a:t>
            </a:r>
          </a:p>
        </p:txBody>
      </p:sp>
      <p:grpSp>
        <p:nvGrpSpPr>
          <p:cNvPr id="118" name="组合 117"/>
          <p:cNvGrpSpPr/>
          <p:nvPr/>
        </p:nvGrpSpPr>
        <p:grpSpPr>
          <a:xfrm>
            <a:off x="5863633" y="1925422"/>
            <a:ext cx="3208466" cy="2536191"/>
            <a:chOff x="2134149" y="1971149"/>
            <a:chExt cx="3208466" cy="2536191"/>
          </a:xfrm>
        </p:grpSpPr>
        <p:pic>
          <p:nvPicPr>
            <p:cNvPr id="1027" name="Picture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267790" y="1987340"/>
              <a:ext cx="2520000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3" name="直接箭头连接符 72"/>
            <p:cNvCxnSpPr/>
            <p:nvPr/>
          </p:nvCxnSpPr>
          <p:spPr>
            <a:xfrm>
              <a:off x="2442322" y="4139239"/>
              <a:ext cx="2343990" cy="1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/>
            <p:cNvCxnSpPr/>
            <p:nvPr/>
          </p:nvCxnSpPr>
          <p:spPr>
            <a:xfrm flipH="1" flipV="1">
              <a:off x="2632212" y="1978999"/>
              <a:ext cx="0" cy="2412148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16"/>
            <p:cNvSpPr txBox="1">
              <a:spLocks noChangeArrowheads="1"/>
            </p:cNvSpPr>
            <p:nvPr/>
          </p:nvSpPr>
          <p:spPr bwMode="auto">
            <a:xfrm>
              <a:off x="2361432" y="4118367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77" name="直接连接符 76"/>
            <p:cNvCxnSpPr/>
            <p:nvPr/>
          </p:nvCxnSpPr>
          <p:spPr>
            <a:xfrm rot="16200000" flipH="1">
              <a:off x="2599343" y="392377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rot="10800000" flipH="1">
              <a:off x="2985985" y="406723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rot="10800000" flipH="1">
              <a:off x="3341363" y="406723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rot="10800000" flipH="1">
              <a:off x="3696741" y="406723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rot="10800000" flipH="1">
              <a:off x="4052120" y="406723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rot="16200000" flipH="1">
              <a:off x="2599343" y="374432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rot="16200000" flipH="1">
              <a:off x="2599343" y="3564864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 rot="16200000" flipH="1">
              <a:off x="2599343" y="338540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 rot="16200000" flipH="1">
              <a:off x="2599343" y="3205950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 rot="16200000" flipH="1">
              <a:off x="2599343" y="3026493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rot="16200000" flipH="1">
              <a:off x="2599343" y="2847036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 rot="16200000" flipH="1">
              <a:off x="2599343" y="2667579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 rot="16200000" flipH="1">
              <a:off x="2599343" y="248812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 rot="16200000" flipH="1">
              <a:off x="2599343" y="2308665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16"/>
            <p:cNvSpPr txBox="1">
              <a:spLocks noChangeArrowheads="1"/>
            </p:cNvSpPr>
            <p:nvPr/>
          </p:nvSpPr>
          <p:spPr bwMode="auto">
            <a:xfrm>
              <a:off x="2717635" y="4103239"/>
              <a:ext cx="5366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  <a:cs typeface="Times New Roman" panose="02020603050405020304" pitchFamily="18" charset="0"/>
                </a:rPr>
                <a:t>100</a:t>
              </a:r>
              <a:endParaRPr lang="zh-CN" altLang="en-US" sz="16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5" name="TextBox 16"/>
            <p:cNvSpPr txBox="1">
              <a:spLocks noChangeArrowheads="1"/>
            </p:cNvSpPr>
            <p:nvPr/>
          </p:nvSpPr>
          <p:spPr bwMode="auto">
            <a:xfrm>
              <a:off x="3456727" y="4094571"/>
              <a:ext cx="5366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  <a:cs typeface="Times New Roman" panose="02020603050405020304" pitchFamily="18" charset="0"/>
                </a:rPr>
                <a:t>300</a:t>
              </a:r>
              <a:endParaRPr lang="zh-CN" altLang="en-US" sz="16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6" name="TextBox 16"/>
            <p:cNvSpPr txBox="1">
              <a:spLocks noChangeArrowheads="1"/>
            </p:cNvSpPr>
            <p:nvPr/>
          </p:nvSpPr>
          <p:spPr bwMode="auto">
            <a:xfrm>
              <a:off x="4159633" y="4083918"/>
              <a:ext cx="5366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  <a:cs typeface="Times New Roman" panose="02020603050405020304" pitchFamily="18" charset="0"/>
                </a:rPr>
                <a:t>500</a:t>
              </a:r>
              <a:endParaRPr lang="zh-CN" altLang="en-US" sz="16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7" name="TextBox 16"/>
            <p:cNvSpPr txBox="1">
              <a:spLocks noChangeArrowheads="1"/>
            </p:cNvSpPr>
            <p:nvPr/>
          </p:nvSpPr>
          <p:spPr bwMode="auto">
            <a:xfrm>
              <a:off x="2334482" y="3802599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1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8" name="TextBox 16"/>
            <p:cNvSpPr txBox="1">
              <a:spLocks noChangeArrowheads="1"/>
            </p:cNvSpPr>
            <p:nvPr/>
          </p:nvSpPr>
          <p:spPr bwMode="auto">
            <a:xfrm>
              <a:off x="2334482" y="3609490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2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9" name="TextBox 16"/>
            <p:cNvSpPr txBox="1">
              <a:spLocks noChangeArrowheads="1"/>
            </p:cNvSpPr>
            <p:nvPr/>
          </p:nvSpPr>
          <p:spPr bwMode="auto">
            <a:xfrm>
              <a:off x="2334482" y="3427344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3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0" name="TextBox 16"/>
            <p:cNvSpPr txBox="1">
              <a:spLocks noChangeArrowheads="1"/>
            </p:cNvSpPr>
            <p:nvPr/>
          </p:nvSpPr>
          <p:spPr bwMode="auto">
            <a:xfrm>
              <a:off x="2334482" y="3255398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4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1" name="TextBox 16"/>
            <p:cNvSpPr txBox="1">
              <a:spLocks noChangeArrowheads="1"/>
            </p:cNvSpPr>
            <p:nvPr/>
          </p:nvSpPr>
          <p:spPr bwMode="auto">
            <a:xfrm>
              <a:off x="2334482" y="3062493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5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2" name="TextBox 16"/>
            <p:cNvSpPr txBox="1">
              <a:spLocks noChangeArrowheads="1"/>
            </p:cNvSpPr>
            <p:nvPr/>
          </p:nvSpPr>
          <p:spPr bwMode="auto">
            <a:xfrm>
              <a:off x="2334482" y="2908123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6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3" name="TextBox 16"/>
            <p:cNvSpPr txBox="1">
              <a:spLocks noChangeArrowheads="1"/>
            </p:cNvSpPr>
            <p:nvPr/>
          </p:nvSpPr>
          <p:spPr bwMode="auto">
            <a:xfrm>
              <a:off x="2334482" y="2744452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7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4" name="TextBox 16"/>
            <p:cNvSpPr txBox="1">
              <a:spLocks noChangeArrowheads="1"/>
            </p:cNvSpPr>
            <p:nvPr/>
          </p:nvSpPr>
          <p:spPr bwMode="auto">
            <a:xfrm>
              <a:off x="2334482" y="2566632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8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5" name="TextBox 16"/>
            <p:cNvSpPr txBox="1">
              <a:spLocks noChangeArrowheads="1"/>
            </p:cNvSpPr>
            <p:nvPr/>
          </p:nvSpPr>
          <p:spPr bwMode="auto">
            <a:xfrm>
              <a:off x="2334482" y="2370233"/>
              <a:ext cx="268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9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6" name="TextBox 16"/>
            <p:cNvSpPr txBox="1">
              <a:spLocks noChangeArrowheads="1"/>
            </p:cNvSpPr>
            <p:nvPr/>
          </p:nvSpPr>
          <p:spPr bwMode="auto">
            <a:xfrm>
              <a:off x="2158232" y="2190776"/>
              <a:ext cx="4574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r" eaLnBrk="1" hangingPunct="1"/>
              <a:r>
                <a:rPr lang="en-US" altLang="zh-CN" sz="1400" b="1" smtClean="0">
                  <a:latin typeface="+mn-lt"/>
                  <a:cs typeface="Times New Roman" panose="02020603050405020304" pitchFamily="18" charset="0"/>
                </a:rPr>
                <a:t>10</a:t>
              </a:r>
              <a:endParaRPr lang="zh-CN" altLang="en-US" sz="1400" b="1"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115" name="直接连接符 114"/>
            <p:cNvCxnSpPr/>
            <p:nvPr/>
          </p:nvCxnSpPr>
          <p:spPr>
            <a:xfrm rot="10800000" flipH="1">
              <a:off x="4427984" y="408391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2615655" y="2344665"/>
              <a:ext cx="1830078" cy="180528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6"/>
            <p:cNvSpPr txBox="1">
              <a:spLocks noChangeArrowheads="1"/>
            </p:cNvSpPr>
            <p:nvPr/>
          </p:nvSpPr>
          <p:spPr bwMode="auto">
            <a:xfrm>
              <a:off x="4572000" y="4103238"/>
              <a:ext cx="7706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i="1" smtClean="0">
                  <a:latin typeface="+mn-lt"/>
                  <a:cs typeface="Times New Roman" panose="02020603050405020304" pitchFamily="18" charset="0"/>
                </a:rPr>
                <a:t>x</a:t>
              </a:r>
              <a:r>
                <a:rPr lang="en-US" altLang="zh-CN" sz="1600" b="1" smtClean="0">
                  <a:latin typeface="+mn-lt"/>
                  <a:cs typeface="Times New Roman" panose="02020603050405020304" pitchFamily="18" charset="0"/>
                </a:rPr>
                <a:t>/km</a:t>
              </a:r>
              <a:endParaRPr lang="zh-CN" altLang="en-US" sz="16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21" name="TextBox 16"/>
            <p:cNvSpPr txBox="1">
              <a:spLocks noChangeArrowheads="1"/>
            </p:cNvSpPr>
            <p:nvPr/>
          </p:nvSpPr>
          <p:spPr bwMode="auto">
            <a:xfrm>
              <a:off x="2134149" y="1971149"/>
              <a:ext cx="7706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i="1" smtClean="0">
                  <a:latin typeface="+mn-lt"/>
                  <a:cs typeface="Times New Roman" panose="02020603050405020304" pitchFamily="18" charset="0"/>
                </a:rPr>
                <a:t>y</a:t>
              </a:r>
              <a:r>
                <a:rPr lang="en-US" altLang="zh-CN" sz="1600" b="1" smtClean="0">
                  <a:latin typeface="+mn-lt"/>
                  <a:cs typeface="Times New Roman" panose="02020603050405020304" pitchFamily="18" charset="0"/>
                </a:rPr>
                <a:t>/L</a:t>
              </a:r>
              <a:endParaRPr lang="zh-CN" altLang="en-US" sz="1600" b="1">
                <a:latin typeface="+mn-lt"/>
                <a:cs typeface="Times New Roman" panose="02020603050405020304" pitchFamily="18" charset="0"/>
              </a:endParaRPr>
            </a:p>
          </p:txBody>
        </p:sp>
      </p:grp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例题讲解</a:t>
            </a:r>
          </a:p>
        </p:txBody>
      </p:sp>
      <p:sp>
        <p:nvSpPr>
          <p:cNvPr id="2" name="矩形 1"/>
          <p:cNvSpPr/>
          <p:nvPr/>
        </p:nvSpPr>
        <p:spPr>
          <a:xfrm>
            <a:off x="438969" y="2222463"/>
            <a:ext cx="4608512" cy="55399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smtClean="0">
                <a:latin typeface="+mj-lt"/>
                <a:ea typeface="+mj-ea"/>
              </a:rPr>
              <a:t>(3)</a:t>
            </a:r>
            <a:r>
              <a:rPr lang="zh-CN" altLang="en-US" sz="2000" b="1">
                <a:latin typeface="+mj-lt"/>
                <a:ea typeface="+mj-ea"/>
              </a:rPr>
              <a:t>摩托车每行驶</a:t>
            </a:r>
            <a:r>
              <a:rPr lang="en-US" altLang="zh-CN" sz="2000" b="1">
                <a:latin typeface="+mj-lt"/>
                <a:ea typeface="+mj-ea"/>
              </a:rPr>
              <a:t>100km</a:t>
            </a:r>
            <a:r>
              <a:rPr lang="zh-CN" altLang="en-US" sz="2000" b="1">
                <a:latin typeface="+mj-lt"/>
                <a:ea typeface="+mj-ea"/>
              </a:rPr>
              <a:t>消耗多少升汽油？</a:t>
            </a:r>
          </a:p>
        </p:txBody>
      </p:sp>
      <p:sp>
        <p:nvSpPr>
          <p:cNvPr id="7" name="矩形 6"/>
          <p:cNvSpPr/>
          <p:nvPr/>
        </p:nvSpPr>
        <p:spPr>
          <a:xfrm>
            <a:off x="424530" y="2641987"/>
            <a:ext cx="5155582" cy="8915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</a:pP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(3)</a:t>
            </a:r>
            <a:r>
              <a:rPr lang="en-US" altLang="zh-CN" sz="2000" b="1" i="1" smtClean="0">
                <a:solidFill>
                  <a:srgbClr val="7030A0"/>
                </a:solidFill>
                <a:ea typeface="楷体" panose="02010609060101010101" pitchFamily="49" charset="-122"/>
              </a:rPr>
              <a:t>x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从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0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增加到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100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时，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y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从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10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减少到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8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，减少了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2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，因此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摩托车</a:t>
            </a:r>
            <a:r>
              <a:rPr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每行驶</a:t>
            </a:r>
            <a:r>
              <a:rPr lang="en-US" altLang="zh-CN" sz="2000" b="1">
                <a:solidFill>
                  <a:srgbClr val="FF0000"/>
                </a:solidFill>
                <a:ea typeface="楷体" panose="02010609060101010101" pitchFamily="49" charset="-122"/>
              </a:rPr>
              <a:t>100km</a:t>
            </a:r>
            <a:r>
              <a:rPr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消耗</a:t>
            </a:r>
            <a:r>
              <a:rPr lang="en-US" altLang="zh-CN" sz="2000" b="1">
                <a:solidFill>
                  <a:srgbClr val="FF0000"/>
                </a:solidFill>
                <a:ea typeface="楷体" panose="02010609060101010101" pitchFamily="49" charset="-122"/>
              </a:rPr>
              <a:t>2L</a:t>
            </a:r>
            <a:r>
              <a:rPr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汽油</a:t>
            </a:r>
            <a:r>
              <a:rPr lang="en-US" altLang="zh-CN" sz="2000" b="1">
                <a:solidFill>
                  <a:srgbClr val="FF0000"/>
                </a:solidFill>
                <a:ea typeface="楷体" panose="02010609060101010101" pitchFamily="49" charset="-122"/>
              </a:rPr>
              <a:t>.</a:t>
            </a:r>
            <a:endParaRPr lang="zh-CN" altLang="en-US" sz="2000" b="1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0706" y="3362826"/>
            <a:ext cx="5518971" cy="8915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</a:pPr>
            <a:r>
              <a:rPr lang="en-US" altLang="zh-CN" sz="2000" b="1" smtClean="0">
                <a:latin typeface="+mj-lt"/>
                <a:ea typeface="+mj-ea"/>
              </a:rPr>
              <a:t>(4) </a:t>
            </a:r>
            <a:r>
              <a:rPr lang="zh-CN" altLang="en-US" sz="2000" b="1" smtClean="0">
                <a:latin typeface="+mj-lt"/>
                <a:ea typeface="+mj-ea"/>
              </a:rPr>
              <a:t>油箱</a:t>
            </a:r>
            <a:r>
              <a:rPr lang="zh-CN" altLang="en-US" sz="2000" b="1">
                <a:latin typeface="+mj-lt"/>
                <a:ea typeface="+mj-ea"/>
              </a:rPr>
              <a:t>中的剩余油量小于</a:t>
            </a:r>
            <a:r>
              <a:rPr lang="en-US" altLang="zh-CN" sz="2000" b="1">
                <a:latin typeface="+mj-lt"/>
                <a:ea typeface="+mj-ea"/>
              </a:rPr>
              <a:t>1L</a:t>
            </a:r>
            <a:r>
              <a:rPr lang="zh-CN" altLang="en-US" sz="2000" b="1">
                <a:latin typeface="+mj-lt"/>
                <a:ea typeface="+mj-ea"/>
              </a:rPr>
              <a:t>时，摩托车将自动报警，行驶多少千米后，摩托车将自动报警？</a:t>
            </a:r>
          </a:p>
        </p:txBody>
      </p:sp>
      <p:sp>
        <p:nvSpPr>
          <p:cNvPr id="9" name="矩形 8"/>
          <p:cNvSpPr/>
          <p:nvPr/>
        </p:nvSpPr>
        <p:spPr>
          <a:xfrm>
            <a:off x="436299" y="4118646"/>
            <a:ext cx="5115238" cy="8915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</a:pP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(4) </a:t>
            </a:r>
            <a:r>
              <a:rPr lang="zh-CN" altLang="en-US" sz="2000" b="1" smtClean="0">
                <a:solidFill>
                  <a:srgbClr val="FF0000"/>
                </a:solidFill>
                <a:ea typeface="楷体" panose="02010609060101010101" pitchFamily="49" charset="-122"/>
              </a:rPr>
              <a:t>当</a:t>
            </a:r>
            <a:r>
              <a:rPr lang="en-US" altLang="zh-CN" sz="2000" b="1" i="1">
                <a:solidFill>
                  <a:srgbClr val="FF000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000" b="1">
                <a:solidFill>
                  <a:srgbClr val="FF0000"/>
                </a:solidFill>
                <a:ea typeface="楷体" panose="02010609060101010101" pitchFamily="49" charset="-122"/>
              </a:rPr>
              <a:t>=1</a:t>
            </a:r>
            <a:r>
              <a:rPr lang="zh-CN" altLang="en-US" sz="2000" b="1">
                <a:solidFill>
                  <a:srgbClr val="FF0000"/>
                </a:solidFill>
                <a:ea typeface="楷体" panose="02010609060101010101" pitchFamily="49" charset="-122"/>
              </a:rPr>
              <a:t>时，</a:t>
            </a:r>
            <a:r>
              <a:rPr lang="en-US" altLang="zh-CN" sz="2000" b="1" i="1">
                <a:solidFill>
                  <a:srgbClr val="FF0000"/>
                </a:solidFill>
                <a:ea typeface="楷体" panose="02010609060101010101" pitchFamily="49" charset="-122"/>
              </a:rPr>
              <a:t>x</a:t>
            </a:r>
            <a:r>
              <a:rPr lang="en-US" altLang="zh-CN" sz="2000" b="1">
                <a:solidFill>
                  <a:srgbClr val="FF0000"/>
                </a:solidFill>
                <a:ea typeface="楷体" panose="02010609060101010101" pitchFamily="49" charset="-122"/>
              </a:rPr>
              <a:t>=450.</a:t>
            </a:r>
          </a:p>
          <a:p>
            <a:pPr fontAlgn="auto">
              <a:lnSpc>
                <a:spcPct val="130000"/>
              </a:lnSpc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因此，行驶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450km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后，摩托车将自动报警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.</a:t>
            </a:r>
            <a:endParaRPr lang="zh-CN" altLang="en-US" sz="2000" b="1">
              <a:solidFill>
                <a:srgbClr val="7030A0"/>
              </a:solidFill>
              <a:ea typeface="楷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 flipV="1">
            <a:off x="6715468" y="2660858"/>
            <a:ext cx="1" cy="142522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6351365" y="2660858"/>
            <a:ext cx="38315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6364189" y="2308462"/>
            <a:ext cx="0" cy="1800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6364189" y="2308463"/>
            <a:ext cx="0" cy="35891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351365" y="3914051"/>
            <a:ext cx="1620000" cy="0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7971365" y="3910759"/>
            <a:ext cx="0" cy="180000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16"/>
          <p:cNvSpPr txBox="1">
            <a:spLocks noChangeArrowheads="1"/>
          </p:cNvSpPr>
          <p:nvPr/>
        </p:nvSpPr>
        <p:spPr bwMode="auto">
          <a:xfrm>
            <a:off x="7764785" y="3564661"/>
            <a:ext cx="5366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1600" b="1" smtClean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450</a:t>
            </a:r>
            <a:endParaRPr lang="zh-CN" altLang="en-US" sz="1600" b="1">
              <a:solidFill>
                <a:srgbClr val="00B050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2"/>
          <p:cNvSpPr txBox="1"/>
          <p:nvPr/>
        </p:nvSpPr>
        <p:spPr>
          <a:xfrm>
            <a:off x="576270" y="1011935"/>
            <a:ext cx="7972425" cy="161582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buFont typeface="Wingdings 2" panose="05020102010507070707" pitchFamily="18" charset="2"/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smtClean="0"/>
              <a:t>如</a:t>
            </a:r>
            <a:r>
              <a:rPr lang="zh-CN" altLang="en-US" sz="2200"/>
              <a:t>图所示的是某一次函数的图象，根据图象填空：</a:t>
            </a:r>
            <a:endParaRPr lang="en-US" altLang="zh-CN" sz="2200"/>
          </a:p>
          <a:p>
            <a:r>
              <a:rPr lang="en-US" altLang="zh-CN" sz="2200" smtClean="0"/>
              <a:t>(1)</a:t>
            </a:r>
            <a:r>
              <a:rPr lang="zh-CN" altLang="en-US" sz="2200" smtClean="0"/>
              <a:t>当</a:t>
            </a:r>
            <a:r>
              <a:rPr lang="en-US" sz="2200" i="1"/>
              <a:t>y</a:t>
            </a:r>
            <a:r>
              <a:rPr lang="en-US" sz="2200"/>
              <a:t>=0</a:t>
            </a:r>
            <a:r>
              <a:rPr lang="zh-CN" altLang="en-US" sz="2200"/>
              <a:t>时，</a:t>
            </a:r>
            <a:r>
              <a:rPr lang="en-US" sz="2200" i="1"/>
              <a:t>x</a:t>
            </a:r>
            <a:r>
              <a:rPr lang="en-US" sz="2200" smtClean="0"/>
              <a:t>=</a:t>
            </a:r>
            <a:r>
              <a:rPr lang="en-US" altLang="zh-CN" sz="2200" smtClean="0"/>
              <a:t>______</a:t>
            </a:r>
            <a:r>
              <a:rPr lang="zh-CN" altLang="en-US" sz="2200" smtClean="0"/>
              <a:t>；</a:t>
            </a:r>
            <a:endParaRPr lang="zh-CN" altLang="en-US" sz="2200"/>
          </a:p>
          <a:p>
            <a:r>
              <a:rPr lang="en-US" altLang="zh-CN" sz="2200" smtClean="0"/>
              <a:t>(2) </a:t>
            </a:r>
            <a:r>
              <a:rPr lang="zh-CN" altLang="en-US" sz="2200" smtClean="0"/>
              <a:t>这个</a:t>
            </a:r>
            <a:r>
              <a:rPr lang="zh-CN" altLang="en-US" sz="2200"/>
              <a:t>函数的表达式</a:t>
            </a:r>
            <a:r>
              <a:rPr lang="zh-CN" altLang="en-US" sz="2200" smtClean="0"/>
              <a:t>是</a:t>
            </a:r>
            <a:r>
              <a:rPr lang="en-US" altLang="zh-CN" sz="2200" smtClean="0"/>
              <a:t>_________.</a:t>
            </a:r>
            <a:endParaRPr lang="zh-CN" altLang="en-US" sz="2200"/>
          </a:p>
        </p:txBody>
      </p:sp>
      <p:sp>
        <p:nvSpPr>
          <p:cNvPr id="50" name="矩形 49"/>
          <p:cNvSpPr/>
          <p:nvPr/>
        </p:nvSpPr>
        <p:spPr>
          <a:xfrm>
            <a:off x="3614506" y="2096680"/>
            <a:ext cx="1265090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b="1" i="1" smtClean="0">
                <a:solidFill>
                  <a:srgbClr val="7030A0"/>
                </a:solidFill>
              </a:rPr>
              <a:t>y</a:t>
            </a:r>
            <a:r>
              <a:rPr lang="en-US" altLang="zh-CN" sz="2200" b="1" smtClean="0">
                <a:solidFill>
                  <a:srgbClr val="7030A0"/>
                </a:solidFill>
              </a:rPr>
              <a:t>=0.5</a:t>
            </a:r>
            <a:r>
              <a:rPr lang="en-US" altLang="zh-CN" sz="2200" b="1" i="1" smtClean="0">
                <a:solidFill>
                  <a:srgbClr val="7030A0"/>
                </a:solidFill>
              </a:rPr>
              <a:t>x</a:t>
            </a:r>
            <a:r>
              <a:rPr lang="en-US" altLang="zh-CN" sz="2200" b="1" smtClean="0">
                <a:solidFill>
                  <a:srgbClr val="7030A0"/>
                </a:solidFill>
              </a:rPr>
              <a:t>+1</a:t>
            </a:r>
            <a:endParaRPr lang="zh-CN" altLang="en-US" sz="2200" b="1">
              <a:solidFill>
                <a:srgbClr val="7030A0"/>
              </a:solidFill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6387080" y="2074546"/>
            <a:ext cx="2613448" cy="2520000"/>
            <a:chOff x="5887436" y="1779942"/>
            <a:chExt cx="2613448" cy="2520000"/>
          </a:xfrm>
        </p:grpSpPr>
        <p:grpSp>
          <p:nvGrpSpPr>
            <p:cNvPr id="98" name="组合 97"/>
            <p:cNvGrpSpPr/>
            <p:nvPr/>
          </p:nvGrpSpPr>
          <p:grpSpPr>
            <a:xfrm>
              <a:off x="5887436" y="1779942"/>
              <a:ext cx="2613448" cy="2520000"/>
              <a:chOff x="5954615" y="1997867"/>
              <a:chExt cx="2613448" cy="2520000"/>
            </a:xfrm>
          </p:grpSpPr>
          <p:pic>
            <p:nvPicPr>
              <p:cNvPr id="52" name="Picture 3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5954615" y="1997867"/>
                <a:ext cx="2520000" cy="252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53" name="直接箭头连接符 52"/>
              <p:cNvCxnSpPr/>
              <p:nvPr/>
            </p:nvCxnSpPr>
            <p:spPr>
              <a:xfrm>
                <a:off x="6024048" y="3433468"/>
                <a:ext cx="2343990" cy="1"/>
              </a:xfrm>
              <a:prstGeom prst="straightConnector1">
                <a:avLst/>
              </a:prstGeom>
              <a:ln w="19050"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箭头连接符 53"/>
              <p:cNvCxnSpPr/>
              <p:nvPr/>
            </p:nvCxnSpPr>
            <p:spPr>
              <a:xfrm flipH="1" flipV="1">
                <a:off x="7036814" y="2256037"/>
                <a:ext cx="0" cy="2043905"/>
              </a:xfrm>
              <a:prstGeom prst="straightConnector1">
                <a:avLst/>
              </a:prstGeom>
              <a:ln w="19050"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16"/>
              <p:cNvSpPr txBox="1">
                <a:spLocks noChangeArrowheads="1"/>
              </p:cNvSpPr>
              <p:nvPr/>
            </p:nvSpPr>
            <p:spPr bwMode="auto">
              <a:xfrm>
                <a:off x="6801940" y="3351812"/>
                <a:ext cx="42862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800" b="1" i="1">
                    <a:latin typeface="+mn-lt"/>
                    <a:cs typeface="Times New Roman" panose="02020603050405020304" pitchFamily="18" charset="0"/>
                  </a:rPr>
                  <a:t>O</a:t>
                </a:r>
                <a:endParaRPr lang="zh-CN" altLang="en-US" sz="1800" b="1" i="1">
                  <a:latin typeface="+mn-lt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9" name="直接连接符 58"/>
              <p:cNvCxnSpPr/>
              <p:nvPr/>
            </p:nvCxnSpPr>
            <p:spPr>
              <a:xfrm rot="10800000" flipH="1">
                <a:off x="7409444" y="3363838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rot="10800000" flipH="1">
                <a:off x="7764823" y="3363838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 rot="16200000" flipH="1">
                <a:off x="7082158" y="3047307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 rot="16200000" flipH="1">
                <a:off x="7082158" y="2679767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16"/>
              <p:cNvSpPr txBox="1">
                <a:spLocks noChangeArrowheads="1"/>
              </p:cNvSpPr>
              <p:nvPr/>
            </p:nvSpPr>
            <p:spPr bwMode="auto">
              <a:xfrm>
                <a:off x="7264623" y="3363838"/>
                <a:ext cx="36602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1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TextBox 16"/>
              <p:cNvSpPr txBox="1">
                <a:spLocks noChangeArrowheads="1"/>
              </p:cNvSpPr>
              <p:nvPr/>
            </p:nvSpPr>
            <p:spPr bwMode="auto">
              <a:xfrm>
                <a:off x="7630647" y="3382590"/>
                <a:ext cx="26834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2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85" name="TextBox 16"/>
              <p:cNvSpPr txBox="1">
                <a:spLocks noChangeArrowheads="1"/>
              </p:cNvSpPr>
              <p:nvPr/>
            </p:nvSpPr>
            <p:spPr bwMode="auto">
              <a:xfrm>
                <a:off x="8182756" y="3390313"/>
                <a:ext cx="38530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i="1" smtClean="0">
                    <a:latin typeface="+mn-lt"/>
                    <a:cs typeface="Times New Roman" panose="02020603050405020304" pitchFamily="18" charset="0"/>
                  </a:rPr>
                  <a:t>x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86" name="TextBox 16"/>
              <p:cNvSpPr txBox="1">
                <a:spLocks noChangeArrowheads="1"/>
              </p:cNvSpPr>
              <p:nvPr/>
            </p:nvSpPr>
            <p:spPr bwMode="auto">
              <a:xfrm>
                <a:off x="6763840" y="2137946"/>
                <a:ext cx="29021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i="1" smtClean="0">
                    <a:latin typeface="+mn-lt"/>
                    <a:cs typeface="Times New Roman" panose="02020603050405020304" pitchFamily="18" charset="0"/>
                  </a:rPr>
                  <a:t>y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8" name="直接连接符 87"/>
              <p:cNvCxnSpPr/>
              <p:nvPr/>
            </p:nvCxnSpPr>
            <p:spPr>
              <a:xfrm rot="10800000" flipH="1">
                <a:off x="6325105" y="3358212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 rot="10800000" flipH="1">
                <a:off x="6680484" y="3358212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TextBox 16"/>
              <p:cNvSpPr txBox="1">
                <a:spLocks noChangeArrowheads="1"/>
              </p:cNvSpPr>
              <p:nvPr/>
            </p:nvSpPr>
            <p:spPr bwMode="auto">
              <a:xfrm>
                <a:off x="6157187" y="3372827"/>
                <a:ext cx="36602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-2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91" name="TextBox 16"/>
              <p:cNvSpPr txBox="1">
                <a:spLocks noChangeArrowheads="1"/>
              </p:cNvSpPr>
              <p:nvPr/>
            </p:nvSpPr>
            <p:spPr bwMode="auto">
              <a:xfrm>
                <a:off x="6481453" y="3367201"/>
                <a:ext cx="39806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-1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3" name="直接连接符 92"/>
              <p:cNvCxnSpPr/>
              <p:nvPr/>
            </p:nvCxnSpPr>
            <p:spPr>
              <a:xfrm rot="16200000" flipH="1">
                <a:off x="7056272" y="3769638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xtBox 16"/>
              <p:cNvSpPr txBox="1">
                <a:spLocks noChangeArrowheads="1"/>
              </p:cNvSpPr>
              <p:nvPr/>
            </p:nvSpPr>
            <p:spPr bwMode="auto">
              <a:xfrm>
                <a:off x="6729785" y="3631257"/>
                <a:ext cx="36602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-1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TextBox 16"/>
              <p:cNvSpPr txBox="1">
                <a:spLocks noChangeArrowheads="1"/>
              </p:cNvSpPr>
              <p:nvPr/>
            </p:nvSpPr>
            <p:spPr bwMode="auto">
              <a:xfrm>
                <a:off x="6804363" y="2914029"/>
                <a:ext cx="36602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1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TextBox 16"/>
              <p:cNvSpPr txBox="1">
                <a:spLocks noChangeArrowheads="1"/>
              </p:cNvSpPr>
              <p:nvPr/>
            </p:nvSpPr>
            <p:spPr bwMode="auto">
              <a:xfrm>
                <a:off x="6800970" y="2546489"/>
                <a:ext cx="26834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2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84" name="直接连接符 83"/>
            <p:cNvCxnSpPr/>
            <p:nvPr/>
          </p:nvCxnSpPr>
          <p:spPr>
            <a:xfrm flipH="1">
              <a:off x="5956869" y="2371077"/>
              <a:ext cx="1958683" cy="9801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矩形 108"/>
          <p:cNvSpPr/>
          <p:nvPr/>
        </p:nvSpPr>
        <p:spPr>
          <a:xfrm>
            <a:off x="2795042" y="1613929"/>
            <a:ext cx="420308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b="1" smtClean="0">
                <a:solidFill>
                  <a:srgbClr val="7030A0"/>
                </a:solidFill>
              </a:rPr>
              <a:t>-2</a:t>
            </a:r>
            <a:endParaRPr lang="zh-CN" altLang="en-US" sz="2200" b="1">
              <a:solidFill>
                <a:srgbClr val="7030A0"/>
              </a:solidFill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555682" y="2413362"/>
            <a:ext cx="6137896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设函数表达式为</a:t>
            </a:r>
            <a:r>
              <a:rPr lang="en-US" altLang="zh-CN" sz="2200" b="1" i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y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=</a:t>
            </a:r>
            <a:r>
              <a:rPr lang="en-US" altLang="zh-CN" sz="2200" b="1" i="1" err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kx</a:t>
            </a:r>
            <a:r>
              <a:rPr lang="en-US" altLang="zh-CN" sz="2200" b="1" err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+</a:t>
            </a:r>
            <a:r>
              <a:rPr lang="en-US" altLang="zh-CN" sz="2200" b="1" i="1" err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b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因为直线与</a:t>
            </a:r>
            <a:r>
              <a:rPr lang="en-US" altLang="zh-CN" sz="2200" b="1" i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y</a:t>
            </a: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轴交于点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(0</a:t>
            </a: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1)</a:t>
            </a: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，所以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0+</a:t>
            </a:r>
            <a:r>
              <a:rPr lang="en-US" altLang="zh-CN" sz="2200" b="1" i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b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=1</a:t>
            </a: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</a:t>
            </a:r>
            <a:endParaRPr lang="en-US" altLang="zh-CN" sz="2200" b="1" smtClean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即</a:t>
            </a:r>
            <a:r>
              <a:rPr lang="en-US" altLang="zh-CN" sz="2200" b="1" i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b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=1.</a:t>
            </a:r>
          </a:p>
          <a:p>
            <a:pPr>
              <a:lnSpc>
                <a:spcPct val="150000"/>
              </a:lnSpc>
            </a:pP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因为</a:t>
            </a:r>
            <a:r>
              <a:rPr lang="zh-CN" altLang="en-US" sz="22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直</a:t>
            </a: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线与</a:t>
            </a:r>
            <a:r>
              <a:rPr lang="en-US" altLang="zh-CN" sz="2200" b="1" i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x</a:t>
            </a: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轴交于点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(-2</a:t>
            </a: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0)</a:t>
            </a: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，所以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-2</a:t>
            </a:r>
            <a:r>
              <a:rPr lang="en-US" altLang="zh-CN" sz="2200" b="1" i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k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+1=0</a:t>
            </a: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</a:t>
            </a:r>
            <a:endParaRPr lang="en-US" altLang="zh-CN" sz="2200" b="1" smtClean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即</a:t>
            </a:r>
            <a:r>
              <a:rPr lang="en-US" altLang="zh-CN" sz="2200" b="1" i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k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=0.5.</a:t>
            </a:r>
            <a:r>
              <a:rPr lang="zh-CN" altLang="en-US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所以函数表达式为</a:t>
            </a:r>
            <a:r>
              <a:rPr lang="en-US" altLang="zh-CN" sz="2400" b="1" i="1" smtClean="0">
                <a:solidFill>
                  <a:srgbClr val="FF0000"/>
                </a:solidFill>
              </a:rPr>
              <a:t>y</a:t>
            </a:r>
            <a:r>
              <a:rPr lang="en-US" altLang="zh-CN" sz="2400" b="1" smtClean="0">
                <a:solidFill>
                  <a:srgbClr val="FF0000"/>
                </a:solidFill>
              </a:rPr>
              <a:t>=0.5</a:t>
            </a:r>
            <a:r>
              <a:rPr lang="en-US" altLang="zh-CN" sz="2400" b="1" i="1" smtClean="0">
                <a:solidFill>
                  <a:srgbClr val="FF0000"/>
                </a:solidFill>
              </a:rPr>
              <a:t>x</a:t>
            </a:r>
            <a:r>
              <a:rPr lang="en-US" altLang="zh-CN" sz="2400" b="1" smtClean="0">
                <a:solidFill>
                  <a:srgbClr val="FF0000"/>
                </a:solidFill>
              </a:rPr>
              <a:t>+1</a:t>
            </a:r>
            <a:r>
              <a:rPr lang="en-US" altLang="zh-CN" sz="2200" b="1" smtClean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.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交流讨论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09" grpId="0"/>
      <p:bldP spid="110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496288" y="2064432"/>
            <a:ext cx="5472608" cy="21236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200" b="1" smtClean="0">
                <a:solidFill>
                  <a:srgbClr val="FF0000"/>
                </a:solidFill>
                <a:ea typeface="楷体" panose="02010609060101010101" pitchFamily="49" charset="-122"/>
              </a:rPr>
              <a:t>数：</a:t>
            </a:r>
            <a:r>
              <a:rPr lang="zh-CN" altLang="en-US" sz="2200" b="1" smtClean="0">
                <a:ea typeface="楷体" panose="02010609060101010101" pitchFamily="49" charset="-122"/>
              </a:rPr>
              <a:t>当函数</a:t>
            </a:r>
            <a:r>
              <a:rPr lang="zh-CN" altLang="en-US" sz="2200" b="1">
                <a:ea typeface="楷体" panose="02010609060101010101" pitchFamily="49" charset="-122"/>
              </a:rPr>
              <a:t>值</a:t>
            </a:r>
            <a:r>
              <a:rPr lang="en-US" altLang="zh-CN" sz="2200" b="1" i="1" smtClean="0">
                <a:solidFill>
                  <a:srgbClr val="7030A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200" b="1" smtClean="0">
                <a:solidFill>
                  <a:srgbClr val="7030A0"/>
                </a:solidFill>
                <a:ea typeface="楷体" panose="02010609060101010101" pitchFamily="49" charset="-122"/>
              </a:rPr>
              <a:t>=0</a:t>
            </a:r>
            <a:r>
              <a:rPr lang="zh-CN" altLang="en-US" sz="2200" b="1" smtClean="0">
                <a:solidFill>
                  <a:srgbClr val="7030A0"/>
                </a:solidFill>
                <a:ea typeface="楷体" panose="02010609060101010101" pitchFamily="49" charset="-122"/>
              </a:rPr>
              <a:t>时</a:t>
            </a:r>
            <a:r>
              <a:rPr lang="zh-CN" altLang="en-US" sz="2200" b="1" smtClean="0">
                <a:ea typeface="楷体" panose="02010609060101010101" pitchFamily="49" charset="-122"/>
              </a:rPr>
              <a:t>，</a:t>
            </a:r>
            <a:r>
              <a:rPr lang="en-US" altLang="zh-CN" sz="2200" b="1" i="1" smtClean="0">
                <a:solidFill>
                  <a:srgbClr val="7030A0"/>
                </a:solidFill>
                <a:ea typeface="楷体" panose="02010609060101010101" pitchFamily="49" charset="-122"/>
              </a:rPr>
              <a:t>x</a:t>
            </a:r>
            <a:r>
              <a:rPr lang="zh-CN" altLang="en-US" sz="2200" b="1" smtClean="0">
                <a:solidFill>
                  <a:srgbClr val="7030A0"/>
                </a:solidFill>
                <a:ea typeface="楷体" panose="02010609060101010101" pitchFamily="49" charset="-122"/>
              </a:rPr>
              <a:t>的值等于方程</a:t>
            </a:r>
            <a:r>
              <a:rPr lang="en-US" altLang="zh-CN" sz="2200" b="1" smtClean="0">
                <a:solidFill>
                  <a:srgbClr val="7030A0"/>
                </a:solidFill>
                <a:ea typeface="楷体" panose="02010609060101010101" pitchFamily="49" charset="-122"/>
              </a:rPr>
              <a:t>0.5</a:t>
            </a:r>
            <a:r>
              <a:rPr lang="en-US" altLang="zh-CN" sz="2200" b="1" i="1" smtClean="0">
                <a:solidFill>
                  <a:srgbClr val="7030A0"/>
                </a:solidFill>
                <a:ea typeface="楷体" panose="02010609060101010101" pitchFamily="49" charset="-122"/>
              </a:rPr>
              <a:t>x</a:t>
            </a:r>
            <a:r>
              <a:rPr lang="en-US" altLang="zh-CN" sz="2200" b="1" smtClean="0">
                <a:solidFill>
                  <a:srgbClr val="7030A0"/>
                </a:solidFill>
                <a:ea typeface="楷体" panose="02010609060101010101" pitchFamily="49" charset="-122"/>
              </a:rPr>
              <a:t>+1=0</a:t>
            </a:r>
            <a:r>
              <a:rPr lang="zh-CN" altLang="en-US" sz="2200" b="1" smtClean="0">
                <a:solidFill>
                  <a:srgbClr val="7030A0"/>
                </a:solidFill>
                <a:ea typeface="楷体" panose="02010609060101010101" pitchFamily="49" charset="-122"/>
              </a:rPr>
              <a:t>的</a:t>
            </a:r>
            <a:r>
              <a:rPr lang="zh-CN" altLang="en-US" sz="2200" b="1" smtClean="0">
                <a:ea typeface="楷体" panose="02010609060101010101" pitchFamily="49" charset="-122"/>
              </a:rPr>
              <a:t>解</a:t>
            </a:r>
            <a:r>
              <a:rPr lang="en-US" altLang="zh-CN" sz="2200" b="1" smtClean="0">
                <a:ea typeface="楷体" panose="02010609060101010101" pitchFamily="49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200" b="1" smtClean="0">
                <a:solidFill>
                  <a:srgbClr val="FF0000"/>
                </a:solidFill>
                <a:ea typeface="楷体" panose="02010609060101010101" pitchFamily="49" charset="-122"/>
              </a:rPr>
              <a:t>形：</a:t>
            </a:r>
            <a:r>
              <a:rPr lang="zh-CN" altLang="en-US" sz="2200" b="1" smtClean="0">
                <a:ea typeface="楷体" panose="02010609060101010101" pitchFamily="49" charset="-122"/>
              </a:rPr>
              <a:t>一次函数</a:t>
            </a:r>
            <a:r>
              <a:rPr lang="en-US" altLang="zh-CN" sz="2200" b="1" i="1" smtClean="0">
                <a:ea typeface="楷体" panose="02010609060101010101" pitchFamily="49" charset="-122"/>
              </a:rPr>
              <a:t>y</a:t>
            </a:r>
            <a:r>
              <a:rPr lang="en-US" altLang="zh-CN" sz="2200" b="1" smtClean="0">
                <a:ea typeface="楷体" panose="02010609060101010101" pitchFamily="49" charset="-122"/>
              </a:rPr>
              <a:t>=0.5</a:t>
            </a:r>
            <a:r>
              <a:rPr lang="en-US" altLang="zh-CN" sz="2200" b="1" i="1" smtClean="0">
                <a:ea typeface="楷体" panose="02010609060101010101" pitchFamily="49" charset="-122"/>
              </a:rPr>
              <a:t>x</a:t>
            </a:r>
            <a:r>
              <a:rPr lang="en-US" altLang="zh-CN" sz="2200" b="1" smtClean="0">
                <a:ea typeface="楷体" panose="02010609060101010101" pitchFamily="49" charset="-122"/>
              </a:rPr>
              <a:t>+1</a:t>
            </a:r>
            <a:r>
              <a:rPr lang="zh-CN" altLang="en-US" sz="2200" b="1" smtClean="0">
                <a:solidFill>
                  <a:srgbClr val="7030A0"/>
                </a:solidFill>
                <a:ea typeface="楷体" panose="02010609060101010101" pitchFamily="49" charset="-122"/>
              </a:rPr>
              <a:t>与</a:t>
            </a:r>
            <a:r>
              <a:rPr lang="en-US" altLang="zh-CN" sz="2200" b="1" i="1" smtClean="0">
                <a:solidFill>
                  <a:srgbClr val="7030A0"/>
                </a:solidFill>
                <a:ea typeface="楷体" panose="02010609060101010101" pitchFamily="49" charset="-122"/>
              </a:rPr>
              <a:t>x</a:t>
            </a:r>
            <a:r>
              <a:rPr lang="zh-CN" altLang="en-US" sz="2200" b="1" smtClean="0">
                <a:solidFill>
                  <a:srgbClr val="7030A0"/>
                </a:solidFill>
                <a:ea typeface="楷体" panose="02010609060101010101" pitchFamily="49" charset="-122"/>
              </a:rPr>
              <a:t>轴的交点的横坐标</a:t>
            </a:r>
            <a:r>
              <a:rPr lang="zh-CN" altLang="en-US" sz="2200" b="1" smtClean="0">
                <a:ea typeface="楷体" panose="02010609060101010101" pitchFamily="49" charset="-122"/>
              </a:rPr>
              <a:t>就是</a:t>
            </a:r>
            <a:r>
              <a:rPr lang="zh-CN" altLang="en-US" sz="2200" b="1">
                <a:ea typeface="楷体" panose="02010609060101010101" pitchFamily="49" charset="-122"/>
              </a:rPr>
              <a:t>方程</a:t>
            </a:r>
            <a:r>
              <a:rPr lang="en-US" altLang="zh-CN" sz="2200" b="1" smtClean="0">
                <a:ea typeface="楷体" panose="02010609060101010101" pitchFamily="49" charset="-122"/>
              </a:rPr>
              <a:t>0.5</a:t>
            </a:r>
            <a:r>
              <a:rPr lang="en-US" altLang="zh-CN" sz="2200" b="1" i="1" smtClean="0">
                <a:ea typeface="楷体" panose="02010609060101010101" pitchFamily="49" charset="-122"/>
              </a:rPr>
              <a:t>x</a:t>
            </a:r>
            <a:r>
              <a:rPr lang="en-US" altLang="zh-CN" sz="2200" b="1" smtClean="0">
                <a:ea typeface="楷体" panose="02010609060101010101" pitchFamily="49" charset="-122"/>
              </a:rPr>
              <a:t>+1=0</a:t>
            </a:r>
            <a:r>
              <a:rPr lang="zh-CN" altLang="en-US" sz="2200" b="1" smtClean="0">
                <a:ea typeface="楷体" panose="02010609060101010101" pitchFamily="49" charset="-122"/>
              </a:rPr>
              <a:t>的</a:t>
            </a:r>
            <a:r>
              <a:rPr lang="zh-CN" altLang="en-US" sz="2200" b="1" smtClean="0">
                <a:solidFill>
                  <a:srgbClr val="7030A0"/>
                </a:solidFill>
                <a:ea typeface="楷体" panose="02010609060101010101" pitchFamily="49" charset="-122"/>
              </a:rPr>
              <a:t>解</a:t>
            </a:r>
            <a:r>
              <a:rPr lang="en-US" altLang="zh-CN" sz="2200" b="1" smtClean="0">
                <a:ea typeface="楷体" panose="02010609060101010101" pitchFamily="49" charset="-122"/>
              </a:rPr>
              <a:t>.</a:t>
            </a:r>
            <a:endParaRPr lang="zh-CN" altLang="en-US" sz="2200" b="1"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7544" y="531143"/>
            <a:ext cx="8064896" cy="1087417"/>
            <a:chOff x="286738" y="483518"/>
            <a:chExt cx="8064896" cy="1087417"/>
          </a:xfrm>
        </p:grpSpPr>
        <p:sp>
          <p:nvSpPr>
            <p:cNvPr id="2" name="内容占位符 2"/>
            <p:cNvSpPr txBox="1"/>
            <p:nvPr/>
          </p:nvSpPr>
          <p:spPr>
            <a:xfrm>
              <a:off x="743813" y="627534"/>
              <a:ext cx="7607821" cy="600164"/>
            </a:xfrm>
            <a:prstGeom prst="rect">
              <a:avLst/>
            </a:prstGeom>
            <a:ln w="1905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indent="0" algn="l" defTabSz="914400" rtl="0" eaLnBrk="1" latinLnBrk="0" hangingPunct="1">
                <a:lnSpc>
                  <a:spcPct val="150000"/>
                </a:lnSpc>
                <a:spcBef>
                  <a:spcPct val="0"/>
                </a:spcBef>
                <a:buFont typeface="Wingdings 2" panose="05020102010507070707" pitchFamily="18" charset="2"/>
                <a:buNone/>
                <a:defRPr sz="2400" b="1" kern="1200">
                  <a:solidFill>
                    <a:schemeClr val="tx1"/>
                  </a:solidFill>
                  <a:latin typeface="+mj-lt"/>
                  <a:ea typeface="+mj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200" smtClean="0"/>
                <a:t>      一元一次方程</a:t>
              </a:r>
              <a:r>
                <a:rPr lang="en-US" altLang="zh-CN" sz="2200" smtClean="0"/>
                <a:t>0.5</a:t>
              </a:r>
              <a:r>
                <a:rPr lang="en-US" altLang="zh-CN" sz="2200" i="1" smtClean="0"/>
                <a:t>x</a:t>
              </a:r>
              <a:r>
                <a:rPr lang="en-US" altLang="zh-CN" sz="2200" smtClean="0"/>
                <a:t>+1=0</a:t>
              </a:r>
              <a:r>
                <a:rPr lang="zh-CN" altLang="en-US" sz="2200" smtClean="0"/>
                <a:t>与一次函数</a:t>
              </a:r>
              <a:r>
                <a:rPr lang="en-US" altLang="zh-CN" sz="2200" i="1" smtClean="0"/>
                <a:t>y</a:t>
              </a:r>
              <a:r>
                <a:rPr lang="en-US" altLang="zh-CN" sz="2200" smtClean="0"/>
                <a:t>=</a:t>
              </a:r>
              <a:r>
                <a:rPr lang="en-US" altLang="zh-CN" sz="2200"/>
                <a:t>0.5</a:t>
              </a:r>
              <a:r>
                <a:rPr lang="en-US" altLang="zh-CN" sz="2200" i="1"/>
                <a:t>x</a:t>
              </a:r>
              <a:r>
                <a:rPr lang="en-US" altLang="zh-CN" sz="2200"/>
                <a:t>+1</a:t>
              </a:r>
              <a:r>
                <a:rPr lang="zh-CN" altLang="en-US" sz="2200" smtClean="0"/>
                <a:t>有什么联系</a:t>
              </a:r>
              <a:r>
                <a:rPr lang="zh-CN" altLang="en-US" sz="2200"/>
                <a:t>？</a:t>
              </a:r>
            </a:p>
          </p:txBody>
        </p:sp>
        <p:pic>
          <p:nvPicPr>
            <p:cNvPr id="4098" name="Picture 2" descr="E:\北师七下1\教案课件\0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86738" y="483518"/>
              <a:ext cx="914147" cy="108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6156176" y="1572261"/>
            <a:ext cx="2613448" cy="2520000"/>
            <a:chOff x="5887436" y="1779942"/>
            <a:chExt cx="2613448" cy="2520000"/>
          </a:xfrm>
        </p:grpSpPr>
        <p:grpSp>
          <p:nvGrpSpPr>
            <p:cNvPr id="7" name="组合 6"/>
            <p:cNvGrpSpPr/>
            <p:nvPr/>
          </p:nvGrpSpPr>
          <p:grpSpPr>
            <a:xfrm>
              <a:off x="5887436" y="1779942"/>
              <a:ext cx="2613448" cy="2520000"/>
              <a:chOff x="5954615" y="1997867"/>
              <a:chExt cx="2613448" cy="2520000"/>
            </a:xfrm>
          </p:grpSpPr>
          <p:pic>
            <p:nvPicPr>
              <p:cNvPr id="9" name="Picture 3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5954615" y="1997867"/>
                <a:ext cx="2520000" cy="252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10" name="直接箭头连接符 9"/>
              <p:cNvCxnSpPr/>
              <p:nvPr/>
            </p:nvCxnSpPr>
            <p:spPr>
              <a:xfrm>
                <a:off x="6024048" y="3433468"/>
                <a:ext cx="2343990" cy="1"/>
              </a:xfrm>
              <a:prstGeom prst="straightConnector1">
                <a:avLst/>
              </a:prstGeom>
              <a:ln w="19050"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箭头连接符 10"/>
              <p:cNvCxnSpPr/>
              <p:nvPr/>
            </p:nvCxnSpPr>
            <p:spPr>
              <a:xfrm flipH="1" flipV="1">
                <a:off x="7036814" y="2256037"/>
                <a:ext cx="0" cy="2043905"/>
              </a:xfrm>
              <a:prstGeom prst="straightConnector1">
                <a:avLst/>
              </a:prstGeom>
              <a:ln w="19050"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6"/>
              <p:cNvSpPr txBox="1">
                <a:spLocks noChangeArrowheads="1"/>
              </p:cNvSpPr>
              <p:nvPr/>
            </p:nvSpPr>
            <p:spPr bwMode="auto">
              <a:xfrm>
                <a:off x="6801940" y="3351812"/>
                <a:ext cx="42862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800" b="1" i="1">
                    <a:latin typeface="+mn-lt"/>
                    <a:cs typeface="Times New Roman" panose="02020603050405020304" pitchFamily="18" charset="0"/>
                  </a:rPr>
                  <a:t>O</a:t>
                </a:r>
                <a:endParaRPr lang="zh-CN" altLang="en-US" sz="1800" b="1" i="1">
                  <a:latin typeface="+mn-lt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rot="10800000" flipH="1">
                <a:off x="7409444" y="3363838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rot="10800000" flipH="1">
                <a:off x="7764823" y="3363838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rot="16200000" flipH="1">
                <a:off x="7082158" y="3047307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rot="16200000" flipH="1">
                <a:off x="7082158" y="2679767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264623" y="3363838"/>
                <a:ext cx="36602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1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Box 16"/>
              <p:cNvSpPr txBox="1">
                <a:spLocks noChangeArrowheads="1"/>
              </p:cNvSpPr>
              <p:nvPr/>
            </p:nvSpPr>
            <p:spPr bwMode="auto">
              <a:xfrm>
                <a:off x="7630647" y="3382590"/>
                <a:ext cx="26834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2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Box 16"/>
              <p:cNvSpPr txBox="1">
                <a:spLocks noChangeArrowheads="1"/>
              </p:cNvSpPr>
              <p:nvPr/>
            </p:nvSpPr>
            <p:spPr bwMode="auto">
              <a:xfrm>
                <a:off x="8182756" y="3390313"/>
                <a:ext cx="38530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i="1" smtClean="0">
                    <a:latin typeface="+mn-lt"/>
                    <a:cs typeface="Times New Roman" panose="02020603050405020304" pitchFamily="18" charset="0"/>
                  </a:rPr>
                  <a:t>x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6"/>
              <p:cNvSpPr txBox="1">
                <a:spLocks noChangeArrowheads="1"/>
              </p:cNvSpPr>
              <p:nvPr/>
            </p:nvSpPr>
            <p:spPr bwMode="auto">
              <a:xfrm>
                <a:off x="6763840" y="2137946"/>
                <a:ext cx="29021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i="1" smtClean="0">
                    <a:latin typeface="+mn-lt"/>
                    <a:cs typeface="Times New Roman" panose="02020603050405020304" pitchFamily="18" charset="0"/>
                  </a:rPr>
                  <a:t>y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 rot="10800000" flipH="1">
                <a:off x="6325105" y="3358212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rot="10800000" flipH="1">
                <a:off x="6680484" y="3358212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16"/>
              <p:cNvSpPr txBox="1">
                <a:spLocks noChangeArrowheads="1"/>
              </p:cNvSpPr>
              <p:nvPr/>
            </p:nvSpPr>
            <p:spPr bwMode="auto">
              <a:xfrm>
                <a:off x="6157187" y="3372827"/>
                <a:ext cx="36602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-2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16"/>
              <p:cNvSpPr txBox="1">
                <a:spLocks noChangeArrowheads="1"/>
              </p:cNvSpPr>
              <p:nvPr/>
            </p:nvSpPr>
            <p:spPr bwMode="auto">
              <a:xfrm>
                <a:off x="6481453" y="3367201"/>
                <a:ext cx="39806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-1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 rot="16200000" flipH="1">
                <a:off x="7056272" y="3769638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16"/>
              <p:cNvSpPr txBox="1">
                <a:spLocks noChangeArrowheads="1"/>
              </p:cNvSpPr>
              <p:nvPr/>
            </p:nvSpPr>
            <p:spPr bwMode="auto">
              <a:xfrm>
                <a:off x="6729785" y="3631257"/>
                <a:ext cx="36602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-1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TextBox 16"/>
              <p:cNvSpPr txBox="1">
                <a:spLocks noChangeArrowheads="1"/>
              </p:cNvSpPr>
              <p:nvPr/>
            </p:nvSpPr>
            <p:spPr bwMode="auto">
              <a:xfrm>
                <a:off x="6804363" y="2914029"/>
                <a:ext cx="36602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1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16"/>
              <p:cNvSpPr txBox="1">
                <a:spLocks noChangeArrowheads="1"/>
              </p:cNvSpPr>
              <p:nvPr/>
            </p:nvSpPr>
            <p:spPr bwMode="auto">
              <a:xfrm>
                <a:off x="6800970" y="2546489"/>
                <a:ext cx="26834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 smtClean="0">
                    <a:latin typeface="+mn-lt"/>
                    <a:cs typeface="Times New Roman" panose="02020603050405020304" pitchFamily="18" charset="0"/>
                  </a:rPr>
                  <a:t>2</a:t>
                </a:r>
                <a:endParaRPr lang="zh-CN" altLang="en-US" sz="1600" b="1">
                  <a:latin typeface="+mn-lt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 flipH="1">
              <a:off x="5956869" y="2371077"/>
              <a:ext cx="1958683" cy="9801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内容占位符 2"/>
          <p:cNvSpPr txBox="1"/>
          <p:nvPr/>
        </p:nvSpPr>
        <p:spPr>
          <a:xfrm>
            <a:off x="1043608" y="1966277"/>
            <a:ext cx="7374241" cy="230832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buFont typeface="Wingdings 2" panose="05020102010507070707" pitchFamily="18" charset="2"/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latin typeface="+mn-lt"/>
                <a:ea typeface="楷体" panose="02010609060101010101" pitchFamily="49" charset="-122"/>
              </a:rPr>
              <a:t>一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般地，当一次函数</a:t>
            </a:r>
            <a:r>
              <a:rPr lang="en-US" altLang="zh-CN" i="1">
                <a:latin typeface="+mn-lt"/>
                <a:ea typeface="楷体" panose="02010609060101010101" pitchFamily="49" charset="-122"/>
              </a:rPr>
              <a:t>y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=</a:t>
            </a:r>
            <a:r>
              <a:rPr lang="en-US" altLang="zh-CN" i="1" err="1">
                <a:latin typeface="+mn-lt"/>
                <a:ea typeface="楷体" panose="02010609060101010101" pitchFamily="49" charset="-122"/>
              </a:rPr>
              <a:t>kx</a:t>
            </a:r>
            <a:r>
              <a:rPr lang="en-US" altLang="zh-CN" err="1">
                <a:latin typeface="+mn-lt"/>
                <a:ea typeface="楷体" panose="02010609060101010101" pitchFamily="49" charset="-122"/>
              </a:rPr>
              <a:t>+</a:t>
            </a:r>
            <a:r>
              <a:rPr lang="en-US" altLang="zh-CN" i="1" err="1">
                <a:latin typeface="+mn-lt"/>
                <a:ea typeface="楷体" panose="02010609060101010101" pitchFamily="49" charset="-122"/>
              </a:rPr>
              <a:t>b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函数值为</a:t>
            </a:r>
            <a:r>
              <a:rPr lang="en-US" altLang="zh-CN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时，相应的自变量的值就是</a:t>
            </a:r>
            <a:r>
              <a:rPr lang="zh-CN" altLang="en-US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方程</a:t>
            </a:r>
            <a:r>
              <a:rPr lang="en-US" altLang="zh-CN" i="1" err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kx</a:t>
            </a:r>
            <a:r>
              <a:rPr lang="en-US" altLang="zh-CN" err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en-US" altLang="zh-CN" i="1" err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b</a:t>
            </a:r>
            <a:r>
              <a:rPr lang="en-US" altLang="zh-CN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=0</a:t>
            </a:r>
            <a:r>
              <a:rPr lang="zh-CN" altLang="en-US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mtClean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解</a:t>
            </a:r>
            <a:r>
              <a:rPr lang="en-US" altLang="zh-CN" smtClean="0">
                <a:latin typeface="+mn-lt"/>
                <a:ea typeface="楷体" panose="02010609060101010101" pitchFamily="49" charset="-122"/>
              </a:rPr>
              <a:t>.</a:t>
            </a:r>
          </a:p>
          <a:p>
            <a:r>
              <a:rPr lang="zh-CN" altLang="en-US" smtClean="0">
                <a:latin typeface="+mn-lt"/>
                <a:ea typeface="楷体" panose="02010609060101010101" pitchFamily="49" charset="-122"/>
              </a:rPr>
              <a:t>从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图象上看，一次函数</a:t>
            </a:r>
            <a:r>
              <a:rPr lang="en-US" altLang="zh-CN" i="1">
                <a:latin typeface="+mn-lt"/>
                <a:ea typeface="楷体" panose="02010609060101010101" pitchFamily="49" charset="-122"/>
              </a:rPr>
              <a:t>y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=</a:t>
            </a:r>
            <a:r>
              <a:rPr lang="en-US" altLang="zh-CN" i="1" err="1">
                <a:latin typeface="+mn-lt"/>
                <a:ea typeface="楷体" panose="02010609060101010101" pitchFamily="49" charset="-122"/>
              </a:rPr>
              <a:t>kx</a:t>
            </a:r>
            <a:r>
              <a:rPr lang="en-US" altLang="zh-CN" err="1">
                <a:latin typeface="+mn-lt"/>
                <a:ea typeface="楷体" panose="02010609060101010101" pitchFamily="49" charset="-122"/>
              </a:rPr>
              <a:t>+</a:t>
            </a:r>
            <a:r>
              <a:rPr lang="en-US" altLang="zh-CN" i="1" err="1">
                <a:latin typeface="+mn-lt"/>
                <a:ea typeface="楷体" panose="02010609060101010101" pitchFamily="49" charset="-122"/>
              </a:rPr>
              <a:t>b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的图象与</a:t>
            </a:r>
            <a:r>
              <a:rPr lang="en-US" altLang="zh-CN" i="1">
                <a:latin typeface="+mn-lt"/>
                <a:ea typeface="楷体" panose="02010609060101010101" pitchFamily="49" charset="-122"/>
              </a:rPr>
              <a:t>x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轴交点的</a:t>
            </a:r>
            <a:r>
              <a:rPr lang="zh-CN" altLang="en-US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横坐标就是方程</a:t>
            </a:r>
            <a:r>
              <a:rPr lang="en-US" altLang="zh-CN" i="1" err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kx</a:t>
            </a:r>
            <a:r>
              <a:rPr lang="en-US" altLang="zh-CN" err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en-US" altLang="zh-CN" i="1" err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b</a:t>
            </a:r>
            <a:r>
              <a:rPr lang="en-US" altLang="zh-CN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=0</a:t>
            </a:r>
            <a:r>
              <a:rPr lang="zh-CN" altLang="en-US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的解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.</a:t>
            </a:r>
            <a:endParaRPr lang="zh-CN" altLang="en-US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82702" y="560898"/>
            <a:ext cx="7459691" cy="3883060"/>
            <a:chOff x="882702" y="560898"/>
            <a:chExt cx="7459691" cy="3883060"/>
          </a:xfrm>
        </p:grpSpPr>
        <p:sp>
          <p:nvSpPr>
            <p:cNvPr id="5" name="圆角矩形 4"/>
            <p:cNvSpPr/>
            <p:nvPr/>
          </p:nvSpPr>
          <p:spPr>
            <a:xfrm>
              <a:off x="882702" y="1187652"/>
              <a:ext cx="7459691" cy="3256306"/>
            </a:xfrm>
            <a:prstGeom prst="roundRect">
              <a:avLst>
                <a:gd name="adj" fmla="val 12658"/>
              </a:avLst>
            </a:prstGeom>
            <a:noFill/>
            <a:ln w="19050"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339752" y="1309106"/>
              <a:ext cx="45159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smtClean="0">
                  <a:solidFill>
                    <a:srgbClr val="7030A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一次函数与一元一次方程的关系</a:t>
              </a:r>
              <a:endParaRPr lang="zh-CN" altLang="en-US" sz="2400" b="1">
                <a:solidFill>
                  <a:srgbClr val="7030A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122" name="Picture 2" descr="E:\北师七下1\教案课件\章鱼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87625" y="560898"/>
              <a:ext cx="1008112" cy="1501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4265" y="916136"/>
            <a:ext cx="8421850" cy="16148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200" b="1" smtClean="0">
                <a:latin typeface="+mj-lt"/>
                <a:ea typeface="+mj-ea"/>
              </a:rPr>
              <a:t>探究</a:t>
            </a:r>
            <a:r>
              <a:rPr lang="en-US" altLang="zh-CN" sz="2200" b="1" smtClean="0">
                <a:latin typeface="+mj-lt"/>
                <a:ea typeface="+mj-ea"/>
              </a:rPr>
              <a:t>3</a:t>
            </a:r>
            <a:r>
              <a:rPr lang="zh-CN" altLang="en-US" sz="2200" b="1" smtClean="0">
                <a:latin typeface="+mj-lt"/>
                <a:ea typeface="+mj-ea"/>
              </a:rPr>
              <a:t>：</a:t>
            </a:r>
            <a:r>
              <a:rPr lang="zh-CN" altLang="en-US" sz="2200" b="1"/>
              <a:t>如图所示，</a:t>
            </a:r>
            <a:r>
              <a:rPr lang="en-US" altLang="zh-CN" sz="2200" b="1" i="1"/>
              <a:t>l</a:t>
            </a:r>
            <a:r>
              <a:rPr lang="en-US" altLang="zh-CN" sz="2200" b="1" baseline="-25000"/>
              <a:t>1</a:t>
            </a:r>
            <a:r>
              <a:rPr lang="zh-CN" altLang="en-US" sz="2200" b="1"/>
              <a:t>反映了某公司产品的销售收入与销售量的关系，</a:t>
            </a:r>
            <a:r>
              <a:rPr lang="en-US" altLang="zh-CN" sz="2200" b="1" i="1"/>
              <a:t>l</a:t>
            </a:r>
            <a:r>
              <a:rPr lang="en-US" altLang="zh-CN" sz="2200" b="1" baseline="-25000"/>
              <a:t>2</a:t>
            </a:r>
            <a:r>
              <a:rPr lang="zh-CN" altLang="en-US" sz="2200" b="1"/>
              <a:t>反映了该公司产品的销售成本与销售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200" b="1"/>
              <a:t>量的关系，根据图象填空：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5246453" y="1856240"/>
            <a:ext cx="3922595" cy="2964117"/>
            <a:chOff x="3033272" y="1725348"/>
            <a:chExt cx="3922595" cy="2964117"/>
          </a:xfrm>
        </p:grpSpPr>
        <p:pic>
          <p:nvPicPr>
            <p:cNvPr id="37" name="Picture 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065458" y="1788288"/>
              <a:ext cx="3600000" cy="288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8" name="直接箭头连接符 37"/>
            <p:cNvCxnSpPr/>
            <p:nvPr/>
          </p:nvCxnSpPr>
          <p:spPr>
            <a:xfrm flipV="1">
              <a:off x="3033272" y="4303987"/>
              <a:ext cx="3632186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直接箭头连接符 38"/>
            <p:cNvCxnSpPr/>
            <p:nvPr/>
          </p:nvCxnSpPr>
          <p:spPr>
            <a:xfrm flipH="1" flipV="1">
              <a:off x="3791619" y="1788288"/>
              <a:ext cx="0" cy="2891725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TextBox 16"/>
            <p:cNvSpPr txBox="1">
              <a:spLocks noChangeArrowheads="1"/>
            </p:cNvSpPr>
            <p:nvPr/>
          </p:nvSpPr>
          <p:spPr bwMode="auto">
            <a:xfrm>
              <a:off x="3469238" y="4249801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17"/>
            <p:cNvSpPr txBox="1">
              <a:spLocks noChangeArrowheads="1"/>
            </p:cNvSpPr>
            <p:nvPr/>
          </p:nvSpPr>
          <p:spPr bwMode="auto">
            <a:xfrm>
              <a:off x="6348650" y="4320133"/>
              <a:ext cx="607218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x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endParaRPr lang="zh-CN" altLang="en-US" sz="18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18"/>
            <p:cNvSpPr txBox="1">
              <a:spLocks noChangeArrowheads="1"/>
            </p:cNvSpPr>
            <p:nvPr/>
          </p:nvSpPr>
          <p:spPr bwMode="auto">
            <a:xfrm>
              <a:off x="3212540" y="1725348"/>
              <a:ext cx="6823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y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r>
                <a:rPr lang="zh-CN" altLang="en-US" sz="1800" b="1">
                  <a:latin typeface="+mn-lt"/>
                  <a:cs typeface="Times New Roman" panose="02020603050405020304" pitchFamily="18" charset="0"/>
                </a:rPr>
                <a:t>元</a:t>
              </a:r>
              <a:endParaRPr lang="zh-CN" altLang="en-US" sz="1800" b="1" baseline="30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19"/>
            <p:cNvSpPr txBox="1">
              <a:spLocks noChangeArrowheads="1"/>
            </p:cNvSpPr>
            <p:nvPr/>
          </p:nvSpPr>
          <p:spPr bwMode="auto">
            <a:xfrm>
              <a:off x="5453649" y="4253351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5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44" name="TextBox 20"/>
            <p:cNvSpPr txBox="1">
              <a:spLocks noChangeArrowheads="1"/>
            </p:cNvSpPr>
            <p:nvPr/>
          </p:nvSpPr>
          <p:spPr bwMode="auto">
            <a:xfrm>
              <a:off x="3166748" y="3758304"/>
              <a:ext cx="7143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1000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45" name="TextBox 21"/>
            <p:cNvSpPr txBox="1">
              <a:spLocks noChangeArrowheads="1"/>
            </p:cNvSpPr>
            <p:nvPr/>
          </p:nvSpPr>
          <p:spPr bwMode="auto">
            <a:xfrm>
              <a:off x="5047178" y="4249801"/>
              <a:ext cx="4530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4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46" name="TextBox 22"/>
            <p:cNvSpPr txBox="1">
              <a:spLocks noChangeArrowheads="1"/>
            </p:cNvSpPr>
            <p:nvPr/>
          </p:nvSpPr>
          <p:spPr bwMode="auto">
            <a:xfrm>
              <a:off x="4704724" y="4253351"/>
              <a:ext cx="3214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3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47" name="TextBox 23"/>
            <p:cNvSpPr txBox="1">
              <a:spLocks noChangeArrowheads="1"/>
            </p:cNvSpPr>
            <p:nvPr/>
          </p:nvSpPr>
          <p:spPr bwMode="auto">
            <a:xfrm>
              <a:off x="4340040" y="4253351"/>
              <a:ext cx="2500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48" name="TextBox 24"/>
            <p:cNvSpPr txBox="1">
              <a:spLocks noChangeArrowheads="1"/>
            </p:cNvSpPr>
            <p:nvPr/>
          </p:nvSpPr>
          <p:spPr bwMode="auto">
            <a:xfrm>
              <a:off x="3994648" y="4253351"/>
              <a:ext cx="285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1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49" name="TextBox 25"/>
            <p:cNvSpPr txBox="1">
              <a:spLocks noChangeArrowheads="1"/>
            </p:cNvSpPr>
            <p:nvPr/>
          </p:nvSpPr>
          <p:spPr bwMode="auto">
            <a:xfrm>
              <a:off x="3183488" y="3382963"/>
              <a:ext cx="7143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50" name="TextBox 26"/>
            <p:cNvSpPr txBox="1">
              <a:spLocks noChangeArrowheads="1"/>
            </p:cNvSpPr>
            <p:nvPr/>
          </p:nvSpPr>
          <p:spPr bwMode="auto">
            <a:xfrm>
              <a:off x="3183488" y="3018820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3000</a:t>
              </a:r>
              <a:endParaRPr lang="zh-CN" altLang="en-US" sz="1800" b="1">
                <a:latin typeface="+mn-lt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 flipV="1">
              <a:off x="3793294" y="2319456"/>
              <a:ext cx="2506898" cy="126380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rot="5400000" flipH="1">
              <a:off x="3827631" y="3906970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rot="5400000" flipH="1">
              <a:off x="3829294" y="354725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rot="5400000" flipH="1">
              <a:off x="3838800" y="3187546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rot="5400000" flipH="1">
              <a:off x="3840463" y="2827834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rot="5400000" flipH="1">
              <a:off x="3826219" y="246812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rot="5400000" flipH="1">
              <a:off x="3820098" y="2108410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rot="10800000" flipH="1">
              <a:off x="4506198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rot="10800000" flipH="1">
              <a:off x="4144625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rot="10800000" flipH="1">
              <a:off x="4867771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rot="10800000" flipH="1">
              <a:off x="5229344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rot="10800000" flipH="1">
              <a:off x="5590917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0800000" flipH="1">
              <a:off x="5952490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26"/>
            <p:cNvSpPr txBox="1">
              <a:spLocks noChangeArrowheads="1"/>
            </p:cNvSpPr>
            <p:nvPr/>
          </p:nvSpPr>
          <p:spPr bwMode="auto">
            <a:xfrm>
              <a:off x="3183488" y="2679168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4000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5" name="TextBox 26"/>
            <p:cNvSpPr txBox="1">
              <a:spLocks noChangeArrowheads="1"/>
            </p:cNvSpPr>
            <p:nvPr/>
          </p:nvSpPr>
          <p:spPr bwMode="auto">
            <a:xfrm>
              <a:off x="3207186" y="2319456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5000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6" name="TextBox 26"/>
            <p:cNvSpPr txBox="1">
              <a:spLocks noChangeArrowheads="1"/>
            </p:cNvSpPr>
            <p:nvPr/>
          </p:nvSpPr>
          <p:spPr bwMode="auto">
            <a:xfrm>
              <a:off x="3207186" y="1959744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6000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7" name="TextBox 19"/>
            <p:cNvSpPr txBox="1">
              <a:spLocks noChangeArrowheads="1"/>
            </p:cNvSpPr>
            <p:nvPr/>
          </p:nvSpPr>
          <p:spPr bwMode="auto">
            <a:xfrm>
              <a:off x="5795532" y="4253351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6</a:t>
              </a:r>
              <a:endParaRPr lang="zh-CN" altLang="en-US" sz="1800" b="1">
                <a:latin typeface="+mn-lt"/>
              </a:endParaRPr>
            </a:p>
          </p:txBody>
        </p:sp>
        <p:cxnSp>
          <p:nvCxnSpPr>
            <p:cNvPr id="68" name="直接连接符 67"/>
            <p:cNvCxnSpPr/>
            <p:nvPr/>
          </p:nvCxnSpPr>
          <p:spPr>
            <a:xfrm flipV="1">
              <a:off x="3784098" y="2094680"/>
              <a:ext cx="2202896" cy="2207176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17"/>
            <p:cNvSpPr txBox="1">
              <a:spLocks noChangeArrowheads="1"/>
            </p:cNvSpPr>
            <p:nvPr/>
          </p:nvSpPr>
          <p:spPr bwMode="auto">
            <a:xfrm>
              <a:off x="6176121" y="2310178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2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17"/>
            <p:cNvSpPr txBox="1">
              <a:spLocks noChangeArrowheads="1"/>
            </p:cNvSpPr>
            <p:nvPr/>
          </p:nvSpPr>
          <p:spPr bwMode="auto">
            <a:xfrm>
              <a:off x="5571238" y="1907360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1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</p:grp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2971" y="555625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422648" y="523098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合作探究</a:t>
            </a:r>
          </a:p>
        </p:txBody>
      </p:sp>
      <p:sp>
        <p:nvSpPr>
          <p:cNvPr id="73" name="矩形 72"/>
          <p:cNvSpPr/>
          <p:nvPr/>
        </p:nvSpPr>
        <p:spPr>
          <a:xfrm>
            <a:off x="329688" y="2242328"/>
            <a:ext cx="5096033" cy="97561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smtClean="0">
                <a:latin typeface="+mj-lt"/>
                <a:ea typeface="+mj-ea"/>
              </a:rPr>
              <a:t>(1)</a:t>
            </a:r>
            <a:r>
              <a:rPr lang="zh-CN" altLang="en-US" sz="2000" b="1" smtClean="0">
                <a:latin typeface="+mj-lt"/>
                <a:ea typeface="+mj-ea"/>
              </a:rPr>
              <a:t>当</a:t>
            </a:r>
            <a:r>
              <a:rPr lang="zh-CN" altLang="en-US" sz="2000" b="1">
                <a:latin typeface="+mj-lt"/>
                <a:ea typeface="+mj-ea"/>
              </a:rPr>
              <a:t>销售量为</a:t>
            </a:r>
            <a:r>
              <a:rPr lang="en-US" altLang="zh-CN" sz="2000" b="1">
                <a:latin typeface="+mj-lt"/>
                <a:ea typeface="+mj-ea"/>
              </a:rPr>
              <a:t>2</a:t>
            </a:r>
            <a:endParaRPr lang="en-US" altLang="zh-CN" sz="2000" b="1" smtClean="0">
              <a:latin typeface="+mj-lt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smtClean="0">
                <a:latin typeface="+mj-lt"/>
                <a:ea typeface="+mj-ea"/>
              </a:rPr>
              <a:t>      销售</a:t>
            </a:r>
            <a:r>
              <a:rPr lang="zh-CN" altLang="en-US" sz="2000" b="1">
                <a:latin typeface="+mj-lt"/>
                <a:ea typeface="+mj-ea"/>
              </a:rPr>
              <a:t>成</a:t>
            </a:r>
            <a:r>
              <a:rPr lang="zh-CN" altLang="en-US" sz="2000" b="1" smtClean="0">
                <a:latin typeface="+mj-lt"/>
                <a:ea typeface="+mj-ea"/>
              </a:rPr>
              <a:t>本</a:t>
            </a:r>
            <a:r>
              <a:rPr lang="en-US" altLang="zh-CN" sz="2000" b="1" smtClean="0">
                <a:latin typeface="+mj-lt"/>
                <a:ea typeface="+mj-ea"/>
              </a:rPr>
              <a:t>=______</a:t>
            </a:r>
            <a:r>
              <a:rPr lang="zh-CN" altLang="en-US" sz="2000" b="1" smtClean="0">
                <a:latin typeface="+mj-lt"/>
                <a:ea typeface="+mj-ea"/>
              </a:rPr>
              <a:t>元</a:t>
            </a:r>
            <a:r>
              <a:rPr lang="en-US" altLang="zh-CN" sz="2000" b="1" smtClean="0">
                <a:latin typeface="+mj-lt"/>
                <a:ea typeface="+mj-ea"/>
              </a:rPr>
              <a:t>.</a:t>
            </a:r>
            <a:endParaRPr lang="zh-CN" altLang="en-US" sz="2000" b="1">
              <a:latin typeface="+mj-lt"/>
              <a:ea typeface="+mj-ea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037485" y="2797784"/>
            <a:ext cx="748923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b="1">
                <a:solidFill>
                  <a:srgbClr val="FF0000"/>
                </a:solidFill>
              </a:rPr>
              <a:t>3000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923928" y="2326478"/>
            <a:ext cx="748923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b="1" smtClean="0">
                <a:solidFill>
                  <a:srgbClr val="FF0000"/>
                </a:solidFill>
              </a:rPr>
              <a:t>2000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  <p:cxnSp>
        <p:nvCxnSpPr>
          <p:cNvPr id="76" name="直接连接符 75"/>
          <p:cNvCxnSpPr/>
          <p:nvPr/>
        </p:nvCxnSpPr>
        <p:spPr>
          <a:xfrm flipH="1" flipV="1">
            <a:off x="6730132" y="3388633"/>
            <a:ext cx="0" cy="1029805"/>
          </a:xfrm>
          <a:prstGeom prst="line">
            <a:avLst/>
          </a:prstGeom>
          <a:ln w="28575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6014154" y="3368779"/>
            <a:ext cx="715981" cy="1"/>
          </a:xfrm>
          <a:prstGeom prst="line">
            <a:avLst/>
          </a:prstGeom>
          <a:ln w="28575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6023352" y="3712861"/>
            <a:ext cx="715981" cy="1"/>
          </a:xfrm>
          <a:prstGeom prst="line">
            <a:avLst/>
          </a:prstGeom>
          <a:ln w="28575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329074" y="3097082"/>
            <a:ext cx="4949565" cy="97561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smtClean="0">
                <a:latin typeface="+mj-lt"/>
                <a:ea typeface="+mj-ea"/>
              </a:rPr>
              <a:t>(2)</a:t>
            </a:r>
            <a:r>
              <a:rPr lang="zh-CN" altLang="en-US" sz="2000" b="1" smtClean="0">
                <a:latin typeface="+mj-lt"/>
                <a:ea typeface="+mj-ea"/>
              </a:rPr>
              <a:t>当</a:t>
            </a:r>
            <a:r>
              <a:rPr lang="zh-CN" altLang="en-US" sz="2000" b="1">
                <a:latin typeface="+mj-lt"/>
                <a:ea typeface="+mj-ea"/>
              </a:rPr>
              <a:t>销售量为</a:t>
            </a:r>
            <a:r>
              <a:rPr lang="en-US" altLang="zh-CN" sz="2000" b="1">
                <a:latin typeface="+mj-lt"/>
                <a:ea typeface="+mj-ea"/>
              </a:rPr>
              <a:t>6</a:t>
            </a:r>
            <a:endParaRPr lang="en-US" altLang="zh-CN" sz="2000" b="1" smtClean="0">
              <a:latin typeface="+mj-lt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>
                <a:latin typeface="+mj-lt"/>
                <a:ea typeface="+mj-ea"/>
              </a:rPr>
              <a:t> </a:t>
            </a:r>
            <a:r>
              <a:rPr lang="en-US" altLang="zh-CN" sz="2000" b="1" smtClean="0">
                <a:latin typeface="+mj-lt"/>
                <a:ea typeface="+mj-ea"/>
              </a:rPr>
              <a:t>   </a:t>
            </a:r>
            <a:r>
              <a:rPr lang="zh-CN" altLang="en-US" sz="2000" b="1" smtClean="0">
                <a:latin typeface="+mj-lt"/>
                <a:ea typeface="+mj-ea"/>
              </a:rPr>
              <a:t>销售</a:t>
            </a:r>
            <a:r>
              <a:rPr lang="zh-CN" altLang="en-US" sz="2000" b="1">
                <a:latin typeface="+mj-lt"/>
                <a:ea typeface="+mj-ea"/>
              </a:rPr>
              <a:t>成本</a:t>
            </a:r>
            <a:r>
              <a:rPr lang="en-US" altLang="zh-CN" sz="2000" b="1">
                <a:latin typeface="+mj-lt"/>
                <a:ea typeface="+mj-ea"/>
              </a:rPr>
              <a:t>=______</a:t>
            </a:r>
            <a:r>
              <a:rPr lang="zh-CN" altLang="en-US" sz="2000" b="1">
                <a:latin typeface="+mj-lt"/>
                <a:ea typeface="+mj-ea"/>
              </a:rPr>
              <a:t>元</a:t>
            </a:r>
            <a:r>
              <a:rPr lang="en-US" altLang="zh-CN" sz="2000" b="1">
                <a:latin typeface="+mj-lt"/>
                <a:ea typeface="+mj-ea"/>
              </a:rPr>
              <a:t>.</a:t>
            </a:r>
            <a:endParaRPr lang="zh-CN" altLang="en-US" sz="2000" b="1">
              <a:latin typeface="+mj-lt"/>
              <a:ea typeface="+mj-ea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3861445" y="3165207"/>
            <a:ext cx="748923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b="1" smtClean="0">
                <a:solidFill>
                  <a:srgbClr val="FF0000"/>
                </a:solidFill>
              </a:rPr>
              <a:t>6000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901662" y="3639501"/>
            <a:ext cx="748923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b="1" smtClean="0">
                <a:solidFill>
                  <a:srgbClr val="FF0000"/>
                </a:solidFill>
              </a:rPr>
              <a:t>5000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H="1" flipV="1">
            <a:off x="8157045" y="2222918"/>
            <a:ext cx="0" cy="2209832"/>
          </a:xfrm>
          <a:prstGeom prst="line">
            <a:avLst/>
          </a:prstGeom>
          <a:ln w="28575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5997279" y="2275302"/>
            <a:ext cx="2216431" cy="1"/>
          </a:xfrm>
          <a:prstGeom prst="line">
            <a:avLst/>
          </a:prstGeom>
          <a:ln w="28575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5992713" y="2625735"/>
            <a:ext cx="2164332" cy="9279"/>
          </a:xfrm>
          <a:prstGeom prst="line">
            <a:avLst/>
          </a:prstGeom>
          <a:ln w="28575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331718" y="4000236"/>
            <a:ext cx="4825871" cy="10156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smtClean="0">
                <a:latin typeface="+mj-lt"/>
                <a:ea typeface="+mj-ea"/>
              </a:rPr>
              <a:t>(3)</a:t>
            </a:r>
            <a:r>
              <a:rPr lang="zh-CN" altLang="en-US" sz="2000" b="1" smtClean="0">
                <a:latin typeface="+mj-lt"/>
                <a:ea typeface="+mj-ea"/>
              </a:rPr>
              <a:t>当</a:t>
            </a:r>
            <a:r>
              <a:rPr lang="zh-CN" altLang="en-US" sz="2000" b="1">
                <a:latin typeface="+mj-lt"/>
                <a:ea typeface="+mj-ea"/>
              </a:rPr>
              <a:t>销售量等于</a:t>
            </a:r>
            <a:r>
              <a:rPr lang="en-US" altLang="zh-CN" sz="2000" b="1">
                <a:latin typeface="+mj-lt"/>
                <a:ea typeface="+mj-ea"/>
              </a:rPr>
              <a:t>______</a:t>
            </a:r>
            <a:r>
              <a:rPr lang="zh-CN" altLang="en-US" sz="2000" b="1">
                <a:latin typeface="+mj-lt"/>
                <a:ea typeface="+mj-ea"/>
              </a:rPr>
              <a:t>时，销售</a:t>
            </a:r>
            <a:r>
              <a:rPr lang="zh-CN" altLang="en-US" sz="2000" b="1" smtClean="0">
                <a:latin typeface="+mj-lt"/>
                <a:ea typeface="+mj-ea"/>
              </a:rPr>
              <a:t>收入 </a:t>
            </a:r>
            <a:endParaRPr lang="en-US" altLang="zh-CN" sz="2000" b="1" smtClean="0">
              <a:latin typeface="+mj-lt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>
                <a:latin typeface="+mj-lt"/>
                <a:ea typeface="+mj-ea"/>
              </a:rPr>
              <a:t> </a:t>
            </a:r>
            <a:r>
              <a:rPr lang="en-US" altLang="zh-CN" sz="2000" b="1" smtClean="0">
                <a:latin typeface="+mj-lt"/>
                <a:ea typeface="+mj-ea"/>
              </a:rPr>
              <a:t>   </a:t>
            </a:r>
            <a:r>
              <a:rPr lang="zh-CN" altLang="en-US" sz="2000" b="1" smtClean="0">
                <a:latin typeface="+mj-lt"/>
                <a:ea typeface="+mj-ea"/>
              </a:rPr>
              <a:t>等于</a:t>
            </a:r>
            <a:r>
              <a:rPr lang="zh-CN" altLang="en-US" sz="2000" b="1">
                <a:latin typeface="+mj-lt"/>
                <a:ea typeface="+mj-ea"/>
              </a:rPr>
              <a:t>销售成本</a:t>
            </a:r>
            <a:r>
              <a:rPr lang="en-US" altLang="zh-CN" sz="2000" b="1">
                <a:latin typeface="+mj-lt"/>
                <a:ea typeface="+mj-ea"/>
              </a:rPr>
              <a:t>.</a:t>
            </a:r>
            <a:endParaRPr lang="zh-CN" altLang="en-US" sz="2000" b="1">
              <a:latin typeface="+mj-lt"/>
              <a:ea typeface="+mj-ea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411760" y="4074393"/>
            <a:ext cx="325806" cy="4309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b="1" smtClean="0">
                <a:solidFill>
                  <a:srgbClr val="FF0000"/>
                </a:solidFill>
              </a:rPr>
              <a:t>4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  <p:cxnSp>
        <p:nvCxnSpPr>
          <p:cNvPr id="87" name="直接连接符 86"/>
          <p:cNvCxnSpPr/>
          <p:nvPr/>
        </p:nvCxnSpPr>
        <p:spPr>
          <a:xfrm flipV="1">
            <a:off x="7431223" y="3002847"/>
            <a:ext cx="12698" cy="1471124"/>
          </a:xfrm>
          <a:prstGeom prst="line">
            <a:avLst/>
          </a:prstGeom>
          <a:ln w="28575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椭圆 87"/>
          <p:cNvSpPr/>
          <p:nvPr/>
        </p:nvSpPr>
        <p:spPr>
          <a:xfrm>
            <a:off x="7258942" y="2835354"/>
            <a:ext cx="318226" cy="330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7324513" y="4331938"/>
            <a:ext cx="180000" cy="18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80" grpId="0"/>
      <p:bldP spid="81" grpId="0"/>
      <p:bldP spid="86" grpId="0"/>
      <p:bldP spid="88" grpId="0"/>
      <p:bldP spid="8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/>
        </p:nvGrpSpPr>
        <p:grpSpPr>
          <a:xfrm>
            <a:off x="240072" y="525750"/>
            <a:ext cx="1517626" cy="4046209"/>
            <a:chOff x="240072" y="525750"/>
            <a:chExt cx="1517626" cy="4046209"/>
          </a:xfrm>
        </p:grpSpPr>
        <p:pic>
          <p:nvPicPr>
            <p:cNvPr id="10" name="Picture 6" descr="http://img02.tooopen.com/downs/images/2010/7/9/sy_2010070920460543401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40072" y="525750"/>
              <a:ext cx="1506190" cy="4046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245532" y="2188975"/>
              <a:ext cx="1512166" cy="9101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hangingPunct="0">
                <a:lnSpc>
                  <a:spcPct val="130000"/>
                </a:lnSpc>
              </a:pPr>
              <a:r>
                <a:rPr lang="zh-CN" altLang="en-US" sz="2200" b="1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两直</a:t>
              </a:r>
              <a:r>
                <a:rPr lang="zh-CN" altLang="en-US" sz="2200" b="1" smtClean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线交点的意义</a:t>
              </a:r>
              <a:endParaRPr lang="en-US" altLang="zh-CN" sz="22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2" name="内容占位符 2"/>
          <p:cNvSpPr txBox="1"/>
          <p:nvPr/>
        </p:nvSpPr>
        <p:spPr>
          <a:xfrm>
            <a:off x="1769759" y="1548030"/>
            <a:ext cx="6906697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buFont typeface="Wingdings 2" panose="05020102010507070707" pitchFamily="18" charset="2"/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mtClean="0">
                <a:latin typeface="+mn-lt"/>
                <a:ea typeface="楷体" panose="02010609060101010101" pitchFamily="49" charset="-122"/>
              </a:rPr>
              <a:t>(1) </a:t>
            </a:r>
            <a:r>
              <a:rPr lang="zh-CN" altLang="en-US" smtClean="0">
                <a:latin typeface="+mn-lt"/>
                <a:ea typeface="楷体" panose="02010609060101010101" pitchFamily="49" charset="-122"/>
              </a:rPr>
              <a:t>几何意义：两直线交点是它们的公共点；</a:t>
            </a:r>
            <a:endParaRPr lang="en-US" altLang="zh-CN" smtClean="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mtClean="0">
                <a:latin typeface="+mn-lt"/>
                <a:ea typeface="楷体" panose="02010609060101010101" pitchFamily="49" charset="-122"/>
              </a:rPr>
              <a:t>(2) </a:t>
            </a:r>
            <a:r>
              <a:rPr lang="zh-CN" altLang="en-US" smtClean="0">
                <a:latin typeface="+mn-lt"/>
                <a:ea typeface="楷体" panose="02010609060101010101" pitchFamily="49" charset="-122"/>
              </a:rPr>
              <a:t>代数意义：两直线交点的坐标同时满足两个表达式，即</a:t>
            </a:r>
            <a:r>
              <a:rPr lang="en-US" altLang="zh-CN" i="1" smtClean="0">
                <a:latin typeface="+mn-lt"/>
                <a:ea typeface="楷体" panose="02010609060101010101" pitchFamily="49" charset="-122"/>
              </a:rPr>
              <a:t>y</a:t>
            </a:r>
            <a:r>
              <a:rPr lang="en-US" altLang="zh-CN" baseline="-25000" smtClean="0">
                <a:latin typeface="+mn-lt"/>
                <a:ea typeface="楷体" panose="02010609060101010101" pitchFamily="49" charset="-122"/>
              </a:rPr>
              <a:t>1</a:t>
            </a:r>
            <a:r>
              <a:rPr lang="en-US" altLang="zh-CN" smtClean="0">
                <a:latin typeface="+mn-lt"/>
                <a:ea typeface="楷体" panose="02010609060101010101" pitchFamily="49" charset="-122"/>
              </a:rPr>
              <a:t>=</a:t>
            </a:r>
            <a:r>
              <a:rPr lang="en-US" altLang="zh-CN" i="1" smtClean="0">
                <a:latin typeface="+mn-lt"/>
                <a:ea typeface="楷体" panose="02010609060101010101" pitchFamily="49" charset="-122"/>
              </a:rPr>
              <a:t>y</a:t>
            </a:r>
            <a:r>
              <a:rPr lang="en-US" altLang="zh-CN" baseline="-25000" smtClean="0"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mtClean="0">
                <a:latin typeface="+mn-lt"/>
                <a:ea typeface="楷体" panose="02010609060101010101" pitchFamily="49" charset="-122"/>
              </a:rPr>
              <a:t>.</a:t>
            </a:r>
            <a:endParaRPr lang="zh-CN" altLang="en-US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95536" y="997416"/>
            <a:ext cx="8421850" cy="16148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200" b="1" smtClean="0">
                <a:latin typeface="+mj-lt"/>
                <a:ea typeface="+mj-ea"/>
              </a:rPr>
              <a:t>探究</a:t>
            </a:r>
            <a:r>
              <a:rPr lang="en-US" altLang="zh-CN" sz="2200" b="1" smtClean="0">
                <a:latin typeface="+mj-lt"/>
                <a:ea typeface="+mj-ea"/>
              </a:rPr>
              <a:t>3</a:t>
            </a:r>
            <a:r>
              <a:rPr lang="zh-CN" altLang="en-US" sz="2200" b="1" smtClean="0">
                <a:latin typeface="+mj-lt"/>
                <a:ea typeface="+mj-ea"/>
              </a:rPr>
              <a:t>：</a:t>
            </a:r>
            <a:r>
              <a:rPr lang="zh-CN" altLang="en-US" sz="2200" b="1"/>
              <a:t>如图所示，</a:t>
            </a:r>
            <a:r>
              <a:rPr lang="en-US" altLang="zh-CN" sz="2200" b="1" i="1"/>
              <a:t>l</a:t>
            </a:r>
            <a:r>
              <a:rPr lang="en-US" altLang="zh-CN" sz="2200" b="1" baseline="-25000"/>
              <a:t>1</a:t>
            </a:r>
            <a:r>
              <a:rPr lang="zh-CN" altLang="en-US" sz="2200" b="1"/>
              <a:t>反映了某公司产品的销售收入与销售量的关系，</a:t>
            </a:r>
            <a:r>
              <a:rPr lang="en-US" altLang="zh-CN" sz="2200" b="1" i="1"/>
              <a:t>l</a:t>
            </a:r>
            <a:r>
              <a:rPr lang="en-US" altLang="zh-CN" sz="2200" b="1" baseline="-25000"/>
              <a:t>2</a:t>
            </a:r>
            <a:r>
              <a:rPr lang="zh-CN" altLang="en-US" sz="2200" b="1"/>
              <a:t>反映了该公司产品的销售成本与销售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200" b="1"/>
              <a:t>量的关系，根据图象填空：</a:t>
            </a:r>
          </a:p>
        </p:txBody>
      </p: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合作探究</a:t>
            </a:r>
          </a:p>
        </p:txBody>
      </p:sp>
      <p:sp>
        <p:nvSpPr>
          <p:cNvPr id="90" name="Text Box 86"/>
          <p:cNvSpPr txBox="1">
            <a:spLocks noChangeArrowheads="1"/>
          </p:cNvSpPr>
          <p:nvPr/>
        </p:nvSpPr>
        <p:spPr bwMode="auto">
          <a:xfrm>
            <a:off x="414586" y="2422758"/>
            <a:ext cx="4522585" cy="19389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mtClean="0"/>
              <a:t>(4) </a:t>
            </a:r>
            <a:r>
              <a:rPr lang="zh-CN" altLang="en-US" smtClean="0"/>
              <a:t>当</a:t>
            </a:r>
            <a:r>
              <a:rPr lang="zh-CN" altLang="en-US"/>
              <a:t>销售量</a:t>
            </a:r>
            <a:r>
              <a:rPr lang="en-US" altLang="zh-CN"/>
              <a:t>________</a:t>
            </a:r>
            <a:r>
              <a:rPr lang="zh-CN" altLang="en-US"/>
              <a:t>时，该公司赢利（收入大于成本）；</a:t>
            </a:r>
          </a:p>
          <a:p>
            <a:r>
              <a:rPr lang="zh-CN" altLang="en-US"/>
              <a:t>当销售量</a:t>
            </a:r>
            <a:r>
              <a:rPr lang="en-US" altLang="zh-CN"/>
              <a:t>_________</a:t>
            </a:r>
            <a:r>
              <a:rPr lang="zh-CN" altLang="en-US"/>
              <a:t>时，该公司亏损（收入小于成本</a:t>
            </a:r>
            <a:r>
              <a:rPr lang="zh-CN" altLang="en-US" smtClean="0"/>
              <a:t>）</a:t>
            </a:r>
            <a:r>
              <a:rPr lang="en-US" altLang="zh-CN" smtClean="0"/>
              <a:t>.</a:t>
            </a:r>
            <a:endParaRPr lang="zh-CN" altLang="en-US"/>
          </a:p>
        </p:txBody>
      </p:sp>
      <p:sp>
        <p:nvSpPr>
          <p:cNvPr id="91" name="Text Box 87"/>
          <p:cNvSpPr txBox="1">
            <a:spLocks noChangeArrowheads="1"/>
          </p:cNvSpPr>
          <p:nvPr/>
        </p:nvSpPr>
        <p:spPr bwMode="auto">
          <a:xfrm>
            <a:off x="1854747" y="2488088"/>
            <a:ext cx="890194" cy="4309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>
                <a:solidFill>
                  <a:srgbClr val="FF0000"/>
                </a:solidFill>
                <a:ea typeface="楷体" panose="02010609060101010101" pitchFamily="49" charset="-122"/>
              </a:rPr>
              <a:t>大于</a:t>
            </a:r>
            <a:r>
              <a:rPr lang="en-US" altLang="zh-CN" sz="2200" b="1">
                <a:solidFill>
                  <a:srgbClr val="FF0000"/>
                </a:solidFill>
                <a:ea typeface="楷体" panose="02010609060101010101" pitchFamily="49" charset="-122"/>
              </a:rPr>
              <a:t>4</a:t>
            </a:r>
            <a:endParaRPr lang="zh-CN" altLang="en-US" sz="2200" b="1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2" name="Text Box 88"/>
          <p:cNvSpPr txBox="1">
            <a:spLocks noChangeArrowheads="1"/>
          </p:cNvSpPr>
          <p:nvPr/>
        </p:nvSpPr>
        <p:spPr bwMode="auto">
          <a:xfrm>
            <a:off x="1588333" y="3412679"/>
            <a:ext cx="890194" cy="4309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>
                <a:solidFill>
                  <a:srgbClr val="FF0000"/>
                </a:solidFill>
                <a:ea typeface="楷体" panose="02010609060101010101" pitchFamily="49" charset="-122"/>
              </a:rPr>
              <a:t>小于</a:t>
            </a:r>
            <a:r>
              <a:rPr lang="en-US" altLang="zh-CN" sz="2200" b="1">
                <a:solidFill>
                  <a:srgbClr val="FF0000"/>
                </a:solidFill>
                <a:ea typeface="楷体" panose="02010609060101010101" pitchFamily="49" charset="-122"/>
              </a:rPr>
              <a:t>4</a:t>
            </a:r>
            <a:endParaRPr lang="zh-CN" altLang="en-US" sz="2200" b="1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5124907" y="1735875"/>
            <a:ext cx="3922595" cy="2964117"/>
            <a:chOff x="3033272" y="1725348"/>
            <a:chExt cx="3922595" cy="2964117"/>
          </a:xfrm>
        </p:grpSpPr>
        <p:pic>
          <p:nvPicPr>
            <p:cNvPr id="94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065458" y="1788288"/>
              <a:ext cx="3600000" cy="288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5" name="直接箭头连接符 94"/>
            <p:cNvCxnSpPr/>
            <p:nvPr/>
          </p:nvCxnSpPr>
          <p:spPr>
            <a:xfrm flipV="1">
              <a:off x="3033272" y="4303987"/>
              <a:ext cx="3632186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6" name="直接箭头连接符 95"/>
            <p:cNvCxnSpPr/>
            <p:nvPr/>
          </p:nvCxnSpPr>
          <p:spPr>
            <a:xfrm flipH="1" flipV="1">
              <a:off x="3791619" y="1788288"/>
              <a:ext cx="0" cy="2891725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97" name="TextBox 16"/>
            <p:cNvSpPr txBox="1">
              <a:spLocks noChangeArrowheads="1"/>
            </p:cNvSpPr>
            <p:nvPr/>
          </p:nvSpPr>
          <p:spPr bwMode="auto">
            <a:xfrm>
              <a:off x="3469238" y="4249801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8" name="TextBox 17"/>
            <p:cNvSpPr txBox="1">
              <a:spLocks noChangeArrowheads="1"/>
            </p:cNvSpPr>
            <p:nvPr/>
          </p:nvSpPr>
          <p:spPr bwMode="auto">
            <a:xfrm>
              <a:off x="6348649" y="4320132"/>
              <a:ext cx="607218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x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endParaRPr lang="zh-CN" altLang="en-US" sz="18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9" name="TextBox 18"/>
            <p:cNvSpPr txBox="1">
              <a:spLocks noChangeArrowheads="1"/>
            </p:cNvSpPr>
            <p:nvPr/>
          </p:nvSpPr>
          <p:spPr bwMode="auto">
            <a:xfrm>
              <a:off x="3212540" y="1725348"/>
              <a:ext cx="6823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y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r>
                <a:rPr lang="zh-CN" altLang="en-US" sz="1800" b="1">
                  <a:latin typeface="+mn-lt"/>
                  <a:cs typeface="Times New Roman" panose="02020603050405020304" pitchFamily="18" charset="0"/>
                </a:rPr>
                <a:t>元</a:t>
              </a:r>
              <a:endParaRPr lang="zh-CN" altLang="en-US" sz="1800" b="1" baseline="30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0" name="TextBox 19"/>
            <p:cNvSpPr txBox="1">
              <a:spLocks noChangeArrowheads="1"/>
            </p:cNvSpPr>
            <p:nvPr/>
          </p:nvSpPr>
          <p:spPr bwMode="auto">
            <a:xfrm>
              <a:off x="5453649" y="4253351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5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101" name="TextBox 20"/>
            <p:cNvSpPr txBox="1">
              <a:spLocks noChangeArrowheads="1"/>
            </p:cNvSpPr>
            <p:nvPr/>
          </p:nvSpPr>
          <p:spPr bwMode="auto">
            <a:xfrm>
              <a:off x="3166748" y="3758304"/>
              <a:ext cx="7143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1000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102" name="TextBox 21"/>
            <p:cNvSpPr txBox="1">
              <a:spLocks noChangeArrowheads="1"/>
            </p:cNvSpPr>
            <p:nvPr/>
          </p:nvSpPr>
          <p:spPr bwMode="auto">
            <a:xfrm>
              <a:off x="5047178" y="4249801"/>
              <a:ext cx="4530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4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103" name="TextBox 22"/>
            <p:cNvSpPr txBox="1">
              <a:spLocks noChangeArrowheads="1"/>
            </p:cNvSpPr>
            <p:nvPr/>
          </p:nvSpPr>
          <p:spPr bwMode="auto">
            <a:xfrm>
              <a:off x="4704724" y="4253351"/>
              <a:ext cx="3214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3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104" name="TextBox 23"/>
            <p:cNvSpPr txBox="1">
              <a:spLocks noChangeArrowheads="1"/>
            </p:cNvSpPr>
            <p:nvPr/>
          </p:nvSpPr>
          <p:spPr bwMode="auto">
            <a:xfrm>
              <a:off x="4340040" y="4253351"/>
              <a:ext cx="2500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105" name="TextBox 24"/>
            <p:cNvSpPr txBox="1">
              <a:spLocks noChangeArrowheads="1"/>
            </p:cNvSpPr>
            <p:nvPr/>
          </p:nvSpPr>
          <p:spPr bwMode="auto">
            <a:xfrm>
              <a:off x="3994648" y="4253351"/>
              <a:ext cx="285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1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106" name="TextBox 25"/>
            <p:cNvSpPr txBox="1">
              <a:spLocks noChangeArrowheads="1"/>
            </p:cNvSpPr>
            <p:nvPr/>
          </p:nvSpPr>
          <p:spPr bwMode="auto">
            <a:xfrm>
              <a:off x="3183488" y="3382963"/>
              <a:ext cx="7143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107" name="TextBox 26"/>
            <p:cNvSpPr txBox="1">
              <a:spLocks noChangeArrowheads="1"/>
            </p:cNvSpPr>
            <p:nvPr/>
          </p:nvSpPr>
          <p:spPr bwMode="auto">
            <a:xfrm>
              <a:off x="3183488" y="3018820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3000</a:t>
              </a:r>
              <a:endParaRPr lang="zh-CN" altLang="en-US" sz="1800" b="1">
                <a:latin typeface="+mn-lt"/>
              </a:endParaRPr>
            </a:p>
          </p:txBody>
        </p:sp>
        <p:cxnSp>
          <p:nvCxnSpPr>
            <p:cNvPr id="108" name="直接连接符 107"/>
            <p:cNvCxnSpPr/>
            <p:nvPr/>
          </p:nvCxnSpPr>
          <p:spPr>
            <a:xfrm flipV="1">
              <a:off x="3793294" y="2319456"/>
              <a:ext cx="2506898" cy="126380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 rot="5400000" flipH="1">
              <a:off x="3827631" y="3906970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 rot="5400000" flipH="1">
              <a:off x="3829294" y="354725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rot="5400000" flipH="1">
              <a:off x="3838800" y="3187546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rot="5400000" flipH="1">
              <a:off x="3840463" y="2827834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rot="5400000" flipH="1">
              <a:off x="3826219" y="246812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rot="5400000" flipH="1">
              <a:off x="3820098" y="2108410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rot="10800000" flipH="1">
              <a:off x="4506198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rot="10800000" flipH="1">
              <a:off x="4144625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rot="10800000" flipH="1">
              <a:off x="4867771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rot="10800000" flipH="1">
              <a:off x="5229344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rot="10800000" flipH="1">
              <a:off x="5590917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rot="10800000" flipH="1">
              <a:off x="5952490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TextBox 26"/>
            <p:cNvSpPr txBox="1">
              <a:spLocks noChangeArrowheads="1"/>
            </p:cNvSpPr>
            <p:nvPr/>
          </p:nvSpPr>
          <p:spPr bwMode="auto">
            <a:xfrm>
              <a:off x="3183488" y="2679168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4000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122" name="TextBox 26"/>
            <p:cNvSpPr txBox="1">
              <a:spLocks noChangeArrowheads="1"/>
            </p:cNvSpPr>
            <p:nvPr/>
          </p:nvSpPr>
          <p:spPr bwMode="auto">
            <a:xfrm>
              <a:off x="3207186" y="2319456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5000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123" name="TextBox 26"/>
            <p:cNvSpPr txBox="1">
              <a:spLocks noChangeArrowheads="1"/>
            </p:cNvSpPr>
            <p:nvPr/>
          </p:nvSpPr>
          <p:spPr bwMode="auto">
            <a:xfrm>
              <a:off x="3207186" y="1959744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6000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124" name="TextBox 19"/>
            <p:cNvSpPr txBox="1">
              <a:spLocks noChangeArrowheads="1"/>
            </p:cNvSpPr>
            <p:nvPr/>
          </p:nvSpPr>
          <p:spPr bwMode="auto">
            <a:xfrm>
              <a:off x="5795532" y="4253351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6</a:t>
              </a:r>
              <a:endParaRPr lang="zh-CN" altLang="en-US" sz="1800" b="1">
                <a:latin typeface="+mn-lt"/>
              </a:endParaRPr>
            </a:p>
          </p:txBody>
        </p:sp>
        <p:cxnSp>
          <p:nvCxnSpPr>
            <p:cNvPr id="125" name="直接连接符 124"/>
            <p:cNvCxnSpPr/>
            <p:nvPr/>
          </p:nvCxnSpPr>
          <p:spPr>
            <a:xfrm flipV="1">
              <a:off x="3784098" y="2094680"/>
              <a:ext cx="2202896" cy="2207176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7"/>
            <p:cNvSpPr txBox="1">
              <a:spLocks noChangeArrowheads="1"/>
            </p:cNvSpPr>
            <p:nvPr/>
          </p:nvSpPr>
          <p:spPr bwMode="auto">
            <a:xfrm>
              <a:off x="6176121" y="2310178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2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27" name="TextBox 17"/>
            <p:cNvSpPr txBox="1">
              <a:spLocks noChangeArrowheads="1"/>
            </p:cNvSpPr>
            <p:nvPr/>
          </p:nvSpPr>
          <p:spPr bwMode="auto">
            <a:xfrm>
              <a:off x="5571238" y="1907360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1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30" name="直接连接符 129"/>
          <p:cNvCxnSpPr/>
          <p:nvPr/>
        </p:nvCxnSpPr>
        <p:spPr>
          <a:xfrm flipV="1">
            <a:off x="7308281" y="2866808"/>
            <a:ext cx="12698" cy="1471124"/>
          </a:xfrm>
          <a:prstGeom prst="line">
            <a:avLst/>
          </a:prstGeom>
          <a:ln w="28575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椭圆 130"/>
          <p:cNvSpPr/>
          <p:nvPr/>
        </p:nvSpPr>
        <p:spPr>
          <a:xfrm>
            <a:off x="7155050" y="2699315"/>
            <a:ext cx="318226" cy="330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7220622" y="4186374"/>
            <a:ext cx="164995" cy="2145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3" name="Freeform 98"/>
          <p:cNvSpPr/>
          <p:nvPr/>
        </p:nvSpPr>
        <p:spPr bwMode="auto">
          <a:xfrm>
            <a:off x="7320979" y="1988000"/>
            <a:ext cx="891381" cy="867779"/>
          </a:xfrm>
          <a:custGeom>
            <a:gdLst>
              <a:gd name="T0" fmla="*/ 2147483646 w 1123"/>
              <a:gd name="T1" fmla="*/ 0 h 1017"/>
              <a:gd name="T2" fmla="*/ 0 w 1123"/>
              <a:gd name="T3" fmla="*/ 2147483646 h 1017"/>
              <a:gd name="T4" fmla="*/ 2147483646 w 1123"/>
              <a:gd name="T5" fmla="*/ 2147483646 h 1017"/>
              <a:gd name="T6" fmla="*/ 2147483646 w 1123"/>
              <a:gd name="T7" fmla="*/ 0 h 1017"/>
              <a:gd name="T8" fmla="*/ 0 60000 65536"/>
              <a:gd name="T9" fmla="*/ 0 60000 65536"/>
              <a:gd name="T10" fmla="*/ 0 60000 65536"/>
              <a:gd name="T11" fmla="*/ 0 60000 65536"/>
              <a:gd name="T12" fmla="*/ 0 w 1123"/>
              <a:gd name="T13" fmla="*/ 0 h 1017"/>
              <a:gd name="T14" fmla="*/ 1123 w 1123"/>
              <a:gd name="T15" fmla="*/ 1017 h 1017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23" h="1017">
                <a:moveTo>
                  <a:pt x="1123" y="0"/>
                </a:moveTo>
                <a:lnTo>
                  <a:pt x="0" y="1017"/>
                </a:lnTo>
                <a:lnTo>
                  <a:pt x="1123" y="547"/>
                </a:lnTo>
                <a:lnTo>
                  <a:pt x="1123" y="0"/>
                </a:lnTo>
                <a:close/>
              </a:path>
            </a:pathLst>
          </a:cu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4" name="Freeform 99"/>
          <p:cNvSpPr/>
          <p:nvPr/>
        </p:nvSpPr>
        <p:spPr bwMode="auto">
          <a:xfrm>
            <a:off x="5896098" y="2897144"/>
            <a:ext cx="1388976" cy="1396530"/>
          </a:xfrm>
          <a:custGeom>
            <a:gdLst>
              <a:gd name="T0" fmla="*/ 0 w 1370"/>
              <a:gd name="T1" fmla="*/ 2147483646 h 1204"/>
              <a:gd name="T2" fmla="*/ 2147483646 w 1370"/>
              <a:gd name="T3" fmla="*/ 0 h 1204"/>
              <a:gd name="T4" fmla="*/ 2147483646 w 1370"/>
              <a:gd name="T5" fmla="*/ 2147483646 h 1204"/>
              <a:gd name="T6" fmla="*/ 0 w 1370"/>
              <a:gd name="T7" fmla="*/ 2147483646 h 1204"/>
              <a:gd name="T8" fmla="*/ 0 60000 65536"/>
              <a:gd name="T9" fmla="*/ 0 60000 65536"/>
              <a:gd name="T10" fmla="*/ 0 60000 65536"/>
              <a:gd name="T11" fmla="*/ 0 60000 65536"/>
              <a:gd name="T12" fmla="*/ 0 w 1370"/>
              <a:gd name="T13" fmla="*/ 0 h 1204"/>
              <a:gd name="T14" fmla="*/ 1370 w 1370"/>
              <a:gd name="T15" fmla="*/ 1204 h 1204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70" h="1204">
                <a:moveTo>
                  <a:pt x="0" y="1204"/>
                </a:moveTo>
                <a:lnTo>
                  <a:pt x="1370" y="0"/>
                </a:lnTo>
                <a:lnTo>
                  <a:pt x="3" y="580"/>
                </a:lnTo>
                <a:lnTo>
                  <a:pt x="0" y="120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udio111112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133" grpId="0"/>
      <p:bldP spid="1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40072" y="525750"/>
            <a:ext cx="1529483" cy="4046209"/>
            <a:chOff x="240072" y="525750"/>
            <a:chExt cx="1529483" cy="4046209"/>
          </a:xfrm>
        </p:grpSpPr>
        <p:pic>
          <p:nvPicPr>
            <p:cNvPr id="3" name="Picture 6" descr="http://img02.tooopen.com/downs/images/2010/7/9/sy_2010070920460543401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40072" y="525750"/>
              <a:ext cx="1506190" cy="4046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257389" y="2252935"/>
              <a:ext cx="1512166" cy="83580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hangingPunct="0">
                <a:lnSpc>
                  <a:spcPct val="130000"/>
                </a:lnSpc>
              </a:pPr>
              <a:r>
                <a:rPr lang="zh-CN" altLang="en-US" sz="2000" b="1" smtClean="0">
                  <a:solidFill>
                    <a:srgbClr val="00206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利用图象比较函数值</a:t>
              </a:r>
              <a:endParaRPr lang="en-US" altLang="zh-CN" sz="2000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内容占位符 2"/>
          <p:cNvSpPr txBox="1"/>
          <p:nvPr/>
        </p:nvSpPr>
        <p:spPr>
          <a:xfrm>
            <a:off x="1816478" y="1574801"/>
            <a:ext cx="6906697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buFont typeface="Wingdings 2" panose="05020102010507070707" pitchFamily="18" charset="2"/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mtClean="0">
                <a:latin typeface="+mn-lt"/>
                <a:ea typeface="楷体" panose="02010609060101010101" pitchFamily="49" charset="-122"/>
              </a:rPr>
              <a:t>(1) </a:t>
            </a:r>
            <a:r>
              <a:rPr lang="zh-CN" altLang="en-US" smtClean="0">
                <a:latin typeface="+mn-lt"/>
                <a:ea typeface="楷体" panose="02010609060101010101" pitchFamily="49" charset="-122"/>
              </a:rPr>
              <a:t>先找交点坐标，交点处</a:t>
            </a:r>
            <a:r>
              <a:rPr lang="en-US" altLang="zh-CN" i="1">
                <a:ea typeface="楷体" panose="02010609060101010101" pitchFamily="49" charset="-122"/>
              </a:rPr>
              <a:t>y</a:t>
            </a:r>
            <a:r>
              <a:rPr lang="en-US" altLang="zh-CN" baseline="-25000">
                <a:ea typeface="楷体" panose="02010609060101010101" pitchFamily="49" charset="-122"/>
              </a:rPr>
              <a:t>1</a:t>
            </a:r>
            <a:r>
              <a:rPr lang="en-US" altLang="zh-CN">
                <a:ea typeface="楷体" panose="02010609060101010101" pitchFamily="49" charset="-122"/>
              </a:rPr>
              <a:t>=</a:t>
            </a:r>
            <a:r>
              <a:rPr lang="en-US" altLang="zh-CN" i="1">
                <a:ea typeface="楷体" panose="02010609060101010101" pitchFamily="49" charset="-122"/>
              </a:rPr>
              <a:t>y</a:t>
            </a:r>
            <a:r>
              <a:rPr lang="en-US" altLang="zh-CN" baseline="-25000">
                <a:ea typeface="楷体" panose="02010609060101010101" pitchFamily="49" charset="-122"/>
              </a:rPr>
              <a:t>2 </a:t>
            </a:r>
            <a:r>
              <a:rPr lang="zh-CN" altLang="en-US" smtClean="0">
                <a:latin typeface="+mn-lt"/>
                <a:ea typeface="楷体" panose="02010609060101010101" pitchFamily="49" charset="-122"/>
              </a:rPr>
              <a:t>；</a:t>
            </a:r>
            <a:endParaRPr lang="en-US" altLang="zh-CN" smtClean="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mtClean="0">
                <a:latin typeface="+mn-lt"/>
                <a:ea typeface="楷体" panose="02010609060101010101" pitchFamily="49" charset="-122"/>
              </a:rPr>
              <a:t>(2) </a:t>
            </a:r>
            <a:r>
              <a:rPr lang="zh-CN" altLang="en-US" smtClean="0">
                <a:latin typeface="+mn-lt"/>
                <a:ea typeface="楷体" panose="02010609060101010101" pitchFamily="49" charset="-122"/>
              </a:rPr>
              <a:t>再看交点左右两侧，图象位于上方的直线函数值较大</a:t>
            </a:r>
            <a:r>
              <a:rPr lang="en-US" altLang="zh-CN" smtClean="0">
                <a:latin typeface="+mn-lt"/>
                <a:ea typeface="楷体" panose="02010609060101010101" pitchFamily="49" charset="-122"/>
              </a:rPr>
              <a:t>.</a:t>
            </a:r>
            <a:endParaRPr lang="zh-CN" altLang="en-US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45925" y="925661"/>
            <a:ext cx="8421850" cy="1410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defRPr/>
            </a:pPr>
            <a:r>
              <a:rPr lang="zh-CN" altLang="en-US" sz="2200" b="1" smtClean="0">
                <a:latin typeface="+mj-lt"/>
                <a:ea typeface="+mj-ea"/>
              </a:rPr>
              <a:t>探究</a:t>
            </a:r>
            <a:r>
              <a:rPr lang="en-US" altLang="zh-CN" sz="2200" b="1" smtClean="0">
                <a:latin typeface="+mj-lt"/>
                <a:ea typeface="+mj-ea"/>
              </a:rPr>
              <a:t>3</a:t>
            </a:r>
            <a:r>
              <a:rPr lang="zh-CN" altLang="en-US" sz="2200" b="1" smtClean="0">
                <a:latin typeface="+mj-lt"/>
                <a:ea typeface="+mj-ea"/>
              </a:rPr>
              <a:t>：</a:t>
            </a:r>
            <a:r>
              <a:rPr lang="zh-CN" altLang="en-US" sz="2200" b="1"/>
              <a:t>如图所示，</a:t>
            </a:r>
            <a:r>
              <a:rPr lang="en-US" altLang="zh-CN" sz="2200" b="1" i="1"/>
              <a:t>l</a:t>
            </a:r>
            <a:r>
              <a:rPr lang="en-US" altLang="zh-CN" sz="2200" b="1" baseline="-25000"/>
              <a:t>1</a:t>
            </a:r>
            <a:r>
              <a:rPr lang="zh-CN" altLang="en-US" sz="2200" b="1"/>
              <a:t>反映了某公司产品的销售收入与销售量的关系，</a:t>
            </a:r>
            <a:r>
              <a:rPr lang="en-US" altLang="zh-CN" sz="2200" b="1" i="1"/>
              <a:t>l</a:t>
            </a:r>
            <a:r>
              <a:rPr lang="en-US" altLang="zh-CN" sz="2200" b="1" baseline="-25000"/>
              <a:t>2</a:t>
            </a:r>
            <a:r>
              <a:rPr lang="zh-CN" altLang="en-US" sz="2200" b="1"/>
              <a:t>反映了该公司产品的销售成本与销售</a:t>
            </a: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200" b="1"/>
              <a:t>量的关系，根据图象填空：</a:t>
            </a:r>
          </a:p>
        </p:txBody>
      </p: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45831" y="51689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422648" y="523098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合作探究</a:t>
            </a:r>
          </a:p>
        </p:txBody>
      </p:sp>
      <p:sp>
        <p:nvSpPr>
          <p:cNvPr id="50" name="Text Box 78"/>
          <p:cNvSpPr txBox="1">
            <a:spLocks noChangeArrowheads="1"/>
          </p:cNvSpPr>
          <p:nvPr/>
        </p:nvSpPr>
        <p:spPr bwMode="auto">
          <a:xfrm>
            <a:off x="432496" y="2100967"/>
            <a:ext cx="6456067" cy="891540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</a:pPr>
            <a:r>
              <a:rPr lang="en-US" altLang="zh-CN" smtClean="0"/>
              <a:t>(5) </a:t>
            </a:r>
            <a:r>
              <a:rPr lang="en-US" altLang="zh-CN" i="1" smtClean="0"/>
              <a:t>l</a:t>
            </a:r>
            <a:r>
              <a:rPr lang="en-US" altLang="zh-CN" baseline="-25000" smtClean="0"/>
              <a:t>1</a:t>
            </a:r>
            <a:r>
              <a:rPr lang="zh-CN" altLang="en-US"/>
              <a:t>对应的函数表达式是</a:t>
            </a:r>
            <a:r>
              <a:rPr lang="en-US" altLang="zh-CN"/>
              <a:t>___________</a:t>
            </a:r>
            <a:r>
              <a:rPr lang="zh-CN" altLang="en-US" smtClean="0"/>
              <a:t>，</a:t>
            </a:r>
            <a:endParaRPr lang="en-US" altLang="zh-CN" smtClean="0"/>
          </a:p>
          <a:p>
            <a:pPr fontAlgn="auto">
              <a:lnSpc>
                <a:spcPct val="130000"/>
              </a:lnSpc>
            </a:pPr>
            <a:r>
              <a:rPr lang="en-US" altLang="zh-CN" i="1" smtClean="0"/>
              <a:t> l</a:t>
            </a:r>
            <a:r>
              <a:rPr lang="en-US" altLang="zh-CN" baseline="-25000" smtClean="0"/>
              <a:t>2</a:t>
            </a:r>
            <a:r>
              <a:rPr lang="zh-CN" altLang="en-US"/>
              <a:t>对应的函数表达式是</a:t>
            </a:r>
            <a:r>
              <a:rPr lang="en-US" altLang="zh-CN"/>
              <a:t>________________.</a:t>
            </a:r>
          </a:p>
        </p:txBody>
      </p:sp>
      <p:sp>
        <p:nvSpPr>
          <p:cNvPr id="51" name="矩形 50"/>
          <p:cNvSpPr/>
          <p:nvPr/>
        </p:nvSpPr>
        <p:spPr>
          <a:xfrm>
            <a:off x="3424064" y="2081242"/>
            <a:ext cx="1175322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b="1" i="1" smtClean="0">
                <a:solidFill>
                  <a:srgbClr val="FF000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200" b="1" smtClean="0">
                <a:solidFill>
                  <a:srgbClr val="FF0000"/>
                </a:solidFill>
                <a:ea typeface="楷体" panose="02010609060101010101" pitchFamily="49" charset="-122"/>
              </a:rPr>
              <a:t>=1000</a:t>
            </a:r>
            <a:r>
              <a:rPr lang="en-US" altLang="zh-CN" sz="2200" b="1" i="1" smtClean="0">
                <a:solidFill>
                  <a:srgbClr val="FF0000"/>
                </a:solidFill>
                <a:ea typeface="楷体" panose="02010609060101010101" pitchFamily="49" charset="-122"/>
              </a:rPr>
              <a:t>x</a:t>
            </a:r>
            <a:endParaRPr lang="zh-CN" altLang="en-US" sz="2200">
              <a:solidFill>
                <a:srgbClr val="FF0000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317638" y="1856240"/>
            <a:ext cx="3922595" cy="2964117"/>
            <a:chOff x="3033272" y="1725348"/>
            <a:chExt cx="3922595" cy="2964117"/>
          </a:xfrm>
        </p:grpSpPr>
        <p:pic>
          <p:nvPicPr>
            <p:cNvPr id="53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065458" y="1788288"/>
              <a:ext cx="3600000" cy="288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4" name="直接箭头连接符 53"/>
            <p:cNvCxnSpPr/>
            <p:nvPr/>
          </p:nvCxnSpPr>
          <p:spPr>
            <a:xfrm flipV="1">
              <a:off x="3033272" y="4303987"/>
              <a:ext cx="3632186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直接箭头连接符 54"/>
            <p:cNvCxnSpPr/>
            <p:nvPr/>
          </p:nvCxnSpPr>
          <p:spPr>
            <a:xfrm flipH="1" flipV="1">
              <a:off x="3791619" y="1788288"/>
              <a:ext cx="0" cy="2891725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6" name="TextBox 16"/>
            <p:cNvSpPr txBox="1">
              <a:spLocks noChangeArrowheads="1"/>
            </p:cNvSpPr>
            <p:nvPr/>
          </p:nvSpPr>
          <p:spPr bwMode="auto">
            <a:xfrm>
              <a:off x="3469238" y="4249801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17"/>
            <p:cNvSpPr txBox="1">
              <a:spLocks noChangeArrowheads="1"/>
            </p:cNvSpPr>
            <p:nvPr/>
          </p:nvSpPr>
          <p:spPr bwMode="auto">
            <a:xfrm>
              <a:off x="6348649" y="4320133"/>
              <a:ext cx="607218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x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endParaRPr lang="zh-CN" altLang="en-US" sz="18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18"/>
            <p:cNvSpPr txBox="1">
              <a:spLocks noChangeArrowheads="1"/>
            </p:cNvSpPr>
            <p:nvPr/>
          </p:nvSpPr>
          <p:spPr bwMode="auto">
            <a:xfrm>
              <a:off x="3212540" y="1725348"/>
              <a:ext cx="6823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y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r>
                <a:rPr lang="zh-CN" altLang="en-US" sz="1800" b="1">
                  <a:latin typeface="+mn-lt"/>
                  <a:cs typeface="Times New Roman" panose="02020603050405020304" pitchFamily="18" charset="0"/>
                </a:rPr>
                <a:t>元</a:t>
              </a:r>
              <a:endParaRPr lang="zh-CN" altLang="en-US" sz="1800" b="1" baseline="30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19"/>
            <p:cNvSpPr txBox="1">
              <a:spLocks noChangeArrowheads="1"/>
            </p:cNvSpPr>
            <p:nvPr/>
          </p:nvSpPr>
          <p:spPr bwMode="auto">
            <a:xfrm>
              <a:off x="5453649" y="4253351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5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0" name="TextBox 20"/>
            <p:cNvSpPr txBox="1">
              <a:spLocks noChangeArrowheads="1"/>
            </p:cNvSpPr>
            <p:nvPr/>
          </p:nvSpPr>
          <p:spPr bwMode="auto">
            <a:xfrm>
              <a:off x="3166748" y="3758304"/>
              <a:ext cx="7143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1000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1" name="TextBox 21"/>
            <p:cNvSpPr txBox="1">
              <a:spLocks noChangeArrowheads="1"/>
            </p:cNvSpPr>
            <p:nvPr/>
          </p:nvSpPr>
          <p:spPr bwMode="auto">
            <a:xfrm>
              <a:off x="5047178" y="4249801"/>
              <a:ext cx="4530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4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2" name="TextBox 22"/>
            <p:cNvSpPr txBox="1">
              <a:spLocks noChangeArrowheads="1"/>
            </p:cNvSpPr>
            <p:nvPr/>
          </p:nvSpPr>
          <p:spPr bwMode="auto">
            <a:xfrm>
              <a:off x="4704724" y="4253351"/>
              <a:ext cx="3214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3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3" name="TextBox 23"/>
            <p:cNvSpPr txBox="1">
              <a:spLocks noChangeArrowheads="1"/>
            </p:cNvSpPr>
            <p:nvPr/>
          </p:nvSpPr>
          <p:spPr bwMode="auto">
            <a:xfrm>
              <a:off x="4340040" y="4253351"/>
              <a:ext cx="2500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4" name="TextBox 24"/>
            <p:cNvSpPr txBox="1">
              <a:spLocks noChangeArrowheads="1"/>
            </p:cNvSpPr>
            <p:nvPr/>
          </p:nvSpPr>
          <p:spPr bwMode="auto">
            <a:xfrm>
              <a:off x="3994648" y="4253351"/>
              <a:ext cx="285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1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5" name="TextBox 25"/>
            <p:cNvSpPr txBox="1">
              <a:spLocks noChangeArrowheads="1"/>
            </p:cNvSpPr>
            <p:nvPr/>
          </p:nvSpPr>
          <p:spPr bwMode="auto">
            <a:xfrm>
              <a:off x="3183488" y="3382963"/>
              <a:ext cx="7143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6" name="TextBox 26"/>
            <p:cNvSpPr txBox="1">
              <a:spLocks noChangeArrowheads="1"/>
            </p:cNvSpPr>
            <p:nvPr/>
          </p:nvSpPr>
          <p:spPr bwMode="auto">
            <a:xfrm>
              <a:off x="3183488" y="3018820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3000</a:t>
              </a:r>
              <a:endParaRPr lang="zh-CN" altLang="en-US" sz="1800" b="1">
                <a:latin typeface="+mn-lt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 flipV="1">
              <a:off x="3793294" y="2319456"/>
              <a:ext cx="2506898" cy="126380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5400000" flipH="1">
              <a:off x="3827631" y="3906970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rot="5400000" flipH="1">
              <a:off x="3829294" y="354725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rot="5400000" flipH="1">
              <a:off x="3838800" y="3187546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rot="5400000" flipH="1">
              <a:off x="3840463" y="2827834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rot="5400000" flipH="1">
              <a:off x="3826219" y="246812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rot="5400000" flipH="1">
              <a:off x="3820098" y="2108410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rot="10800000" flipH="1">
              <a:off x="4506198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rot="10800000" flipH="1">
              <a:off x="4144625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rot="10800000" flipH="1">
              <a:off x="4867771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rot="10800000" flipH="1">
              <a:off x="5229344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rot="10800000" flipH="1">
              <a:off x="5590917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rot="10800000" flipH="1">
              <a:off x="5952490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26"/>
            <p:cNvSpPr txBox="1">
              <a:spLocks noChangeArrowheads="1"/>
            </p:cNvSpPr>
            <p:nvPr/>
          </p:nvSpPr>
          <p:spPr bwMode="auto">
            <a:xfrm>
              <a:off x="3183488" y="2679168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4000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83" name="TextBox 26"/>
            <p:cNvSpPr txBox="1">
              <a:spLocks noChangeArrowheads="1"/>
            </p:cNvSpPr>
            <p:nvPr/>
          </p:nvSpPr>
          <p:spPr bwMode="auto">
            <a:xfrm>
              <a:off x="3207186" y="2319456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5000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84" name="TextBox 26"/>
            <p:cNvSpPr txBox="1">
              <a:spLocks noChangeArrowheads="1"/>
            </p:cNvSpPr>
            <p:nvPr/>
          </p:nvSpPr>
          <p:spPr bwMode="auto">
            <a:xfrm>
              <a:off x="3207186" y="1959744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6000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85" name="TextBox 19"/>
            <p:cNvSpPr txBox="1">
              <a:spLocks noChangeArrowheads="1"/>
            </p:cNvSpPr>
            <p:nvPr/>
          </p:nvSpPr>
          <p:spPr bwMode="auto">
            <a:xfrm>
              <a:off x="5795532" y="4253351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6</a:t>
              </a:r>
              <a:endParaRPr lang="zh-CN" altLang="en-US" sz="1800" b="1">
                <a:latin typeface="+mn-lt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 flipV="1">
              <a:off x="3784098" y="2094680"/>
              <a:ext cx="2202896" cy="2207176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17"/>
            <p:cNvSpPr txBox="1">
              <a:spLocks noChangeArrowheads="1"/>
            </p:cNvSpPr>
            <p:nvPr/>
          </p:nvSpPr>
          <p:spPr bwMode="auto">
            <a:xfrm>
              <a:off x="6176121" y="2310178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2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88" name="TextBox 17"/>
            <p:cNvSpPr txBox="1">
              <a:spLocks noChangeArrowheads="1"/>
            </p:cNvSpPr>
            <p:nvPr/>
          </p:nvSpPr>
          <p:spPr bwMode="auto">
            <a:xfrm>
              <a:off x="5571238" y="1907360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1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67544" y="2839104"/>
            <a:ext cx="4572000" cy="209169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设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l</a:t>
            </a:r>
            <a:r>
              <a:rPr lang="en-US" altLang="zh-CN" sz="2000" b="1" baseline="-25000">
                <a:solidFill>
                  <a:srgbClr val="7030A0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的表达式是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=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k</a:t>
            </a:r>
            <a:r>
              <a:rPr lang="en-US" altLang="zh-CN" sz="2000" b="1" baseline="-25000">
                <a:solidFill>
                  <a:srgbClr val="7030A0"/>
                </a:solidFill>
                <a:ea typeface="楷体" panose="02010609060101010101" pitchFamily="49" charset="-122"/>
              </a:rPr>
              <a:t>1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x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，</a:t>
            </a:r>
            <a:endParaRPr lang="en-US" altLang="zh-CN" sz="2000" b="1">
              <a:solidFill>
                <a:srgbClr val="7030A0"/>
              </a:solidFill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由图知，图象过点（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4000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），</a:t>
            </a:r>
            <a:endParaRPr lang="en-US" altLang="zh-CN" sz="2000" b="1">
              <a:solidFill>
                <a:srgbClr val="7030A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4000=4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k</a:t>
            </a:r>
            <a:r>
              <a:rPr lang="en-US" altLang="zh-CN" sz="2000" b="1" baseline="-25000">
                <a:solidFill>
                  <a:srgbClr val="7030A0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，</a:t>
            </a:r>
            <a:endParaRPr lang="en-US" altLang="zh-CN" sz="2000" b="1">
              <a:solidFill>
                <a:srgbClr val="7030A0"/>
              </a:solidFill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k</a:t>
            </a:r>
            <a:r>
              <a:rPr lang="en-US" altLang="zh-CN" sz="2000" b="1" baseline="-25000">
                <a:solidFill>
                  <a:srgbClr val="7030A0"/>
                </a:solidFill>
                <a:ea typeface="楷体" panose="02010609060101010101" pitchFamily="49" charset="-122"/>
              </a:rPr>
              <a:t>1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=1000.</a:t>
            </a: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所以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l</a:t>
            </a:r>
            <a:r>
              <a:rPr lang="en-US" altLang="zh-CN" sz="2000" b="1" baseline="-25000">
                <a:solidFill>
                  <a:srgbClr val="7030A0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的函数表达式是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=1000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x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32590" y="987256"/>
            <a:ext cx="8421850" cy="1410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defRPr/>
            </a:pPr>
            <a:r>
              <a:rPr lang="zh-CN" altLang="en-US" sz="2200" b="1" smtClean="0">
                <a:latin typeface="+mj-lt"/>
                <a:ea typeface="+mj-ea"/>
              </a:rPr>
              <a:t>探究</a:t>
            </a:r>
            <a:r>
              <a:rPr lang="en-US" altLang="zh-CN" sz="2200" b="1" smtClean="0">
                <a:latin typeface="+mj-lt"/>
                <a:ea typeface="+mj-ea"/>
              </a:rPr>
              <a:t>3</a:t>
            </a:r>
            <a:r>
              <a:rPr lang="zh-CN" altLang="en-US" sz="2200" b="1" smtClean="0">
                <a:latin typeface="+mj-lt"/>
                <a:ea typeface="+mj-ea"/>
              </a:rPr>
              <a:t>：</a:t>
            </a:r>
            <a:r>
              <a:rPr lang="zh-CN" altLang="en-US" sz="2200" b="1"/>
              <a:t>如图所示，</a:t>
            </a:r>
            <a:r>
              <a:rPr lang="en-US" altLang="zh-CN" sz="2200" b="1" i="1"/>
              <a:t>l</a:t>
            </a:r>
            <a:r>
              <a:rPr lang="en-US" altLang="zh-CN" sz="2200" b="1" baseline="-25000"/>
              <a:t>1</a:t>
            </a:r>
            <a:r>
              <a:rPr lang="zh-CN" altLang="en-US" sz="2200" b="1"/>
              <a:t>反映了某公司产品的销售收入与销售量的关系，</a:t>
            </a:r>
            <a:r>
              <a:rPr lang="en-US" altLang="zh-CN" sz="2200" b="1" i="1"/>
              <a:t>l</a:t>
            </a:r>
            <a:r>
              <a:rPr lang="en-US" altLang="zh-CN" sz="2200" b="1" baseline="-25000"/>
              <a:t>2</a:t>
            </a:r>
            <a:r>
              <a:rPr lang="zh-CN" altLang="en-US" sz="2200" b="1"/>
              <a:t>反映了该公司产品的销售成本与销售</a:t>
            </a: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200" b="1"/>
              <a:t>量的关系，根据图象填空：</a:t>
            </a:r>
          </a:p>
        </p:txBody>
      </p: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55625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422648" y="523098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合作探究</a:t>
            </a:r>
          </a:p>
        </p:txBody>
      </p:sp>
      <p:sp>
        <p:nvSpPr>
          <p:cNvPr id="50" name="Text Box 78"/>
          <p:cNvSpPr txBox="1">
            <a:spLocks noChangeArrowheads="1"/>
          </p:cNvSpPr>
          <p:nvPr/>
        </p:nvSpPr>
        <p:spPr bwMode="auto">
          <a:xfrm>
            <a:off x="432496" y="2172722"/>
            <a:ext cx="6456067" cy="891540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</a:pPr>
            <a:r>
              <a:rPr lang="en-US" altLang="zh-CN" smtClean="0"/>
              <a:t>(5) </a:t>
            </a:r>
            <a:r>
              <a:rPr lang="en-US" altLang="zh-CN" i="1" smtClean="0"/>
              <a:t>l</a:t>
            </a:r>
            <a:r>
              <a:rPr lang="en-US" altLang="zh-CN" baseline="-25000" smtClean="0"/>
              <a:t>1</a:t>
            </a:r>
            <a:r>
              <a:rPr lang="zh-CN" altLang="en-US"/>
              <a:t>对应的函数表达式是</a:t>
            </a:r>
            <a:r>
              <a:rPr lang="en-US" altLang="zh-CN"/>
              <a:t>___________</a:t>
            </a:r>
            <a:r>
              <a:rPr lang="zh-CN" altLang="en-US" smtClean="0"/>
              <a:t>，</a:t>
            </a:r>
            <a:endParaRPr lang="en-US" altLang="zh-CN" smtClean="0"/>
          </a:p>
          <a:p>
            <a:pPr fontAlgn="auto">
              <a:lnSpc>
                <a:spcPct val="130000"/>
              </a:lnSpc>
            </a:pPr>
            <a:r>
              <a:rPr lang="en-US" altLang="zh-CN" i="1" smtClean="0"/>
              <a:t> l</a:t>
            </a:r>
            <a:r>
              <a:rPr lang="en-US" altLang="zh-CN" baseline="-25000" smtClean="0"/>
              <a:t>2</a:t>
            </a:r>
            <a:r>
              <a:rPr lang="zh-CN" altLang="en-US"/>
              <a:t>对应的函数表达式是</a:t>
            </a:r>
            <a:r>
              <a:rPr lang="en-US" altLang="zh-CN"/>
              <a:t>________________.</a:t>
            </a:r>
          </a:p>
        </p:txBody>
      </p:sp>
      <p:sp>
        <p:nvSpPr>
          <p:cNvPr id="51" name="矩形 50"/>
          <p:cNvSpPr/>
          <p:nvPr/>
        </p:nvSpPr>
        <p:spPr>
          <a:xfrm>
            <a:off x="3424064" y="2152997"/>
            <a:ext cx="1175322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b="1" i="1" smtClean="0">
                <a:solidFill>
                  <a:srgbClr val="FF000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200" b="1" smtClean="0">
                <a:solidFill>
                  <a:srgbClr val="FF0000"/>
                </a:solidFill>
                <a:ea typeface="楷体" panose="02010609060101010101" pitchFamily="49" charset="-122"/>
              </a:rPr>
              <a:t>=1000</a:t>
            </a:r>
            <a:r>
              <a:rPr lang="en-US" altLang="zh-CN" sz="2200" b="1" i="1" smtClean="0">
                <a:solidFill>
                  <a:srgbClr val="FF0000"/>
                </a:solidFill>
                <a:ea typeface="楷体" panose="02010609060101010101" pitchFamily="49" charset="-122"/>
              </a:rPr>
              <a:t>x</a:t>
            </a:r>
            <a:endParaRPr lang="zh-CN" altLang="en-US" sz="2200">
              <a:solidFill>
                <a:srgbClr val="FF0000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317638" y="1856240"/>
            <a:ext cx="3922595" cy="2964117"/>
            <a:chOff x="3033272" y="1725348"/>
            <a:chExt cx="3922595" cy="2964117"/>
          </a:xfrm>
        </p:grpSpPr>
        <p:pic>
          <p:nvPicPr>
            <p:cNvPr id="53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065458" y="1788288"/>
              <a:ext cx="3600000" cy="288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4" name="直接箭头连接符 53"/>
            <p:cNvCxnSpPr/>
            <p:nvPr/>
          </p:nvCxnSpPr>
          <p:spPr>
            <a:xfrm flipV="1">
              <a:off x="3033272" y="4303987"/>
              <a:ext cx="3632186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直接箭头连接符 54"/>
            <p:cNvCxnSpPr/>
            <p:nvPr/>
          </p:nvCxnSpPr>
          <p:spPr>
            <a:xfrm flipH="1" flipV="1">
              <a:off x="3791619" y="1788288"/>
              <a:ext cx="0" cy="2891725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6" name="TextBox 16"/>
            <p:cNvSpPr txBox="1">
              <a:spLocks noChangeArrowheads="1"/>
            </p:cNvSpPr>
            <p:nvPr/>
          </p:nvSpPr>
          <p:spPr bwMode="auto">
            <a:xfrm>
              <a:off x="3469238" y="4249801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17"/>
            <p:cNvSpPr txBox="1">
              <a:spLocks noChangeArrowheads="1"/>
            </p:cNvSpPr>
            <p:nvPr/>
          </p:nvSpPr>
          <p:spPr bwMode="auto">
            <a:xfrm>
              <a:off x="6348649" y="4320133"/>
              <a:ext cx="607218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x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endParaRPr lang="zh-CN" altLang="en-US" sz="18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18"/>
            <p:cNvSpPr txBox="1">
              <a:spLocks noChangeArrowheads="1"/>
            </p:cNvSpPr>
            <p:nvPr/>
          </p:nvSpPr>
          <p:spPr bwMode="auto">
            <a:xfrm>
              <a:off x="3212540" y="1725348"/>
              <a:ext cx="6823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y</a:t>
              </a:r>
              <a:r>
                <a:rPr lang="en-US" altLang="zh-CN" sz="1800" b="1" smtClean="0">
                  <a:latin typeface="+mn-lt"/>
                  <a:cs typeface="Times New Roman" panose="02020603050405020304" pitchFamily="18" charset="0"/>
                </a:rPr>
                <a:t>/</a:t>
              </a:r>
              <a:r>
                <a:rPr lang="zh-CN" altLang="en-US" sz="1800" b="1">
                  <a:latin typeface="+mn-lt"/>
                  <a:cs typeface="Times New Roman" panose="02020603050405020304" pitchFamily="18" charset="0"/>
                </a:rPr>
                <a:t>元</a:t>
              </a:r>
              <a:endParaRPr lang="zh-CN" altLang="en-US" sz="1800" b="1" baseline="30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19"/>
            <p:cNvSpPr txBox="1">
              <a:spLocks noChangeArrowheads="1"/>
            </p:cNvSpPr>
            <p:nvPr/>
          </p:nvSpPr>
          <p:spPr bwMode="auto">
            <a:xfrm>
              <a:off x="5453649" y="4253351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5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0" name="TextBox 20"/>
            <p:cNvSpPr txBox="1">
              <a:spLocks noChangeArrowheads="1"/>
            </p:cNvSpPr>
            <p:nvPr/>
          </p:nvSpPr>
          <p:spPr bwMode="auto">
            <a:xfrm>
              <a:off x="3166748" y="3758304"/>
              <a:ext cx="7143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1000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1" name="TextBox 21"/>
            <p:cNvSpPr txBox="1">
              <a:spLocks noChangeArrowheads="1"/>
            </p:cNvSpPr>
            <p:nvPr/>
          </p:nvSpPr>
          <p:spPr bwMode="auto">
            <a:xfrm>
              <a:off x="5047178" y="4249801"/>
              <a:ext cx="4530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4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2" name="TextBox 22"/>
            <p:cNvSpPr txBox="1">
              <a:spLocks noChangeArrowheads="1"/>
            </p:cNvSpPr>
            <p:nvPr/>
          </p:nvSpPr>
          <p:spPr bwMode="auto">
            <a:xfrm>
              <a:off x="4704724" y="4253351"/>
              <a:ext cx="3214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3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3" name="TextBox 23"/>
            <p:cNvSpPr txBox="1">
              <a:spLocks noChangeArrowheads="1"/>
            </p:cNvSpPr>
            <p:nvPr/>
          </p:nvSpPr>
          <p:spPr bwMode="auto">
            <a:xfrm>
              <a:off x="4340040" y="4253351"/>
              <a:ext cx="2500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4" name="TextBox 24"/>
            <p:cNvSpPr txBox="1">
              <a:spLocks noChangeArrowheads="1"/>
            </p:cNvSpPr>
            <p:nvPr/>
          </p:nvSpPr>
          <p:spPr bwMode="auto">
            <a:xfrm>
              <a:off x="3994648" y="4253351"/>
              <a:ext cx="285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1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5" name="TextBox 25"/>
            <p:cNvSpPr txBox="1">
              <a:spLocks noChangeArrowheads="1"/>
            </p:cNvSpPr>
            <p:nvPr/>
          </p:nvSpPr>
          <p:spPr bwMode="auto">
            <a:xfrm>
              <a:off x="3183488" y="3382963"/>
              <a:ext cx="7143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66" name="TextBox 26"/>
            <p:cNvSpPr txBox="1">
              <a:spLocks noChangeArrowheads="1"/>
            </p:cNvSpPr>
            <p:nvPr/>
          </p:nvSpPr>
          <p:spPr bwMode="auto">
            <a:xfrm>
              <a:off x="3183488" y="3018820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3000</a:t>
              </a:r>
              <a:endParaRPr lang="zh-CN" altLang="en-US" sz="1800" b="1">
                <a:latin typeface="+mn-lt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 flipV="1">
              <a:off x="3793294" y="2319456"/>
              <a:ext cx="2506898" cy="126380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5400000" flipH="1">
              <a:off x="3827631" y="3906970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rot="5400000" flipH="1">
              <a:off x="3829294" y="354725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rot="5400000" flipH="1">
              <a:off x="3838800" y="3187546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rot="5400000" flipH="1">
              <a:off x="3840463" y="2827834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rot="5400000" flipH="1">
              <a:off x="3826219" y="2468122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rot="5400000" flipH="1">
              <a:off x="3820098" y="2108410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rot="10800000" flipH="1">
              <a:off x="4506198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rot="10800000" flipH="1">
              <a:off x="4144625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rot="10800000" flipH="1">
              <a:off x="4867771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rot="10800000" flipH="1">
              <a:off x="5229344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rot="10800000" flipH="1">
              <a:off x="5590917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rot="10800000" flipH="1">
              <a:off x="5952490" y="4247147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26"/>
            <p:cNvSpPr txBox="1">
              <a:spLocks noChangeArrowheads="1"/>
            </p:cNvSpPr>
            <p:nvPr/>
          </p:nvSpPr>
          <p:spPr bwMode="auto">
            <a:xfrm>
              <a:off x="3183488" y="2679168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4000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83" name="TextBox 26"/>
            <p:cNvSpPr txBox="1">
              <a:spLocks noChangeArrowheads="1"/>
            </p:cNvSpPr>
            <p:nvPr/>
          </p:nvSpPr>
          <p:spPr bwMode="auto">
            <a:xfrm>
              <a:off x="3207186" y="2319456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5000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84" name="TextBox 26"/>
            <p:cNvSpPr txBox="1">
              <a:spLocks noChangeArrowheads="1"/>
            </p:cNvSpPr>
            <p:nvPr/>
          </p:nvSpPr>
          <p:spPr bwMode="auto">
            <a:xfrm>
              <a:off x="3207186" y="1959744"/>
              <a:ext cx="7194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6000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85" name="TextBox 19"/>
            <p:cNvSpPr txBox="1">
              <a:spLocks noChangeArrowheads="1"/>
            </p:cNvSpPr>
            <p:nvPr/>
          </p:nvSpPr>
          <p:spPr bwMode="auto">
            <a:xfrm>
              <a:off x="5795532" y="4253351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6</a:t>
              </a:r>
              <a:endParaRPr lang="zh-CN" altLang="en-US" sz="1800" b="1">
                <a:latin typeface="+mn-lt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 flipV="1">
              <a:off x="3784098" y="2094680"/>
              <a:ext cx="2202896" cy="2207176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17"/>
            <p:cNvSpPr txBox="1">
              <a:spLocks noChangeArrowheads="1"/>
            </p:cNvSpPr>
            <p:nvPr/>
          </p:nvSpPr>
          <p:spPr bwMode="auto">
            <a:xfrm>
              <a:off x="6176121" y="2310178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2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88" name="TextBox 17"/>
            <p:cNvSpPr txBox="1">
              <a:spLocks noChangeArrowheads="1"/>
            </p:cNvSpPr>
            <p:nvPr/>
          </p:nvSpPr>
          <p:spPr bwMode="auto">
            <a:xfrm>
              <a:off x="5571238" y="1907360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1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60463" y="2930525"/>
            <a:ext cx="5451114" cy="20916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设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l</a:t>
            </a:r>
            <a:r>
              <a:rPr lang="en-US" altLang="zh-CN" sz="2000" b="1" baseline="-25000">
                <a:solidFill>
                  <a:srgbClr val="7030A0"/>
                </a:solidFill>
                <a:ea typeface="楷体" panose="02010609060101010101" pitchFamily="49" charset="-122"/>
              </a:rPr>
              <a:t>2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的表达式是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=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k</a:t>
            </a:r>
            <a:r>
              <a:rPr lang="en-US" altLang="zh-CN" sz="2000" b="1" baseline="-25000">
                <a:solidFill>
                  <a:srgbClr val="7030A0"/>
                </a:solidFill>
                <a:ea typeface="楷体" panose="02010609060101010101" pitchFamily="49" charset="-122"/>
              </a:rPr>
              <a:t>2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x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+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b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，</a:t>
            </a:r>
            <a:endParaRPr lang="en-US" altLang="zh-CN" sz="2000" b="1">
              <a:solidFill>
                <a:srgbClr val="7030A0"/>
              </a:solidFill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由图知，图象过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(0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2000),(4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4000)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得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000" b="1">
              <a:solidFill>
                <a:srgbClr val="7030A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en-US" altLang="zh-CN" sz="2000" b="1" i="1" smtClean="0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=2000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     ①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 ,    4000=4</a:t>
            </a:r>
            <a:r>
              <a:rPr lang="en-US" altLang="zh-CN" sz="2000" b="1" i="1" smtClean="0">
                <a:solidFill>
                  <a:srgbClr val="7030A0"/>
                </a:solidFill>
                <a:ea typeface="楷体" panose="02010609060101010101" pitchFamily="49" charset="-122"/>
              </a:rPr>
              <a:t>k</a:t>
            </a:r>
            <a:r>
              <a:rPr lang="en-US" altLang="zh-CN" sz="2000" b="1" baseline="-25000" smtClean="0">
                <a:solidFill>
                  <a:srgbClr val="7030A0"/>
                </a:solidFill>
                <a:ea typeface="楷体" panose="02010609060101010101" pitchFamily="49" charset="-122"/>
              </a:rPr>
              <a:t>2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+</a:t>
            </a:r>
            <a:r>
              <a:rPr lang="en-US" altLang="zh-CN" sz="2000" b="1" i="1" smtClean="0">
                <a:solidFill>
                  <a:srgbClr val="7030A0"/>
                </a:solidFill>
                <a:ea typeface="楷体" panose="02010609060101010101" pitchFamily="49" charset="-122"/>
              </a:rPr>
              <a:t>b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      ②</a:t>
            </a:r>
            <a:endParaRPr lang="en-US" altLang="zh-CN" sz="2000" b="1" i="1">
              <a:solidFill>
                <a:srgbClr val="7030A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将①代入②，得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=500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000" b="1">
              <a:solidFill>
                <a:srgbClr val="7030A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所以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l</a:t>
            </a:r>
            <a:r>
              <a:rPr lang="en-US" altLang="zh-CN" sz="2000" b="1" baseline="-25000">
                <a:solidFill>
                  <a:srgbClr val="7030A0"/>
                </a:solidFill>
                <a:ea typeface="楷体" panose="02010609060101010101" pitchFamily="49" charset="-122"/>
              </a:rPr>
              <a:t>2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的函数表达式是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=500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x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+2000.</a:t>
            </a:r>
          </a:p>
        </p:txBody>
      </p:sp>
      <p:sp>
        <p:nvSpPr>
          <p:cNvPr id="44" name="矩形 43"/>
          <p:cNvSpPr/>
          <p:nvPr/>
        </p:nvSpPr>
        <p:spPr>
          <a:xfrm>
            <a:off x="3285381" y="2550229"/>
            <a:ext cx="1758815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b="1" i="1" smtClean="0">
                <a:solidFill>
                  <a:srgbClr val="FF0000"/>
                </a:solidFill>
                <a:ea typeface="楷体" panose="02010609060101010101" pitchFamily="49" charset="-122"/>
              </a:rPr>
              <a:t>y</a:t>
            </a:r>
            <a:r>
              <a:rPr lang="en-US" altLang="zh-CN" sz="2200" b="1" smtClean="0">
                <a:solidFill>
                  <a:srgbClr val="FF0000"/>
                </a:solidFill>
                <a:ea typeface="楷体" panose="02010609060101010101" pitchFamily="49" charset="-122"/>
              </a:rPr>
              <a:t>=500</a:t>
            </a:r>
            <a:r>
              <a:rPr lang="en-US" altLang="zh-CN" sz="2200" b="1" i="1" smtClean="0">
                <a:solidFill>
                  <a:srgbClr val="FF0000"/>
                </a:solidFill>
                <a:ea typeface="楷体" panose="02010609060101010101" pitchFamily="49" charset="-122"/>
              </a:rPr>
              <a:t>x</a:t>
            </a:r>
            <a:r>
              <a:rPr lang="en-US" altLang="zh-CN" sz="2200" b="1" smtClean="0">
                <a:solidFill>
                  <a:srgbClr val="FF0000"/>
                </a:solidFill>
                <a:ea typeface="楷体" panose="02010609060101010101" pitchFamily="49" charset="-122"/>
              </a:rPr>
              <a:t>+2000</a:t>
            </a:r>
            <a:endParaRPr lang="zh-CN" altLang="en-US" sz="2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784151" y="2714754"/>
            <a:ext cx="7524806" cy="10645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200" b="1" i="1" smtClean="0">
                <a:ea typeface="楷体" panose="02010609060101010101" pitchFamily="49" charset="-122"/>
              </a:rPr>
              <a:t>k</a:t>
            </a:r>
            <a:r>
              <a:rPr lang="en-US" altLang="zh-CN" sz="2200" b="1" baseline="-25000" smtClean="0">
                <a:ea typeface="楷体" panose="02010609060101010101" pitchFamily="49" charset="-122"/>
              </a:rPr>
              <a:t>1</a:t>
            </a:r>
            <a:r>
              <a:rPr lang="zh-CN" altLang="en-US" sz="2200" b="1" smtClean="0">
                <a:ea typeface="楷体" panose="02010609060101010101" pitchFamily="49" charset="-122"/>
              </a:rPr>
              <a:t>的实际意义是每销售</a:t>
            </a:r>
            <a:r>
              <a:rPr lang="en-US" altLang="zh-CN" sz="2200" b="1" smtClean="0">
                <a:ea typeface="楷体" panose="02010609060101010101" pitchFamily="49" charset="-122"/>
              </a:rPr>
              <a:t>1</a:t>
            </a:r>
            <a:endParaRPr lang="en-US" altLang="zh-CN" sz="2200" b="1" smtClean="0"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200" b="1" i="1" smtClean="0">
                <a:ea typeface="楷体" panose="02010609060101010101" pitchFamily="49" charset="-122"/>
              </a:rPr>
              <a:t>k</a:t>
            </a:r>
            <a:r>
              <a:rPr lang="en-US" altLang="zh-CN" sz="2200" b="1" baseline="-25000" smtClean="0">
                <a:ea typeface="楷体" panose="02010609060101010101" pitchFamily="49" charset="-122"/>
              </a:rPr>
              <a:t>2</a:t>
            </a:r>
            <a:r>
              <a:rPr lang="zh-CN" altLang="en-US" sz="2200" b="1" smtClean="0">
                <a:ea typeface="楷体" panose="02010609060101010101" pitchFamily="49" charset="-122"/>
              </a:rPr>
              <a:t>的</a:t>
            </a:r>
            <a:r>
              <a:rPr lang="zh-CN" altLang="en-US" sz="2200" b="1">
                <a:ea typeface="楷体" panose="02010609060101010101" pitchFamily="49" charset="-122"/>
              </a:rPr>
              <a:t>实际意义是每销售</a:t>
            </a:r>
            <a:r>
              <a:rPr lang="en-US" altLang="zh-CN" sz="2200" b="1">
                <a:ea typeface="楷体" panose="02010609060101010101" pitchFamily="49" charset="-122"/>
              </a:rPr>
              <a:t>1</a:t>
            </a:r>
            <a:endParaRPr lang="en-US" altLang="zh-CN" sz="2200" b="1" smtClean="0">
              <a:ea typeface="楷体" panose="02010609060101010101" pitchFamily="49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6473" y="604378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想一想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92701" y="1326790"/>
            <a:ext cx="8699779" cy="1316754"/>
            <a:chOff x="183176" y="571775"/>
            <a:chExt cx="8699779" cy="1316754"/>
          </a:xfrm>
        </p:grpSpPr>
        <p:sp>
          <p:nvSpPr>
            <p:cNvPr id="3" name="内容占位符 2"/>
            <p:cNvSpPr txBox="1"/>
            <p:nvPr/>
          </p:nvSpPr>
          <p:spPr>
            <a:xfrm>
              <a:off x="1198562" y="706893"/>
              <a:ext cx="7684393" cy="110799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indent="0" algn="l" defTabSz="914400" rtl="0" eaLnBrk="1" latinLnBrk="0" hangingPunct="1">
                <a:lnSpc>
                  <a:spcPct val="150000"/>
                </a:lnSpc>
                <a:spcBef>
                  <a:spcPct val="0"/>
                </a:spcBef>
                <a:buFont typeface="Wingdings 2" panose="05020102010507070707" pitchFamily="18" charset="2"/>
                <a:buNone/>
                <a:defRPr sz="2400" b="1" kern="1200">
                  <a:solidFill>
                    <a:schemeClr val="tx1"/>
                  </a:solidFill>
                  <a:latin typeface="+mj-lt"/>
                  <a:ea typeface="+mj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200" i="1" smtClean="0"/>
                <a:t>l</a:t>
              </a:r>
              <a:r>
                <a:rPr lang="en-US" altLang="zh-CN" sz="2200" baseline="-25000" smtClean="0"/>
                <a:t>1</a:t>
              </a:r>
              <a:r>
                <a:rPr lang="zh-CN" altLang="en-US" sz="2200" smtClean="0"/>
                <a:t>对</a:t>
              </a:r>
              <a:r>
                <a:rPr lang="zh-CN" altLang="en-US" sz="2200"/>
                <a:t>应</a:t>
              </a:r>
              <a:r>
                <a:rPr lang="zh-CN" altLang="en-US" sz="2200" smtClean="0"/>
                <a:t>的一</a:t>
              </a:r>
              <a:r>
                <a:rPr lang="zh-CN" altLang="en-US" sz="2200"/>
                <a:t>次函</a:t>
              </a:r>
              <a:r>
                <a:rPr lang="zh-CN" altLang="en-US" sz="2200" smtClean="0"/>
                <a:t>数</a:t>
              </a:r>
              <a:r>
                <a:rPr lang="en-US" altLang="zh-CN" sz="2200" i="1" smtClean="0"/>
                <a:t>y</a:t>
              </a:r>
              <a:r>
                <a:rPr lang="en-US" altLang="zh-CN" sz="2200" smtClean="0"/>
                <a:t>=</a:t>
              </a:r>
              <a:r>
                <a:rPr lang="en-US" altLang="zh-CN" sz="2200" i="1" smtClean="0"/>
                <a:t>k</a:t>
              </a:r>
              <a:r>
                <a:rPr lang="en-US" altLang="zh-CN" sz="2200" baseline="-25000" smtClean="0"/>
                <a:t>1</a:t>
              </a:r>
              <a:r>
                <a:rPr lang="en-US" altLang="zh-CN" sz="2200" i="1" smtClean="0"/>
                <a:t>x</a:t>
              </a:r>
              <a:r>
                <a:rPr lang="en-US" altLang="zh-CN" sz="2200" smtClean="0"/>
                <a:t>+</a:t>
              </a:r>
              <a:r>
                <a:rPr lang="en-US" altLang="zh-CN" sz="2200" i="1" smtClean="0"/>
                <a:t>b</a:t>
              </a:r>
              <a:r>
                <a:rPr lang="en-US" altLang="zh-CN" sz="2200" baseline="-25000" smtClean="0"/>
                <a:t>1</a:t>
              </a:r>
              <a:r>
                <a:rPr lang="zh-CN" altLang="en-US" sz="2200" smtClean="0"/>
                <a:t>中</a:t>
              </a:r>
              <a:r>
                <a:rPr lang="zh-CN" altLang="en-US" sz="2200"/>
                <a:t>，</a:t>
              </a:r>
              <a:r>
                <a:rPr lang="en-US" altLang="zh-CN" sz="2200" i="1"/>
                <a:t>k</a:t>
              </a:r>
              <a:r>
                <a:rPr lang="en-US" altLang="zh-CN" sz="2200" baseline="-25000"/>
                <a:t>1</a:t>
              </a:r>
              <a:r>
                <a:rPr lang="zh-CN" altLang="en-US" sz="2200" smtClean="0"/>
                <a:t>，</a:t>
              </a:r>
              <a:r>
                <a:rPr lang="en-US" altLang="zh-CN" sz="2200" i="1" smtClean="0"/>
                <a:t>b</a:t>
              </a:r>
              <a:r>
                <a:rPr lang="en-US" altLang="zh-CN" sz="2200" baseline="-25000" smtClean="0"/>
                <a:t>1</a:t>
              </a:r>
              <a:r>
                <a:rPr lang="zh-CN" altLang="en-US" sz="2200" smtClean="0"/>
                <a:t>的</a:t>
              </a:r>
              <a:r>
                <a:rPr lang="zh-CN" altLang="en-US" sz="2200"/>
                <a:t>实际意义各是什么</a:t>
              </a:r>
              <a:r>
                <a:rPr lang="zh-CN" altLang="en-US" sz="2200" smtClean="0"/>
                <a:t>？</a:t>
              </a:r>
              <a:endParaRPr lang="en-US" altLang="zh-CN" sz="2200" smtClean="0"/>
            </a:p>
            <a:p>
              <a:r>
                <a:rPr lang="en-US" altLang="zh-CN" sz="2200" i="1" smtClean="0"/>
                <a:t>l</a:t>
              </a:r>
              <a:r>
                <a:rPr lang="en-US" altLang="zh-CN" sz="2200" baseline="-25000" smtClean="0"/>
                <a:t>2</a:t>
              </a:r>
              <a:r>
                <a:rPr lang="zh-CN" altLang="en-US" sz="2200"/>
                <a:t>对应的一次函</a:t>
              </a:r>
              <a:r>
                <a:rPr lang="zh-CN" altLang="en-US" sz="2200" smtClean="0"/>
                <a:t>数</a:t>
              </a:r>
              <a:r>
                <a:rPr lang="en-US" altLang="zh-CN" sz="2200" i="1" smtClean="0"/>
                <a:t>y</a:t>
              </a:r>
              <a:r>
                <a:rPr lang="en-US" altLang="zh-CN" sz="2200" smtClean="0"/>
                <a:t>=</a:t>
              </a:r>
              <a:r>
                <a:rPr lang="en-US" altLang="zh-CN" sz="2200" i="1" smtClean="0"/>
                <a:t>k</a:t>
              </a:r>
              <a:r>
                <a:rPr lang="en-US" altLang="zh-CN" sz="2200" baseline="-25000" smtClean="0"/>
                <a:t>2</a:t>
              </a:r>
              <a:r>
                <a:rPr lang="en-US" altLang="zh-CN" sz="2200" i="1" smtClean="0"/>
                <a:t>x</a:t>
              </a:r>
              <a:r>
                <a:rPr lang="en-US" altLang="zh-CN" sz="2200" smtClean="0"/>
                <a:t>+</a:t>
              </a:r>
              <a:r>
                <a:rPr lang="en-US" altLang="zh-CN" sz="2200" i="1" smtClean="0"/>
                <a:t>b</a:t>
              </a:r>
              <a:r>
                <a:rPr lang="en-US" altLang="zh-CN" sz="2200" i="1" baseline="-25000" smtClean="0"/>
                <a:t>2</a:t>
              </a:r>
              <a:r>
                <a:rPr lang="zh-CN" altLang="en-US" sz="2200"/>
                <a:t>中，</a:t>
              </a:r>
              <a:r>
                <a:rPr lang="en-US" altLang="zh-CN" sz="2200" i="1" smtClean="0"/>
                <a:t>k</a:t>
              </a:r>
              <a:r>
                <a:rPr lang="en-US" altLang="zh-CN" sz="2200" baseline="-25000" smtClean="0"/>
                <a:t>2</a:t>
              </a:r>
              <a:r>
                <a:rPr lang="zh-CN" altLang="en-US" sz="2200" smtClean="0"/>
                <a:t>，</a:t>
              </a:r>
              <a:r>
                <a:rPr lang="en-US" altLang="zh-CN" sz="2200" i="1" smtClean="0"/>
                <a:t>b</a:t>
              </a:r>
              <a:r>
                <a:rPr lang="en-US" altLang="zh-CN" sz="2200" baseline="-25000" smtClean="0"/>
                <a:t>2</a:t>
              </a:r>
              <a:r>
                <a:rPr lang="zh-CN" altLang="en-US" sz="2200" smtClean="0"/>
                <a:t>的</a:t>
              </a:r>
              <a:r>
                <a:rPr lang="zh-CN" altLang="en-US" sz="2200"/>
                <a:t>实际意义各是什么？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597421" y="674523"/>
              <a:ext cx="8069510" cy="115212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Times New Roman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6146" name="Picture 2" descr="E:\北师七下1\教案课件\0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83176" y="571775"/>
              <a:ext cx="1106942" cy="1316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" name="组合 11"/>
          <p:cNvGrpSpPr/>
          <p:nvPr/>
        </p:nvGrpSpPr>
        <p:grpSpPr>
          <a:xfrm>
            <a:off x="4929701" y="2323446"/>
            <a:ext cx="3967424" cy="2587988"/>
            <a:chOff x="2267398" y="1681326"/>
            <a:chExt cx="3967424" cy="2587988"/>
          </a:xfrm>
        </p:grpSpPr>
        <p:pic>
          <p:nvPicPr>
            <p:cNvPr id="13" name="Picture 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299584" y="1681326"/>
              <a:ext cx="3600000" cy="2576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4" name="直接箭头连接符 13"/>
            <p:cNvCxnSpPr/>
            <p:nvPr/>
          </p:nvCxnSpPr>
          <p:spPr>
            <a:xfrm flipV="1">
              <a:off x="2267398" y="3893287"/>
              <a:ext cx="3632186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 flipV="1">
              <a:off x="3025745" y="1995686"/>
              <a:ext cx="1675" cy="2273628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6" name="TextBox 16"/>
            <p:cNvSpPr txBox="1">
              <a:spLocks noChangeArrowheads="1"/>
            </p:cNvSpPr>
            <p:nvPr/>
          </p:nvSpPr>
          <p:spPr bwMode="auto">
            <a:xfrm>
              <a:off x="2703364" y="3839101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7"/>
            <p:cNvSpPr txBox="1">
              <a:spLocks noChangeArrowheads="1"/>
            </p:cNvSpPr>
            <p:nvPr/>
          </p:nvSpPr>
          <p:spPr bwMode="auto">
            <a:xfrm>
              <a:off x="5211611" y="3867472"/>
              <a:ext cx="831987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8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8"/>
            <p:cNvSpPr txBox="1">
              <a:spLocks noChangeArrowheads="1"/>
            </p:cNvSpPr>
            <p:nvPr/>
          </p:nvSpPr>
          <p:spPr bwMode="auto">
            <a:xfrm>
              <a:off x="2479773" y="1681326"/>
              <a:ext cx="1067858" cy="272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800" b="1" baseline="30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9"/>
            <p:cNvSpPr txBox="1">
              <a:spLocks noChangeArrowheads="1"/>
            </p:cNvSpPr>
            <p:nvPr/>
          </p:nvSpPr>
          <p:spPr bwMode="auto">
            <a:xfrm>
              <a:off x="4282733" y="3830225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8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20" name="TextBox 20"/>
            <p:cNvSpPr txBox="1">
              <a:spLocks noChangeArrowheads="1"/>
            </p:cNvSpPr>
            <p:nvPr/>
          </p:nvSpPr>
          <p:spPr bwMode="auto">
            <a:xfrm>
              <a:off x="2755383" y="3529340"/>
              <a:ext cx="37645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1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21" name="TextBox 21"/>
            <p:cNvSpPr txBox="1">
              <a:spLocks noChangeArrowheads="1"/>
            </p:cNvSpPr>
            <p:nvPr/>
          </p:nvSpPr>
          <p:spPr bwMode="auto">
            <a:xfrm>
              <a:off x="3567238" y="3830225"/>
              <a:ext cx="371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4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22" name="TextBox 22"/>
            <p:cNvSpPr txBox="1">
              <a:spLocks noChangeArrowheads="1"/>
            </p:cNvSpPr>
            <p:nvPr/>
          </p:nvSpPr>
          <p:spPr bwMode="auto">
            <a:xfrm>
              <a:off x="4586280" y="3830225"/>
              <a:ext cx="46457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10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3257688" y="3830225"/>
              <a:ext cx="2500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24" name="TextBox 25"/>
            <p:cNvSpPr txBox="1">
              <a:spLocks noChangeArrowheads="1"/>
            </p:cNvSpPr>
            <p:nvPr/>
          </p:nvSpPr>
          <p:spPr bwMode="auto">
            <a:xfrm>
              <a:off x="2760509" y="3318449"/>
              <a:ext cx="37645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25" name="TextBox 26"/>
            <p:cNvSpPr txBox="1">
              <a:spLocks noChangeArrowheads="1"/>
            </p:cNvSpPr>
            <p:nvPr/>
          </p:nvSpPr>
          <p:spPr bwMode="auto">
            <a:xfrm>
              <a:off x="2763101" y="3151035"/>
              <a:ext cx="3791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3</a:t>
              </a:r>
              <a:endParaRPr lang="zh-CN" altLang="en-US" sz="1600" b="1">
                <a:latin typeface="+mn-lt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V="1">
              <a:off x="3013702" y="2464447"/>
              <a:ext cx="2582273" cy="53203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rot="10800000" flipH="1">
              <a:off x="3745999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rot="10800000" flipH="1">
              <a:off x="3388477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10800000" flipH="1">
              <a:off x="4103521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rot="10800000" flipH="1">
              <a:off x="4461043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rot="10800000" flipH="1">
              <a:off x="4818566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10800000" flipH="1">
              <a:off x="5186616" y="381613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26"/>
            <p:cNvSpPr txBox="1">
              <a:spLocks noChangeArrowheads="1"/>
            </p:cNvSpPr>
            <p:nvPr/>
          </p:nvSpPr>
          <p:spPr bwMode="auto">
            <a:xfrm>
              <a:off x="2754475" y="2987852"/>
              <a:ext cx="3791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4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34" name="TextBox 26"/>
            <p:cNvSpPr txBox="1">
              <a:spLocks noChangeArrowheads="1"/>
            </p:cNvSpPr>
            <p:nvPr/>
          </p:nvSpPr>
          <p:spPr bwMode="auto">
            <a:xfrm>
              <a:off x="2751943" y="2790329"/>
              <a:ext cx="3791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5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35" name="TextBox 26"/>
            <p:cNvSpPr txBox="1">
              <a:spLocks noChangeArrowheads="1"/>
            </p:cNvSpPr>
            <p:nvPr/>
          </p:nvSpPr>
          <p:spPr bwMode="auto">
            <a:xfrm>
              <a:off x="2763101" y="2617601"/>
              <a:ext cx="3791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6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36" name="TextBox 19"/>
            <p:cNvSpPr txBox="1">
              <a:spLocks noChangeArrowheads="1"/>
            </p:cNvSpPr>
            <p:nvPr/>
          </p:nvSpPr>
          <p:spPr bwMode="auto">
            <a:xfrm>
              <a:off x="3925964" y="3830225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6</a:t>
              </a:r>
              <a:endParaRPr lang="zh-CN" altLang="en-US" sz="1800" b="1">
                <a:latin typeface="+mn-lt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 flipV="1">
              <a:off x="3018224" y="2540657"/>
              <a:ext cx="2695632" cy="1350499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17"/>
            <p:cNvSpPr txBox="1">
              <a:spLocks noChangeArrowheads="1"/>
            </p:cNvSpPr>
            <p:nvPr/>
          </p:nvSpPr>
          <p:spPr bwMode="auto">
            <a:xfrm>
              <a:off x="5292366" y="2095115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2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17"/>
            <p:cNvSpPr txBox="1">
              <a:spLocks noChangeArrowheads="1"/>
            </p:cNvSpPr>
            <p:nvPr/>
          </p:nvSpPr>
          <p:spPr bwMode="auto">
            <a:xfrm>
              <a:off x="5627604" y="2464447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1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013702" y="2453134"/>
              <a:ext cx="80626" cy="1435692"/>
              <a:chOff x="3013702" y="2453134"/>
              <a:chExt cx="80626" cy="1435692"/>
            </a:xfrm>
          </p:grpSpPr>
          <p:cxnSp>
            <p:nvCxnSpPr>
              <p:cNvPr id="50" name="直接连接符 49"/>
              <p:cNvCxnSpPr/>
              <p:nvPr/>
            </p:nvCxnSpPr>
            <p:spPr>
              <a:xfrm rot="5400000" flipH="1">
                <a:off x="3058328" y="3493902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rot="5400000" flipH="1">
                <a:off x="3058328" y="3134979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rot="5400000" flipH="1">
                <a:off x="3058328" y="2776057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rot="5400000" flipH="1">
                <a:off x="3058328" y="2417134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rot="5400000" flipH="1">
                <a:off x="3058328" y="3673363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rot="5400000" flipH="1">
                <a:off x="3058328" y="3314441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rot="5400000" flipH="1">
                <a:off x="3058328" y="2955518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rot="5400000" flipH="1">
                <a:off x="3058328" y="2596596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rot="5400000" flipH="1">
                <a:off x="3049702" y="3852826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TextBox 26"/>
            <p:cNvSpPr txBox="1">
              <a:spLocks noChangeArrowheads="1"/>
            </p:cNvSpPr>
            <p:nvPr/>
          </p:nvSpPr>
          <p:spPr bwMode="auto">
            <a:xfrm>
              <a:off x="2771727" y="2444114"/>
              <a:ext cx="3791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7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2" name="TextBox 26"/>
            <p:cNvSpPr txBox="1">
              <a:spLocks noChangeArrowheads="1"/>
            </p:cNvSpPr>
            <p:nvPr/>
          </p:nvSpPr>
          <p:spPr bwMode="auto">
            <a:xfrm>
              <a:off x="2772384" y="2253169"/>
              <a:ext cx="3791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8</a:t>
              </a:r>
              <a:endParaRPr lang="zh-CN" altLang="en-US" sz="1600" b="1">
                <a:latin typeface="+mn-lt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 rot="10800000" flipH="1">
              <a:off x="3567238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10800000" flipH="1">
              <a:off x="3209716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10800000" flipH="1">
              <a:off x="3924760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10800000" flipH="1">
              <a:off x="4282282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rot="10800000" flipH="1">
              <a:off x="4639804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rot="10800000" flipH="1">
              <a:off x="3030955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10800000" flipH="1">
              <a:off x="5012675" y="381613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例题讲解</a:t>
            </a:r>
          </a:p>
        </p:txBody>
      </p:sp>
      <p:sp>
        <p:nvSpPr>
          <p:cNvPr id="61" name="Rectangle 4"/>
          <p:cNvSpPr>
            <a:spLocks noChangeArrowheads="1"/>
          </p:cNvSpPr>
          <p:nvPr/>
        </p:nvSpPr>
        <p:spPr bwMode="auto">
          <a:xfrm>
            <a:off x="422648" y="2935730"/>
            <a:ext cx="3960440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</a:pPr>
            <a:r>
              <a:rPr lang="en-US" altLang="zh-CN" sz="2000" b="1" smtClean="0"/>
              <a:t>(1) </a:t>
            </a:r>
            <a:r>
              <a:rPr lang="zh-CN" altLang="en-US" sz="2000" b="1" smtClean="0"/>
              <a:t>哪</a:t>
            </a:r>
            <a:r>
              <a:rPr lang="zh-CN" altLang="en-US" sz="2000" b="1"/>
              <a:t>条线表示 </a:t>
            </a:r>
            <a:r>
              <a:rPr lang="en-US" altLang="zh-CN" sz="2000" b="1" i="1"/>
              <a:t>B </a:t>
            </a:r>
            <a:r>
              <a:rPr lang="zh-CN" altLang="en-US" sz="2000" b="1"/>
              <a:t>到海岸距离与追赶时间之间的关系？</a:t>
            </a:r>
          </a:p>
        </p:txBody>
      </p:sp>
      <p:sp>
        <p:nvSpPr>
          <p:cNvPr id="3" name="矩形 2"/>
          <p:cNvSpPr/>
          <p:nvPr/>
        </p:nvSpPr>
        <p:spPr>
          <a:xfrm>
            <a:off x="432048" y="3696057"/>
            <a:ext cx="4572000" cy="126229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defRPr/>
            </a:pP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解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:(1)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当</a:t>
            </a:r>
            <a:endParaRPr lang="en-US" altLang="zh-CN" sz="2000" b="1">
              <a:solidFill>
                <a:srgbClr val="7030A0"/>
              </a:solidFill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故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l</a:t>
            </a:r>
            <a:r>
              <a:rPr lang="en-US" altLang="zh-CN" sz="2000" b="1" baseline="-25000">
                <a:solidFill>
                  <a:srgbClr val="7030A0"/>
                </a:solidFill>
                <a:ea typeface="楷体" panose="02010609060101010101" pitchFamily="49" charset="-122"/>
              </a:rPr>
              <a:t>1 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表示 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</a:rPr>
              <a:t>B 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到海岸的距离与追赶</a:t>
            </a: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时间</a:t>
            </a:r>
            <a:endParaRPr lang="en-US" altLang="zh-CN" sz="2000" b="1" smtClean="0">
              <a:solidFill>
                <a:srgbClr val="7030A0"/>
              </a:solidFill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之间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的关系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.</a:t>
            </a:r>
            <a:endParaRPr lang="zh-CN" altLang="en-US" sz="2000" b="1">
              <a:solidFill>
                <a:srgbClr val="7030A0"/>
              </a:solidFill>
              <a:ea typeface="楷体" panose="02010609060101010101" pitchFamily="49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5553909" y="4373696"/>
            <a:ext cx="244191" cy="2717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内容占位符 2"/>
          <p:cNvSpPr txBox="1"/>
          <p:nvPr/>
        </p:nvSpPr>
        <p:spPr>
          <a:xfrm>
            <a:off x="432496" y="1128253"/>
            <a:ext cx="8464629" cy="1894199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2200" b="1" smtClean="0">
                <a:solidFill>
                  <a:srgbClr val="002060"/>
                </a:solidFill>
                <a:ea typeface="+mj-ea"/>
              </a:rPr>
              <a:t>例</a:t>
            </a:r>
            <a:r>
              <a:rPr lang="en-US" altLang="zh-CN" sz="2200" b="1" smtClean="0">
                <a:solidFill>
                  <a:srgbClr val="002060"/>
                </a:solidFill>
                <a:ea typeface="+mj-ea"/>
              </a:rPr>
              <a:t>3  </a:t>
            </a:r>
            <a:r>
              <a:rPr lang="zh-CN" altLang="en-US" sz="2200" b="1" smtClean="0"/>
              <a:t>我</a:t>
            </a:r>
            <a:r>
              <a:rPr lang="zh-CN" altLang="en-US" sz="2200" b="1"/>
              <a:t>边防局接到情报，近海处有一可疑</a:t>
            </a:r>
            <a:r>
              <a:rPr lang="zh-CN" altLang="en-US" sz="2200" b="1" smtClean="0"/>
              <a:t>船只</a:t>
            </a:r>
            <a:r>
              <a:rPr lang="en-US" altLang="zh-CN" sz="2400" b="1" i="1"/>
              <a:t>A</a:t>
            </a:r>
            <a:r>
              <a:rPr lang="zh-CN" altLang="en-US" sz="2200" b="1" smtClean="0"/>
              <a:t>正向</a:t>
            </a:r>
            <a:r>
              <a:rPr lang="zh-CN" altLang="en-US" sz="2200" b="1"/>
              <a:t>公海方向行驶，边防局迅速派出</a:t>
            </a:r>
            <a:r>
              <a:rPr lang="zh-CN" altLang="en-US" sz="2200" b="1" smtClean="0"/>
              <a:t>快艇</a:t>
            </a:r>
            <a:r>
              <a:rPr lang="en-US" altLang="zh-CN" sz="2400" b="1" i="1"/>
              <a:t>B</a:t>
            </a:r>
            <a:r>
              <a:rPr lang="zh-CN" altLang="en-US" sz="2200" b="1" smtClean="0"/>
              <a:t>追赶</a:t>
            </a:r>
            <a:r>
              <a:rPr lang="en-US" altLang="zh-CN" sz="2200" b="1" smtClean="0"/>
              <a:t>.</a:t>
            </a:r>
            <a:r>
              <a:rPr lang="zh-CN" altLang="en-US" sz="2200" b="1" smtClean="0"/>
              <a:t> 图</a:t>
            </a:r>
            <a:r>
              <a:rPr lang="zh-CN" altLang="en-US" sz="2200" b="1"/>
              <a:t>中 </a:t>
            </a:r>
            <a:r>
              <a:rPr lang="en-US" altLang="zh-CN" sz="2200" b="1" i="1" smtClean="0">
                <a:cs typeface="Times New Roman" panose="02020603050405020304" pitchFamily="18" charset="0"/>
              </a:rPr>
              <a:t>l</a:t>
            </a:r>
            <a:r>
              <a:rPr lang="en-US" altLang="zh-CN" sz="2200" b="1" baseline="-25000" smtClean="0">
                <a:cs typeface="Times New Roman" panose="02020603050405020304" pitchFamily="18" charset="0"/>
              </a:rPr>
              <a:t>1</a:t>
            </a:r>
            <a:r>
              <a:rPr lang="zh-CN" altLang="en-US" sz="2200" b="1" smtClean="0">
                <a:cs typeface="Times New Roman" panose="02020603050405020304" pitchFamily="18" charset="0"/>
              </a:rPr>
              <a:t>，</a:t>
            </a:r>
            <a:r>
              <a:rPr lang="en-US" altLang="zh-CN" sz="2200" b="1" i="1" smtClean="0">
                <a:cs typeface="Times New Roman" panose="02020603050405020304" pitchFamily="18" charset="0"/>
              </a:rPr>
              <a:t>l</a:t>
            </a:r>
            <a:r>
              <a:rPr lang="en-US" altLang="zh-CN" sz="2200" b="1" baseline="-25000" smtClean="0">
                <a:cs typeface="Times New Roman" panose="02020603050405020304" pitchFamily="18" charset="0"/>
              </a:rPr>
              <a:t>2</a:t>
            </a:r>
            <a:r>
              <a:rPr lang="zh-CN" altLang="en-US" sz="2200" b="1" smtClean="0"/>
              <a:t>分别</a:t>
            </a:r>
            <a:r>
              <a:rPr lang="zh-CN" altLang="en-US" sz="2200" b="1"/>
              <a:t>表示两船相对于海岸的距</a:t>
            </a:r>
            <a:r>
              <a:rPr lang="zh-CN" altLang="en-US" sz="2200" b="1" smtClean="0"/>
              <a:t>离</a:t>
            </a:r>
            <a:endParaRPr lang="zh-CN" altLang="en-US" sz="2200" b="1" smtClean="0"/>
          </a:p>
          <a:p>
            <a:pPr marL="0" indent="0" fontAlgn="auto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2200" b="1"/>
              <a:t>的关</a:t>
            </a:r>
            <a:r>
              <a:rPr lang="zh-CN" altLang="en-US" sz="2200" b="1" smtClean="0"/>
              <a:t>系</a:t>
            </a:r>
            <a:r>
              <a:rPr lang="en-US" altLang="zh-CN" sz="2200" b="1" smtClean="0"/>
              <a:t>.</a:t>
            </a:r>
            <a:r>
              <a:rPr lang="zh-CN" altLang="en-US" sz="2200" b="1" smtClean="0"/>
              <a:t>根据图象回答下列问题：</a:t>
            </a:r>
            <a:endParaRPr lang="zh-CN" altLang="en-US" sz="22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" name="组合 11"/>
          <p:cNvGrpSpPr/>
          <p:nvPr/>
        </p:nvGrpSpPr>
        <p:grpSpPr>
          <a:xfrm>
            <a:off x="4929701" y="2323446"/>
            <a:ext cx="3967424" cy="2587988"/>
            <a:chOff x="2267398" y="1681326"/>
            <a:chExt cx="3967424" cy="2587988"/>
          </a:xfrm>
        </p:grpSpPr>
        <p:pic>
          <p:nvPicPr>
            <p:cNvPr id="13" name="Picture 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299584" y="1681326"/>
              <a:ext cx="3600000" cy="2576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4" name="直接箭头连接符 13"/>
            <p:cNvCxnSpPr/>
            <p:nvPr/>
          </p:nvCxnSpPr>
          <p:spPr>
            <a:xfrm flipV="1">
              <a:off x="2267398" y="3893287"/>
              <a:ext cx="3632186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 flipV="1">
              <a:off x="3025745" y="1995686"/>
              <a:ext cx="1675" cy="2273628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6" name="TextBox 16"/>
            <p:cNvSpPr txBox="1">
              <a:spLocks noChangeArrowheads="1"/>
            </p:cNvSpPr>
            <p:nvPr/>
          </p:nvSpPr>
          <p:spPr bwMode="auto">
            <a:xfrm>
              <a:off x="2703364" y="3839101"/>
              <a:ext cx="428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>
                  <a:latin typeface="+mn-lt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7"/>
            <p:cNvSpPr txBox="1">
              <a:spLocks noChangeArrowheads="1"/>
            </p:cNvSpPr>
            <p:nvPr/>
          </p:nvSpPr>
          <p:spPr bwMode="auto">
            <a:xfrm>
              <a:off x="5211611" y="3867472"/>
              <a:ext cx="831987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800" b="1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8"/>
            <p:cNvSpPr txBox="1">
              <a:spLocks noChangeArrowheads="1"/>
            </p:cNvSpPr>
            <p:nvPr/>
          </p:nvSpPr>
          <p:spPr bwMode="auto">
            <a:xfrm>
              <a:off x="2479773" y="1681326"/>
              <a:ext cx="1067858" cy="272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 sz="1800" b="1" baseline="30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9"/>
            <p:cNvSpPr txBox="1">
              <a:spLocks noChangeArrowheads="1"/>
            </p:cNvSpPr>
            <p:nvPr/>
          </p:nvSpPr>
          <p:spPr bwMode="auto">
            <a:xfrm>
              <a:off x="4282733" y="3830225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8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20" name="TextBox 20"/>
            <p:cNvSpPr txBox="1">
              <a:spLocks noChangeArrowheads="1"/>
            </p:cNvSpPr>
            <p:nvPr/>
          </p:nvSpPr>
          <p:spPr bwMode="auto">
            <a:xfrm>
              <a:off x="2755383" y="3529340"/>
              <a:ext cx="37645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1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21" name="TextBox 21"/>
            <p:cNvSpPr txBox="1">
              <a:spLocks noChangeArrowheads="1"/>
            </p:cNvSpPr>
            <p:nvPr/>
          </p:nvSpPr>
          <p:spPr bwMode="auto">
            <a:xfrm>
              <a:off x="3567238" y="3830225"/>
              <a:ext cx="371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4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22" name="TextBox 22"/>
            <p:cNvSpPr txBox="1">
              <a:spLocks noChangeArrowheads="1"/>
            </p:cNvSpPr>
            <p:nvPr/>
          </p:nvSpPr>
          <p:spPr bwMode="auto">
            <a:xfrm>
              <a:off x="4586280" y="3830225"/>
              <a:ext cx="46457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10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3257688" y="3830225"/>
              <a:ext cx="2500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24" name="TextBox 25"/>
            <p:cNvSpPr txBox="1">
              <a:spLocks noChangeArrowheads="1"/>
            </p:cNvSpPr>
            <p:nvPr/>
          </p:nvSpPr>
          <p:spPr bwMode="auto">
            <a:xfrm>
              <a:off x="2760509" y="3318449"/>
              <a:ext cx="37645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2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25" name="TextBox 26"/>
            <p:cNvSpPr txBox="1">
              <a:spLocks noChangeArrowheads="1"/>
            </p:cNvSpPr>
            <p:nvPr/>
          </p:nvSpPr>
          <p:spPr bwMode="auto">
            <a:xfrm>
              <a:off x="2763101" y="3151035"/>
              <a:ext cx="3791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3</a:t>
              </a:r>
              <a:endParaRPr lang="zh-CN" altLang="en-US" sz="1600" b="1">
                <a:latin typeface="+mn-lt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V="1">
              <a:off x="3013702" y="2464447"/>
              <a:ext cx="2582273" cy="53203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rot="10800000" flipH="1">
              <a:off x="3745999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rot="10800000" flipH="1">
              <a:off x="3388477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10800000" flipH="1">
              <a:off x="4103521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rot="10800000" flipH="1">
              <a:off x="4461043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rot="10800000" flipH="1">
              <a:off x="4818566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10800000" flipH="1">
              <a:off x="5186616" y="381613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26"/>
            <p:cNvSpPr txBox="1">
              <a:spLocks noChangeArrowheads="1"/>
            </p:cNvSpPr>
            <p:nvPr/>
          </p:nvSpPr>
          <p:spPr bwMode="auto">
            <a:xfrm>
              <a:off x="2754475" y="2987852"/>
              <a:ext cx="3791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4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34" name="TextBox 26"/>
            <p:cNvSpPr txBox="1">
              <a:spLocks noChangeArrowheads="1"/>
            </p:cNvSpPr>
            <p:nvPr/>
          </p:nvSpPr>
          <p:spPr bwMode="auto">
            <a:xfrm>
              <a:off x="2751943" y="2790329"/>
              <a:ext cx="3791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5</a:t>
              </a:r>
              <a:endParaRPr lang="zh-CN" altLang="en-US" sz="1800" b="1">
                <a:latin typeface="+mn-lt"/>
              </a:endParaRPr>
            </a:p>
          </p:txBody>
        </p:sp>
        <p:sp>
          <p:nvSpPr>
            <p:cNvPr id="35" name="TextBox 26"/>
            <p:cNvSpPr txBox="1">
              <a:spLocks noChangeArrowheads="1"/>
            </p:cNvSpPr>
            <p:nvPr/>
          </p:nvSpPr>
          <p:spPr bwMode="auto">
            <a:xfrm>
              <a:off x="2763101" y="2617601"/>
              <a:ext cx="3791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6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36" name="TextBox 19"/>
            <p:cNvSpPr txBox="1">
              <a:spLocks noChangeArrowheads="1"/>
            </p:cNvSpPr>
            <p:nvPr/>
          </p:nvSpPr>
          <p:spPr bwMode="auto">
            <a:xfrm>
              <a:off x="3925964" y="3830225"/>
              <a:ext cx="382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smtClean="0">
                  <a:latin typeface="+mn-lt"/>
                </a:rPr>
                <a:t>6</a:t>
              </a:r>
              <a:endParaRPr lang="zh-CN" altLang="en-US" sz="1800" b="1">
                <a:latin typeface="+mn-lt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 flipV="1">
              <a:off x="3018224" y="2540657"/>
              <a:ext cx="2695632" cy="1350499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17"/>
            <p:cNvSpPr txBox="1">
              <a:spLocks noChangeArrowheads="1"/>
            </p:cNvSpPr>
            <p:nvPr/>
          </p:nvSpPr>
          <p:spPr bwMode="auto">
            <a:xfrm>
              <a:off x="5292366" y="2095115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2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17"/>
            <p:cNvSpPr txBox="1">
              <a:spLocks noChangeArrowheads="1"/>
            </p:cNvSpPr>
            <p:nvPr/>
          </p:nvSpPr>
          <p:spPr bwMode="auto">
            <a:xfrm>
              <a:off x="5627604" y="2464447"/>
              <a:ext cx="6072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800" b="1" i="1" smtClean="0">
                  <a:latin typeface="+mn-lt"/>
                  <a:cs typeface="Times New Roman" panose="02020603050405020304" pitchFamily="18" charset="0"/>
                </a:rPr>
                <a:t>l</a:t>
              </a:r>
              <a:r>
                <a:rPr lang="en-US" altLang="zh-CN" sz="1800" b="1" baseline="-25000" smtClean="0">
                  <a:latin typeface="+mn-lt"/>
                  <a:cs typeface="Times New Roman" panose="02020603050405020304" pitchFamily="18" charset="0"/>
                </a:rPr>
                <a:t>1</a:t>
              </a:r>
              <a:endParaRPr lang="zh-CN" altLang="en-US" sz="1800" b="1" baseline="-25000">
                <a:latin typeface="+mn-lt"/>
                <a:cs typeface="Times New Roman" panose="02020603050405020304" pitchFamily="18" charset="0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013702" y="2453134"/>
              <a:ext cx="80626" cy="1435692"/>
              <a:chOff x="3013702" y="2453134"/>
              <a:chExt cx="80626" cy="1435692"/>
            </a:xfrm>
          </p:grpSpPr>
          <p:cxnSp>
            <p:nvCxnSpPr>
              <p:cNvPr id="50" name="直接连接符 49"/>
              <p:cNvCxnSpPr/>
              <p:nvPr/>
            </p:nvCxnSpPr>
            <p:spPr>
              <a:xfrm rot="5400000" flipH="1">
                <a:off x="3058328" y="3493902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rot="5400000" flipH="1">
                <a:off x="3058328" y="3134979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rot="5400000" flipH="1">
                <a:off x="3058328" y="2776057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rot="5400000" flipH="1">
                <a:off x="3058328" y="2417134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rot="5400000" flipH="1">
                <a:off x="3058328" y="3673363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rot="5400000" flipH="1">
                <a:off x="3058328" y="3314441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rot="5400000" flipH="1">
                <a:off x="3058328" y="2955518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rot="5400000" flipH="1">
                <a:off x="3058328" y="2596596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rot="5400000" flipH="1">
                <a:off x="3049702" y="3852826"/>
                <a:ext cx="0" cy="7200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TextBox 26"/>
            <p:cNvSpPr txBox="1">
              <a:spLocks noChangeArrowheads="1"/>
            </p:cNvSpPr>
            <p:nvPr/>
          </p:nvSpPr>
          <p:spPr bwMode="auto">
            <a:xfrm>
              <a:off x="2771727" y="2444114"/>
              <a:ext cx="3791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7</a:t>
              </a:r>
              <a:endParaRPr lang="zh-CN" altLang="en-US" sz="1600" b="1">
                <a:latin typeface="+mn-lt"/>
              </a:endParaRPr>
            </a:p>
          </p:txBody>
        </p:sp>
        <p:sp>
          <p:nvSpPr>
            <p:cNvPr id="42" name="TextBox 26"/>
            <p:cNvSpPr txBox="1">
              <a:spLocks noChangeArrowheads="1"/>
            </p:cNvSpPr>
            <p:nvPr/>
          </p:nvSpPr>
          <p:spPr bwMode="auto">
            <a:xfrm>
              <a:off x="2772384" y="2253169"/>
              <a:ext cx="3791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 smtClean="0">
                  <a:latin typeface="+mn-lt"/>
                </a:rPr>
                <a:t>8</a:t>
              </a:r>
              <a:endParaRPr lang="zh-CN" altLang="en-US" sz="1600" b="1">
                <a:latin typeface="+mn-lt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 rot="10800000" flipH="1">
              <a:off x="3567238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10800000" flipH="1">
              <a:off x="3209716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10800000" flipH="1">
              <a:off x="3924760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10800000" flipH="1">
              <a:off x="4282282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rot="10800000" flipH="1">
              <a:off x="4639804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rot="10800000" flipH="1">
              <a:off x="3030955" y="3812661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10800000" flipH="1">
              <a:off x="5012675" y="3816138"/>
              <a:ext cx="0" cy="7200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2496" y="574040"/>
            <a:ext cx="1296143" cy="5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422648" y="594853"/>
            <a:ext cx="1872208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例题讲解</a:t>
            </a:r>
          </a:p>
        </p:txBody>
      </p:sp>
      <p:sp>
        <p:nvSpPr>
          <p:cNvPr id="61" name="Rectangle 4"/>
          <p:cNvSpPr>
            <a:spLocks noChangeArrowheads="1"/>
          </p:cNvSpPr>
          <p:nvPr/>
        </p:nvSpPr>
        <p:spPr bwMode="auto">
          <a:xfrm>
            <a:off x="432173" y="2641987"/>
            <a:ext cx="3960440" cy="49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smtClean="0"/>
              <a:t>(2) </a:t>
            </a:r>
            <a:r>
              <a:rPr lang="en-US" altLang="zh-CN" sz="2000" b="1" i="1"/>
              <a:t>A</a:t>
            </a:r>
            <a:r>
              <a:rPr lang="zh-CN" altLang="en-US" sz="2000" b="1"/>
              <a:t>、</a:t>
            </a:r>
            <a:r>
              <a:rPr lang="en-US" altLang="zh-CN" sz="2000" b="1" i="1"/>
              <a:t>B</a:t>
            </a:r>
            <a:r>
              <a:rPr lang="en-US" altLang="zh-CN" sz="2000" b="1"/>
              <a:t> </a:t>
            </a:r>
            <a:r>
              <a:rPr lang="zh-CN" altLang="en-US" sz="2000" b="1"/>
              <a:t>哪个速度快？</a:t>
            </a:r>
          </a:p>
        </p:txBody>
      </p:sp>
      <p:sp>
        <p:nvSpPr>
          <p:cNvPr id="3" name="矩形 2"/>
          <p:cNvSpPr/>
          <p:nvPr/>
        </p:nvSpPr>
        <p:spPr>
          <a:xfrm>
            <a:off x="432194" y="2996818"/>
            <a:ext cx="4319635" cy="16585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defRPr/>
            </a:pP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(2) </a:t>
            </a:r>
            <a:endParaRPr lang="en-US" altLang="zh-CN" sz="2000" b="1" smtClean="0">
              <a:solidFill>
                <a:srgbClr val="7030A0"/>
              </a:solidFill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即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10 min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内，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行驶了 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2 n mile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，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 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行驶了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5 n mile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，</a:t>
            </a:r>
            <a:endParaRPr lang="en-US" altLang="zh-CN" sz="2000" b="1">
              <a:solidFill>
                <a:srgbClr val="7030A0"/>
              </a:solidFill>
              <a:ea typeface="楷体" panose="02010609060101010101" pitchFamily="49" charset="-122"/>
            </a:endParaRPr>
          </a:p>
          <a:p>
            <a:pPr fontAlgn="auto">
              <a:lnSpc>
                <a:spcPct val="130000"/>
              </a:lnSpc>
              <a:defRPr/>
            </a:pP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所以 </a:t>
            </a:r>
            <a:r>
              <a:rPr lang="en-US" altLang="zh-CN" sz="2000" b="1" i="1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>
                <a:solidFill>
                  <a:srgbClr val="7030A0"/>
                </a:solidFill>
                <a:ea typeface="楷体" panose="02010609060101010101" pitchFamily="49" charset="-122"/>
              </a:rPr>
              <a:t> </a:t>
            </a:r>
            <a:r>
              <a:rPr lang="zh-CN" altLang="en-US" sz="2000" b="1">
                <a:solidFill>
                  <a:srgbClr val="7030A0"/>
                </a:solidFill>
                <a:ea typeface="楷体" panose="02010609060101010101" pitchFamily="49" charset="-122"/>
              </a:rPr>
              <a:t>的速度快</a:t>
            </a:r>
            <a:r>
              <a:rPr lang="en-US" altLang="zh-CN" sz="2000" b="1" smtClean="0">
                <a:solidFill>
                  <a:srgbClr val="7030A0"/>
                </a:solidFill>
                <a:ea typeface="楷体" panose="02010609060101010101" pitchFamily="49" charset="-122"/>
              </a:rPr>
              <a:t>.</a:t>
            </a:r>
            <a:endParaRPr lang="zh-CN" altLang="en-US" sz="2000" b="1">
              <a:solidFill>
                <a:srgbClr val="7030A0"/>
              </a:solidFill>
              <a:ea typeface="楷体" panose="02010609060101010101" pitchFamily="49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 flipH="1" flipV="1">
            <a:off x="7470407" y="2924167"/>
            <a:ext cx="6737" cy="1555928"/>
          </a:xfrm>
          <a:prstGeom prst="line">
            <a:avLst/>
          </a:prstGeom>
          <a:ln w="28575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5674170" y="3619381"/>
            <a:ext cx="1845445" cy="0"/>
          </a:xfrm>
          <a:prstGeom prst="line">
            <a:avLst/>
          </a:prstGeom>
          <a:ln w="28575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5665544" y="3261987"/>
            <a:ext cx="1845445" cy="0"/>
          </a:xfrm>
          <a:prstGeom prst="line">
            <a:avLst/>
          </a:prstGeom>
          <a:ln w="28575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Oval 249"/>
          <p:cNvSpPr>
            <a:spLocks noChangeArrowheads="1"/>
          </p:cNvSpPr>
          <p:nvPr/>
        </p:nvSpPr>
        <p:spPr bwMode="auto">
          <a:xfrm>
            <a:off x="5605944" y="4452774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7" name="Oval 249"/>
          <p:cNvSpPr>
            <a:spLocks noChangeArrowheads="1"/>
          </p:cNvSpPr>
          <p:nvPr/>
        </p:nvSpPr>
        <p:spPr bwMode="auto">
          <a:xfrm>
            <a:off x="7426893" y="445825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8" name="Oval 249"/>
          <p:cNvSpPr>
            <a:spLocks noChangeArrowheads="1"/>
          </p:cNvSpPr>
          <p:nvPr/>
        </p:nvSpPr>
        <p:spPr bwMode="auto">
          <a:xfrm>
            <a:off x="7423524" y="3543569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9" name="Oval 249"/>
          <p:cNvSpPr>
            <a:spLocks noChangeArrowheads="1"/>
          </p:cNvSpPr>
          <p:nvPr/>
        </p:nvSpPr>
        <p:spPr bwMode="auto">
          <a:xfrm>
            <a:off x="5629011" y="3543569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0" name="Oval 249"/>
          <p:cNvSpPr>
            <a:spLocks noChangeArrowheads="1"/>
          </p:cNvSpPr>
          <p:nvPr/>
        </p:nvSpPr>
        <p:spPr bwMode="auto">
          <a:xfrm>
            <a:off x="7423439" y="318617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1" name="Oval 249"/>
          <p:cNvSpPr>
            <a:spLocks noChangeArrowheads="1"/>
          </p:cNvSpPr>
          <p:nvPr/>
        </p:nvSpPr>
        <p:spPr bwMode="auto">
          <a:xfrm>
            <a:off x="5629060" y="318617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3" name="内容占位符 2"/>
          <p:cNvSpPr txBox="1"/>
          <p:nvPr/>
        </p:nvSpPr>
        <p:spPr>
          <a:xfrm>
            <a:off x="432496" y="984743"/>
            <a:ext cx="8464629" cy="1894199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2200" b="1" smtClean="0">
                <a:solidFill>
                  <a:srgbClr val="002060"/>
                </a:solidFill>
                <a:ea typeface="+mj-ea"/>
              </a:rPr>
              <a:t>例</a:t>
            </a:r>
            <a:r>
              <a:rPr lang="en-US" altLang="zh-CN" sz="2200" b="1" smtClean="0">
                <a:solidFill>
                  <a:srgbClr val="002060"/>
                </a:solidFill>
                <a:ea typeface="+mj-ea"/>
              </a:rPr>
              <a:t>3  </a:t>
            </a:r>
            <a:r>
              <a:rPr lang="zh-CN" altLang="en-US" sz="2200" b="1" smtClean="0"/>
              <a:t>我</a:t>
            </a:r>
            <a:r>
              <a:rPr lang="zh-CN" altLang="en-US" sz="2200" b="1"/>
              <a:t>边防局接到情报，近海处有一可疑</a:t>
            </a:r>
            <a:r>
              <a:rPr lang="zh-CN" altLang="en-US" sz="2200" b="1" smtClean="0"/>
              <a:t>船只</a:t>
            </a:r>
            <a:r>
              <a:rPr lang="en-US" altLang="zh-CN" sz="2400" b="1" i="1"/>
              <a:t>A</a:t>
            </a:r>
            <a:r>
              <a:rPr lang="zh-CN" altLang="en-US" sz="2200" b="1" smtClean="0"/>
              <a:t>正向</a:t>
            </a:r>
            <a:r>
              <a:rPr lang="zh-CN" altLang="en-US" sz="2200" b="1"/>
              <a:t>公海方向行驶，边防局迅速派出</a:t>
            </a:r>
            <a:r>
              <a:rPr lang="zh-CN" altLang="en-US" sz="2200" b="1" smtClean="0"/>
              <a:t>快艇</a:t>
            </a:r>
            <a:r>
              <a:rPr lang="en-US" altLang="zh-CN" sz="2400" b="1" i="1"/>
              <a:t>B</a:t>
            </a:r>
            <a:r>
              <a:rPr lang="zh-CN" altLang="en-US" sz="2200" b="1" smtClean="0"/>
              <a:t>追赶</a:t>
            </a:r>
            <a:r>
              <a:rPr lang="en-US" altLang="zh-CN" sz="2200" b="1" smtClean="0"/>
              <a:t>.</a:t>
            </a:r>
            <a:r>
              <a:rPr lang="zh-CN" altLang="en-US" sz="2200" b="1" smtClean="0"/>
              <a:t> 图</a:t>
            </a:r>
            <a:r>
              <a:rPr lang="zh-CN" altLang="en-US" sz="2200" b="1"/>
              <a:t>中 </a:t>
            </a:r>
            <a:r>
              <a:rPr lang="en-US" altLang="zh-CN" sz="2200" b="1" i="1" smtClean="0">
                <a:cs typeface="Times New Roman" panose="02020603050405020304" pitchFamily="18" charset="0"/>
              </a:rPr>
              <a:t>l</a:t>
            </a:r>
            <a:r>
              <a:rPr lang="en-US" altLang="zh-CN" sz="2200" b="1" baseline="-25000" smtClean="0">
                <a:cs typeface="Times New Roman" panose="02020603050405020304" pitchFamily="18" charset="0"/>
              </a:rPr>
              <a:t>1</a:t>
            </a:r>
            <a:r>
              <a:rPr lang="zh-CN" altLang="en-US" sz="2200" b="1" smtClean="0">
                <a:cs typeface="Times New Roman" panose="02020603050405020304" pitchFamily="18" charset="0"/>
              </a:rPr>
              <a:t>，</a:t>
            </a:r>
            <a:r>
              <a:rPr lang="en-US" altLang="zh-CN" sz="2200" b="1" i="1" smtClean="0">
                <a:cs typeface="Times New Roman" panose="02020603050405020304" pitchFamily="18" charset="0"/>
              </a:rPr>
              <a:t>l</a:t>
            </a:r>
            <a:r>
              <a:rPr lang="en-US" altLang="zh-CN" sz="2200" b="1" baseline="-25000" smtClean="0">
                <a:cs typeface="Times New Roman" panose="02020603050405020304" pitchFamily="18" charset="0"/>
              </a:rPr>
              <a:t>2</a:t>
            </a:r>
            <a:r>
              <a:rPr lang="zh-CN" altLang="en-US" sz="2200" b="1" smtClean="0"/>
              <a:t>分别</a:t>
            </a:r>
            <a:r>
              <a:rPr lang="zh-CN" altLang="en-US" sz="2200" b="1"/>
              <a:t>表示两船相对于海岸的距</a:t>
            </a:r>
            <a:r>
              <a:rPr lang="zh-CN" altLang="en-US" sz="2200" b="1" smtClean="0"/>
              <a:t>离</a:t>
            </a:r>
            <a:endParaRPr lang="zh-CN" altLang="en-US" sz="2200" b="1" smtClean="0"/>
          </a:p>
          <a:p>
            <a:pPr marL="0" indent="0" fontAlgn="auto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2200" b="1"/>
              <a:t>的关</a:t>
            </a:r>
            <a:r>
              <a:rPr lang="zh-CN" altLang="en-US" sz="2200" b="1" smtClean="0"/>
              <a:t>系</a:t>
            </a:r>
            <a:r>
              <a:rPr lang="en-US" altLang="zh-CN" sz="2200" b="1" smtClean="0"/>
              <a:t>.</a:t>
            </a:r>
            <a:r>
              <a:rPr lang="zh-CN" altLang="en-US" sz="2200" b="1" smtClean="0"/>
              <a:t>根据图象回答下列问题：</a:t>
            </a:r>
            <a:endParaRPr lang="zh-CN" altLang="en-US" sz="22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https://d.book118.com/806224223230010054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0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67D98"/>
      </a:accent1>
      <a:accent2>
        <a:srgbClr val="C4CFD9"/>
      </a:accent2>
      <a:accent3>
        <a:srgbClr val="5ABE9E"/>
      </a:accent3>
      <a:accent4>
        <a:srgbClr val="ED6568"/>
      </a:accent4>
      <a:accent5>
        <a:srgbClr val="F9B46A"/>
      </a:accent5>
      <a:accent6>
        <a:srgbClr val="C5E7EB"/>
      </a:accent6>
      <a:hlink>
        <a:srgbClr val="867D98"/>
      </a:hlink>
      <a:folHlink>
        <a:srgbClr val="BFBFBF"/>
      </a:folHlink>
    </a:clrScheme>
    <a:fontScheme name="自定义 1">
      <a:majorFont>
        <a:latin typeface="Times New Roman"/>
        <a:ea typeface="宋体"/>
        <a:cs typeface="Arial"/>
      </a:majorFont>
      <a:minorFont>
        <a:latin typeface="Times New Roman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ns0:objectDefaults xmlns:ns0="http://schemas.openxmlformats.org/drawingml/2006/main"/>
  <a:extLst>
    <ns0:ext xmlns:ns0="http://schemas.openxmlformats.org/drawingml/2006/main" uri="{05A4C25C-085E-4340-85A3-A5531E510DB2}">
      <ns1:themeFamily xmlns:ns1="http://schemas.microsoft.com/office/thememl/2012/main" name="Office Theme" id="{62F939B6-93AF-4DB8-9C6B-D6C7DFDC589F}" vid="{4A3C46E8-61CC-4603-A589-7422A47A8E4A}"/>
    </ns0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387</Paragraphs>
  <Slides>27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38">
      <vt:lpstr>Arial</vt:lpstr>
      <vt:lpstr>Calibri</vt:lpstr>
      <vt:lpstr>Times New Roman</vt:lpstr>
      <vt:lpstr>宋体</vt:lpstr>
      <vt:lpstr>黑体</vt:lpstr>
      <vt:lpstr>微软雅黑</vt:lpstr>
      <vt:lpstr>楷体</vt:lpstr>
      <vt:lpstr>Wingdings</vt:lpstr>
      <vt:lpstr>Wingdings 2</vt:lpstr>
      <vt:lpstr>幼圆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2024-09-22T04:51:35.933</cp:lastPrinted>
  <dcterms:created xsi:type="dcterms:W3CDTF">2024-09-21T20:51:35Z</dcterms:created>
  <dcterms:modified xsi:type="dcterms:W3CDTF">2024-09-21T20:51:39Z</dcterms:modified>
</cp:coreProperties>
</file>