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67.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DAE639-C2B9-41BF-9968-00600EA227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660BFE-DBAD-4145-86D7-69C218531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8C763F-6547-4839-B2DA-DFA92CE62C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8B920B-A755-4624-8537-B99B38D45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5177D6-C7B4-43BD-BC2D-1A0347226E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A655FB-1B78-4B64-8185-B76496C20F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0E6D3C-447E-4E06-9B80-4A4ED060F2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A6B1DE-CF16-4D2A-8383-8A20060F9B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15D45F-641E-40F3-99A5-3E789636EE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E41D11-0761-4982-928D-4A87137F48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2584A3-3D57-4E4B-9EE0-575F56985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1"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5"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100000">
                <a:schemeClr val="accent1">
                  <a:alpha val="20000"/>
                </a:schemeClr>
              </a:gs>
              <a:gs pos="0">
                <a:schemeClr val="accent1">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9"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7"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10"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9"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8"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7"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8" name="椭圆 7"/>
          <p:cNvSpPr/>
          <p:nvPr>
            <p:custDataLst>
              <p:tags r:id="rId1"/>
            </p:custDataLst>
          </p:nvPr>
        </p:nvSpPr>
        <p:spPr>
          <a:xfrm>
            <a:off x="1219200" y="2804795"/>
            <a:ext cx="2362200" cy="2362200"/>
          </a:xfrm>
          <a:prstGeom prst="ellipse">
            <a:avLst/>
          </a:prstGeom>
          <a:gradFill>
            <a:gsLst>
              <a:gs pos="100000">
                <a:schemeClr val="accent2">
                  <a:alpha val="20000"/>
                </a:schemeClr>
              </a:gs>
              <a:gs pos="0">
                <a:schemeClr val="accent2">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9"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7"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6"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9"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3" name="椭圆 12"/>
          <p:cNvSpPr/>
          <p:nvPr>
            <p:custDataLst>
              <p:tags r:id="rId2"/>
            </p:custDataLst>
          </p:nvPr>
        </p:nvSpPr>
        <p:spPr>
          <a:xfrm>
            <a:off x="9127490" y="967740"/>
            <a:ext cx="685800" cy="685800"/>
          </a:xfrm>
          <a:prstGeom prst="ellipse">
            <a:avLst/>
          </a:prstGeom>
          <a:gradFill>
            <a:gsLst>
              <a:gs pos="100000">
                <a:schemeClr val="accent2">
                  <a:alpha val="20000"/>
                </a:schemeClr>
              </a:gs>
              <a:gs pos="0">
                <a:schemeClr val="accent2">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80" name="椭圆 79"/>
          <p:cNvSpPr/>
          <p:nvPr>
            <p:custDataLst>
              <p:tags r:id="rId3"/>
            </p:custDataLst>
          </p:nvPr>
        </p:nvSpPr>
        <p:spPr>
          <a:xfrm>
            <a:off x="982345" y="1607820"/>
            <a:ext cx="2449195" cy="2449830"/>
          </a:xfrm>
          <a:prstGeom prst="ellipse">
            <a:avLst/>
          </a:prstGeom>
          <a:gradFill>
            <a:gsLst>
              <a:gs pos="100000">
                <a:schemeClr val="accent2">
                  <a:alpha val="20000"/>
                </a:schemeClr>
              </a:gs>
              <a:gs pos="0">
                <a:schemeClr val="accent2">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8" name="椭圆 17"/>
          <p:cNvSpPr/>
          <p:nvPr>
            <p:custDataLst>
              <p:tags r:id="rId4"/>
            </p:custDataLst>
          </p:nvPr>
        </p:nvSpPr>
        <p:spPr>
          <a:xfrm>
            <a:off x="1117600" y="1723390"/>
            <a:ext cx="484505" cy="484505"/>
          </a:xfrm>
          <a:prstGeom prst="ellipse">
            <a:avLst/>
          </a:prstGeom>
          <a:gradFill>
            <a:gsLst>
              <a:gs pos="100000">
                <a:schemeClr val="accent2">
                  <a:alpha val="20000"/>
                </a:schemeClr>
              </a:gs>
              <a:gs pos="0">
                <a:schemeClr val="accent2">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8"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uFillTx/>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7"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uFillTx/>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4"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12"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1"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9"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8"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5"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7"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6"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5"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3"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2"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1"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7"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9"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8"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7"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6"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8"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9"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9"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8"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7"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9"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8"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7"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11"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100000">
                <a:schemeClr val="accent1">
                  <a:alpha val="20000"/>
                </a:schemeClr>
              </a:gs>
              <a:gs pos="0">
                <a:schemeClr val="accent1">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9"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8"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7"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8"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7"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1"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2"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3"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4"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uFillTx/>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uFillTx/>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uFillTx/>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uFillTx/>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uFillTx/>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uFillTx/>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tags" Target="../tags/tag135.xml" /><Relationship Id="rId14" Type="http://schemas.openxmlformats.org/officeDocument/2006/relationships/tags" Target="../tags/tag136.xml" /><Relationship Id="rId15" Type="http://schemas.openxmlformats.org/officeDocument/2006/relationships/tags" Target="../tags/tag137.xml" /><Relationship Id="rId16" Type="http://schemas.openxmlformats.org/officeDocument/2006/relationships/tags" Target="../tags/tag138.xml" /><Relationship Id="rId17" Type="http://schemas.openxmlformats.org/officeDocument/2006/relationships/tags" Target="../tags/tag139.xml" /><Relationship Id="rId18" Type="http://schemas.openxmlformats.org/officeDocument/2006/relationships/tags" Target="../tags/tag140.xml" /><Relationship Id="rId19" Type="http://schemas.openxmlformats.org/officeDocument/2006/relationships/tags" Target="../tags/tag141.xml" /><Relationship Id="rId2" Type="http://schemas.openxmlformats.org/officeDocument/2006/relationships/tags" Target="../tags/tag124.xml" /><Relationship Id="rId20" Type="http://schemas.openxmlformats.org/officeDocument/2006/relationships/tags" Target="../tags/tag142.xml" /><Relationship Id="rId21" Type="http://schemas.openxmlformats.org/officeDocument/2006/relationships/tags" Target="../tags/tag143.xml" /><Relationship Id="rId22" Type="http://schemas.openxmlformats.org/officeDocument/2006/relationships/tags" Target="../tags/tag144.xml" /><Relationship Id="rId23" Type="http://schemas.openxmlformats.org/officeDocument/2006/relationships/tags" Target="../tags/tag145.xml" /><Relationship Id="rId24" Type="http://schemas.openxmlformats.org/officeDocument/2006/relationships/tags" Target="../tags/tag146.xml" /><Relationship Id="rId25" Type="http://schemas.openxmlformats.org/officeDocument/2006/relationships/tags" Target="../tags/tag147.xml" /><Relationship Id="rId26" Type="http://schemas.openxmlformats.org/officeDocument/2006/relationships/tags" Target="../tags/tag148.xml" /><Relationship Id="rId27" Type="http://schemas.openxmlformats.org/officeDocument/2006/relationships/tags" Target="../tags/tag149.xml" /><Relationship Id="rId28" Type="http://schemas.openxmlformats.org/officeDocument/2006/relationships/tags" Target="../tags/tag150.xml" /><Relationship Id="rId29" Type="http://schemas.openxmlformats.org/officeDocument/2006/relationships/tags" Target="../tags/tag151.xml" /><Relationship Id="rId3" Type="http://schemas.openxmlformats.org/officeDocument/2006/relationships/tags" Target="../tags/tag125.xml" /><Relationship Id="rId30" Type="http://schemas.openxmlformats.org/officeDocument/2006/relationships/tags" Target="../tags/tag152.xml" /><Relationship Id="rId31" Type="http://schemas.openxmlformats.org/officeDocument/2006/relationships/tags" Target="../tags/tag153.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18" Type="http://schemas.openxmlformats.org/officeDocument/2006/relationships/tags" Target="../tags/tag226.xml" /><Relationship Id="rId19" Type="http://schemas.openxmlformats.org/officeDocument/2006/relationships/tags" Target="../tags/tag227.xml" /><Relationship Id="rId2" Type="http://schemas.openxmlformats.org/officeDocument/2006/relationships/tags" Target="../tags/tag210.xml" /><Relationship Id="rId20" Type="http://schemas.openxmlformats.org/officeDocument/2006/relationships/tags" Target="../tags/tag228.xml" /><Relationship Id="rId21" Type="http://schemas.openxmlformats.org/officeDocument/2006/relationships/tags" Target="../tags/tag229.xml" /><Relationship Id="rId22" Type="http://schemas.openxmlformats.org/officeDocument/2006/relationships/tags" Target="../tags/tag230.xml" /><Relationship Id="rId23" Type="http://schemas.openxmlformats.org/officeDocument/2006/relationships/tags" Target="../tags/tag231.xml" /><Relationship Id="rId24" Type="http://schemas.openxmlformats.org/officeDocument/2006/relationships/tags" Target="../tags/tag232.xml" /><Relationship Id="rId25" Type="http://schemas.openxmlformats.org/officeDocument/2006/relationships/tags" Target="../tags/tag233.xml" /><Relationship Id="rId26" Type="http://schemas.openxmlformats.org/officeDocument/2006/relationships/tags" Target="../tags/tag234.xml" /><Relationship Id="rId27" Type="http://schemas.openxmlformats.org/officeDocument/2006/relationships/tags" Target="../tags/tag235.xml" /><Relationship Id="rId28" Type="http://schemas.openxmlformats.org/officeDocument/2006/relationships/tags" Target="../tags/tag236.xml" /><Relationship Id="rId29" Type="http://schemas.openxmlformats.org/officeDocument/2006/relationships/tags" Target="../tags/tag237.xml" /><Relationship Id="rId3" Type="http://schemas.openxmlformats.org/officeDocument/2006/relationships/tags" Target="../tags/tag211.xml" /><Relationship Id="rId30" Type="http://schemas.openxmlformats.org/officeDocument/2006/relationships/tags" Target="../tags/tag238.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tags" Target="../tags/tag249.xml" /><Relationship Id="rId13" Type="http://schemas.openxmlformats.org/officeDocument/2006/relationships/tags" Target="../tags/tag250.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tags" Target="../tags/tag24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tags" Target="../tags/tag266.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233052103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3"/>
            <p:custDataLst>
              <p:tags r:id="rId3"/>
            </p:custDataLst>
          </p:nvPr>
        </p:nvSpPr>
        <p:spPr/>
        <p:txBody>
          <a:bodyPr/>
          <a:lstStyle/>
          <a:p>
            <a:r>
              <a:rPr lang="zh-CN" altLang="en-US"/>
              <a:t>WPS,a click to unlimited possibilities</a:t>
            </a:r>
            <a:endParaRPr lang="zh-CN" altLang="en-US"/>
          </a:p>
        </p:txBody>
      </p:sp>
      <p:sp>
        <p:nvSpPr>
          <p:cNvPr id="7" name="标题 6"/>
          <p:cNvSpPr>
            <a:spLocks noGrp="1"/>
          </p:cNvSpPr>
          <p:nvPr>
            <p:ph type="title" idx="2"/>
            <p:custDataLst>
              <p:tags r:id="rId4"/>
            </p:custDataLst>
          </p:nvPr>
        </p:nvSpPr>
        <p:spPr/>
        <p:txBody>
          <a:bodyPr/>
          <a:lstStyle/>
          <a:p>
            <a:r>
              <a:rPr lang="zh-CN" altLang="en-US"/>
              <a:t>留守儿童家庭教育问题</a:t>
            </a:r>
            <a:endParaRPr lang="zh-CN" altLang="en-US"/>
          </a:p>
        </p:txBody>
      </p:sp>
      <p:sp>
        <p:nvSpPr>
          <p:cNvPr id="8" name="文本占位符 7"/>
          <p:cNvSpPr>
            <a:spLocks noGrp="1"/>
          </p:cNvSpPr>
          <p:nvPr>
            <p:ph type="body" idx="1"/>
            <p:custDataLst>
              <p:tags r:id="rId5"/>
            </p:custDataLst>
          </p:nvPr>
        </p:nvSpPr>
        <p:spPr/>
        <p:txBody>
          <a:bodyPr/>
          <a:lstStyle/>
          <a:p>
            <a:r>
              <a:rPr lang="zh-CN" altLang="en-US"/>
              <a:t>汇报人：</a:t>
            </a:r>
            <a:r>
              <a:rPr lang="en-US" altLang="zh-CN"/>
              <a:t>WPS</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6" name="标题 5"/>
          <p:cNvSpPr>
            <a:spLocks noGrp="1"/>
          </p:cNvSpPr>
          <p:nvPr>
            <p:ph type="title" idx="1"/>
            <p:custDataLst>
              <p:tags r:id="rId4"/>
            </p:custDataLst>
          </p:nvPr>
        </p:nvSpPr>
        <p:spPr/>
        <p:txBody>
          <a:bodyPr/>
          <a:lstStyle/>
          <a:p>
            <a:r>
              <a:rPr lang="zh-CN" altLang="en-US"/>
              <a:t>目录</a:t>
            </a:r>
            <a:endParaRPr lang="zh-CN" altLang="en-US"/>
          </a:p>
        </p:txBody>
      </p:sp>
      <p:sp>
        <p:nvSpPr>
          <p:cNvPr id="18"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9"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4" name="矩形: 圆角 2"/>
          <p:cNvSpPr/>
          <p:nvPr>
            <p:custDataLst>
              <p:tags r:id="rId7"/>
            </p:custDataLst>
          </p:nvPr>
        </p:nvSpPr>
        <p:spPr>
          <a:xfrm>
            <a:off x="4204970" y="82994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48" name="椭圆 47"/>
          <p:cNvSpPr/>
          <p:nvPr>
            <p:custDataLst>
              <p:tags r:id="rId8"/>
            </p:custDataLst>
          </p:nvPr>
        </p:nvSpPr>
        <p:spPr>
          <a:xfrm>
            <a:off x="4212590" y="83693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39" name="序号"/>
          <p:cNvSpPr/>
          <p:nvPr>
            <p:custDataLst>
              <p:tags r:id="rId9"/>
            </p:custDataLst>
          </p:nvPr>
        </p:nvSpPr>
        <p:spPr>
          <a:xfrm>
            <a:off x="4281170" y="91376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41" name="标题"/>
          <p:cNvSpPr txBox="1"/>
          <p:nvPr>
            <p:custDataLst>
              <p:tags r:id="rId10"/>
            </p:custDataLst>
          </p:nvPr>
        </p:nvSpPr>
        <p:spPr>
          <a:xfrm>
            <a:off x="5363845" y="82994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留守儿童家庭教育现状</a:t>
            </a:r>
            <a:endParaRPr lang="zh-CN" altLang="en-US" sz="2000" b="1">
              <a:solidFill>
                <a:schemeClr val="tx1">
                  <a:lumMod val="75000"/>
                  <a:lumOff val="25000"/>
                </a:schemeClr>
              </a:solidFill>
              <a:cs typeface="微软雅黑" panose="020b0503020204020204" charset="-122"/>
              <a:sym typeface="+mn-ea"/>
            </a:endParaRPr>
          </a:p>
        </p:txBody>
      </p:sp>
      <p:sp>
        <p:nvSpPr>
          <p:cNvPr id="47" name="矩形: 圆角 2"/>
          <p:cNvSpPr/>
          <p:nvPr>
            <p:custDataLst>
              <p:tags r:id="rId11"/>
            </p:custDataLst>
          </p:nvPr>
        </p:nvSpPr>
        <p:spPr>
          <a:xfrm>
            <a:off x="4474845" y="194183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49" name="椭圆 48"/>
          <p:cNvSpPr/>
          <p:nvPr>
            <p:custDataLst>
              <p:tags r:id="rId12"/>
            </p:custDataLst>
          </p:nvPr>
        </p:nvSpPr>
        <p:spPr>
          <a:xfrm>
            <a:off x="4482465" y="194881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50" name="序号"/>
          <p:cNvSpPr/>
          <p:nvPr>
            <p:custDataLst>
              <p:tags r:id="rId13"/>
            </p:custDataLst>
          </p:nvPr>
        </p:nvSpPr>
        <p:spPr>
          <a:xfrm>
            <a:off x="4551045" y="202565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52" name="标题"/>
          <p:cNvSpPr txBox="1"/>
          <p:nvPr>
            <p:custDataLst>
              <p:tags r:id="rId14"/>
            </p:custDataLst>
          </p:nvPr>
        </p:nvSpPr>
        <p:spPr>
          <a:xfrm>
            <a:off x="5633720" y="1941830"/>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关爱留守儿童家庭教育的意义</a:t>
            </a:r>
            <a:endParaRPr lang="zh-CN" altLang="en-US" sz="2000" b="1">
              <a:solidFill>
                <a:schemeClr val="tx1">
                  <a:lumMod val="75000"/>
                  <a:lumOff val="25000"/>
                </a:schemeClr>
              </a:solidFill>
              <a:cs typeface="微软雅黑" panose="020b0503020204020204" charset="-122"/>
              <a:sym typeface="+mn-ea"/>
            </a:endParaRPr>
          </a:p>
        </p:txBody>
      </p:sp>
      <p:sp>
        <p:nvSpPr>
          <p:cNvPr id="54" name="矩形: 圆角 2"/>
          <p:cNvSpPr/>
          <p:nvPr>
            <p:custDataLst>
              <p:tags r:id="rId15"/>
            </p:custDataLst>
          </p:nvPr>
        </p:nvSpPr>
        <p:spPr>
          <a:xfrm>
            <a:off x="4204970" y="527748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55" name="椭圆 54"/>
          <p:cNvSpPr/>
          <p:nvPr>
            <p:custDataLst>
              <p:tags r:id="rId16"/>
            </p:custDataLst>
          </p:nvPr>
        </p:nvSpPr>
        <p:spPr>
          <a:xfrm>
            <a:off x="4212590" y="528447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56" name="序号"/>
          <p:cNvSpPr/>
          <p:nvPr>
            <p:custDataLst>
              <p:tags r:id="rId17"/>
            </p:custDataLst>
          </p:nvPr>
        </p:nvSpPr>
        <p:spPr>
          <a:xfrm>
            <a:off x="4281170" y="536130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58" name="标题"/>
          <p:cNvSpPr txBox="1"/>
          <p:nvPr>
            <p:custDataLst>
              <p:tags r:id="rId18"/>
            </p:custDataLst>
          </p:nvPr>
        </p:nvSpPr>
        <p:spPr>
          <a:xfrm>
            <a:off x="5363845" y="527748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成功案例分享</a:t>
            </a:r>
            <a:endParaRPr lang="zh-CN" altLang="en-US" sz="2000" b="1">
              <a:solidFill>
                <a:schemeClr val="tx1">
                  <a:lumMod val="75000"/>
                  <a:lumOff val="25000"/>
                </a:schemeClr>
              </a:solidFill>
              <a:cs typeface="微软雅黑" panose="020b0503020204020204" charset="-122"/>
              <a:sym typeface="+mn-ea"/>
            </a:endParaRPr>
          </a:p>
        </p:txBody>
      </p:sp>
      <p:sp>
        <p:nvSpPr>
          <p:cNvPr id="66" name="矩形: 圆角 2"/>
          <p:cNvSpPr/>
          <p:nvPr>
            <p:custDataLst>
              <p:tags r:id="rId19"/>
            </p:custDataLst>
          </p:nvPr>
        </p:nvSpPr>
        <p:spPr>
          <a:xfrm>
            <a:off x="4634865" y="305371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67" name="椭圆 66"/>
          <p:cNvSpPr/>
          <p:nvPr>
            <p:custDataLst>
              <p:tags r:id="rId20"/>
            </p:custDataLst>
          </p:nvPr>
        </p:nvSpPr>
        <p:spPr>
          <a:xfrm>
            <a:off x="4642485" y="306070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68" name="序号"/>
          <p:cNvSpPr/>
          <p:nvPr>
            <p:custDataLst>
              <p:tags r:id="rId21"/>
            </p:custDataLst>
          </p:nvPr>
        </p:nvSpPr>
        <p:spPr>
          <a:xfrm>
            <a:off x="4711065" y="313753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75" name="标题"/>
          <p:cNvSpPr txBox="1"/>
          <p:nvPr>
            <p:custDataLst>
              <p:tags r:id="rId22"/>
            </p:custDataLst>
          </p:nvPr>
        </p:nvSpPr>
        <p:spPr>
          <a:xfrm>
            <a:off x="5793740" y="305371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家长如何给予留守儿童更多关爱与陪伴</a:t>
            </a:r>
            <a:endParaRPr lang="zh-CN" altLang="en-US" sz="2000" b="1">
              <a:solidFill>
                <a:schemeClr val="tx1">
                  <a:lumMod val="75000"/>
                  <a:lumOff val="25000"/>
                </a:schemeClr>
              </a:solidFill>
              <a:cs typeface="微软雅黑" panose="020b0503020204020204" charset="-122"/>
              <a:sym typeface="+mn-ea"/>
            </a:endParaRPr>
          </a:p>
        </p:txBody>
      </p:sp>
      <p:sp>
        <p:nvSpPr>
          <p:cNvPr id="87" name="矩形: 圆角 2"/>
          <p:cNvSpPr/>
          <p:nvPr>
            <p:custDataLst>
              <p:tags r:id="rId23"/>
            </p:custDataLst>
          </p:nvPr>
        </p:nvSpPr>
        <p:spPr>
          <a:xfrm>
            <a:off x="4474845" y="416560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88" name="椭圆 87"/>
          <p:cNvSpPr/>
          <p:nvPr>
            <p:custDataLst>
              <p:tags r:id="rId24"/>
            </p:custDataLst>
          </p:nvPr>
        </p:nvSpPr>
        <p:spPr>
          <a:xfrm>
            <a:off x="4482465" y="417258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89" name="序号"/>
          <p:cNvSpPr/>
          <p:nvPr>
            <p:custDataLst>
              <p:tags r:id="rId25"/>
            </p:custDataLst>
          </p:nvPr>
        </p:nvSpPr>
        <p:spPr>
          <a:xfrm>
            <a:off x="4551045" y="424942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91" name="标题"/>
          <p:cNvSpPr txBox="1"/>
          <p:nvPr>
            <p:custDataLst>
              <p:tags r:id="rId26"/>
            </p:custDataLst>
          </p:nvPr>
        </p:nvSpPr>
        <p:spPr>
          <a:xfrm>
            <a:off x="5633720" y="4165600"/>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社会支持与政策建议</a:t>
            </a:r>
            <a:endParaRPr lang="zh-CN" altLang="en-US" sz="2000" b="1">
              <a:solidFill>
                <a:schemeClr val="tx1">
                  <a:lumMod val="75000"/>
                  <a:lumOff val="25000"/>
                </a:schemeClr>
              </a:solidFill>
              <a:cs typeface="微软雅黑" panose="020b0503020204020204" charset="-122"/>
              <a:sym typeface="+mn-ea"/>
            </a:endParaRPr>
          </a:p>
        </p:txBody>
      </p:sp>
    </p:spTree>
    <p:custDataLst>
      <p:tags r:id="rId2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5" name="标题 4"/>
          <p:cNvSpPr>
            <a:spLocks noGrp="1"/>
          </p:cNvSpPr>
          <p:nvPr>
            <p:ph type="title" idx="1"/>
            <p:custDataLst>
              <p:tags r:id="rId3"/>
            </p:custDataLst>
          </p:nvPr>
        </p:nvSpPr>
        <p:spPr/>
        <p:txBody>
          <a:bodyPr/>
          <a:lstStyle/>
          <a:p>
            <a:r>
              <a:rPr lang="zh-CN" altLang="en-US"/>
              <a:t>留守儿童家庭教育现状</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家庭教育缺失问题</a:t>
            </a:r>
            <a:endParaRPr lang="zh-CN" altLang="en-US"/>
          </a:p>
        </p:txBody>
      </p:sp>
      <p:sp>
        <p:nvSpPr>
          <p:cNvPr id="263" name="椭圆 262"/>
          <p:cNvSpPr/>
          <p:nvPr>
            <p:custDataLst>
              <p:tags r:id="rId2"/>
            </p:custDataLst>
          </p:nvPr>
        </p:nvSpPr>
        <p:spPr>
          <a:xfrm>
            <a:off x="2414161" y="4122271"/>
            <a:ext cx="7357168" cy="1924802"/>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392" y="4202657"/>
            <a:ext cx="5578093" cy="1652953"/>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378" y="4439243"/>
            <a:ext cx="3981222" cy="1179753"/>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842" y="4639229"/>
            <a:ext cx="2632042" cy="779952"/>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留守儿童缺乏父母的陪伴和关爱</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家庭教育方式落后，缺乏现代教育理念和方法</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家庭教育内容单一，缺乏多元化和个性化</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家庭教育质量参差不齐，有的家庭过于溺爱，有的家庭过于严厉</a:t>
            </a:r>
            <a:endParaRPr lang="zh-CN" altLang="en-US" sz="1200" spc="150">
              <a:solidFill>
                <a:schemeClr val="tx1">
                  <a:lumMod val="65000"/>
                  <a:lumOff val="35000"/>
                </a:schemeClr>
              </a:solidFill>
              <a:latin typeface="+mn-ea"/>
              <a:sym typeface="+mn-ea"/>
            </a:endParaRPr>
          </a:p>
        </p:txBody>
      </p:sp>
    </p:spTree>
    <p:custDataLst>
      <p:tags r:id="rId3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家长与孩子沟通不足</a:t>
            </a:r>
            <a:endParaRPr lang="zh-CN" altLang="en-US"/>
          </a:p>
        </p:txBody>
      </p:sp>
      <p:sp>
        <p:nvSpPr>
          <p:cNvPr id="21"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留守儿童与父母沟通时间较少</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沟通内容单一，缺乏深度和广度</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沟通方式单一，主要以电话、视频为主</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家长对孩子的学习和生活情况了解不够深入</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家庭教育方式不当</a:t>
            </a:r>
            <a:endParaRPr lang="zh-CN" altLang="en-US"/>
          </a:p>
        </p:txBody>
      </p:sp>
      <p:sp>
        <p:nvSpPr>
          <p:cNvPr id="16"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缺乏沟通：家长与孩子之间缺乏有效的沟通，导致孩子感到孤独和失落。</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9"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8"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过度溺爱：家长对孩子过度溺爱，导致孩子缺乏独立性和自主性。</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1"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教育方式单一：家长教育方式单一，缺乏多样性和灵活性，导致孩子缺乏兴趣和动力。</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忽视心理健康：家长忽视孩子的心理健康，导致孩子出现心理问题和行为偏差。</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家庭教育与学校教育的衔接问题</a:t>
            </a:r>
            <a:endParaRPr lang="zh-CN" altLang="en-US"/>
          </a:p>
        </p:txBody>
      </p:sp>
      <p:sp>
        <p:nvSpPr>
          <p:cNvPr id="27"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家庭教育与学校教育的衔接是留守儿童家庭教育中的重要问题</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家庭教育与学校教育的衔接问题主要体现在沟通和配合上</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家庭教育与学校教育的衔接问题可能导致留守儿童的学习和成长受到影响</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解决家庭教育与学校教育的衔接问题需要家长、学校和社会的共同努力</a:t>
            </a:r>
            <a:endParaRPr lang="zh-CN" altLang="en-US" sz="2000" spc="200">
              <a:solidFill>
                <a:schemeClr val="tx1">
                  <a:lumMod val="85000"/>
                  <a:lumOff val="15000"/>
                </a:schemeClr>
              </a:solidFill>
              <a:uFillTx/>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5" name="标题 4"/>
          <p:cNvSpPr>
            <a:spLocks noGrp="1"/>
          </p:cNvSpPr>
          <p:nvPr>
            <p:ph type="title" idx="1"/>
            <p:custDataLst>
              <p:tags r:id="rId3"/>
            </p:custDataLst>
          </p:nvPr>
        </p:nvSpPr>
        <p:spPr/>
        <p:txBody>
          <a:bodyPr/>
          <a:lstStyle/>
          <a:p>
            <a:r>
              <a:rPr lang="zh-CN" altLang="en-US"/>
              <a:t>关爱留守儿童家庭教育的意义</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有助于孩子的心理健康发展</a:t>
            </a:r>
            <a:endParaRPr lang="zh-CN" altLang="en-US"/>
          </a:p>
        </p:txBody>
      </p:sp>
      <p:sp>
        <p:nvSpPr>
          <p:cNvPr id="3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关爱留守儿童家庭教育可以提供稳定的家庭环境，有助于孩子的心理成长。</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关爱留守儿童家庭教育可以提供良好的家庭教育，有助于孩子形成正确的价值观和人生观。</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关爱留守儿童家庭教育可以提供亲子互动的机会，有助于孩子建立良好的人际关系。</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关爱留守儿童家庭教育可以提供心理支持，有助于孩子应对生活中的困难和挫折。</a:t>
            </a:r>
            <a:endParaRPr lang="zh-CN" altLang="en-US" sz="1200" spc="150">
              <a:solidFill>
                <a:schemeClr val="tx1">
                  <a:lumMod val="65000"/>
                  <a:lumOff val="35000"/>
                </a:schemeClr>
              </a:solidFill>
              <a:latin typeface="+mn-ea"/>
              <a:sym typeface="+mn-ea"/>
            </a:endParaRPr>
          </a:p>
        </p:txBody>
      </p:sp>
    </p:spTree>
    <p:custDataLst>
      <p:tags r:id="rId6"/>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有助于提高孩子的学习成绩</a:t>
            </a:r>
            <a:endParaRPr lang="zh-CN" altLang="en-US"/>
          </a:p>
        </p:txBody>
      </p:sp>
      <p:sp>
        <p:nvSpPr>
          <p:cNvPr id="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家庭教育可以提供个性化的教育方案，满足孩子的学习需求</a:t>
            </a:r>
            <a:endParaRPr lang="zh-CN" altLang="en-US" sz="2400">
              <a:latin typeface="+mn-ea"/>
              <a:ea typeface="+mn-ea"/>
            </a:endParaRPr>
          </a:p>
        </p:txBody>
      </p:sp>
      <p:sp>
        <p:nvSpPr>
          <p:cNvPr id="9"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家庭教育可以培养孩子的自信心和自尊心，提高孩子的学习动力和积极性</a:t>
            </a:r>
            <a:endParaRPr lang="zh-CN" altLang="en-US" sz="2400">
              <a:latin typeface="+mn-ea"/>
              <a:ea typeface="+mn-ea"/>
            </a:endParaRPr>
          </a:p>
        </p:txBody>
      </p:sp>
      <p:sp>
        <p:nvSpPr>
          <p:cNvPr id="1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家庭教育是提高孩子学习成绩的重要因素之一</a:t>
            </a:r>
            <a:endParaRPr lang="zh-CN" altLang="en-US" sz="2400">
              <a:latin typeface="+mn-ea"/>
              <a:ea typeface="+mn-ea"/>
            </a:endParaRPr>
          </a:p>
        </p:txBody>
      </p:sp>
      <p:sp>
        <p:nvSpPr>
          <p:cNvPr id="15"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关爱留守儿童家庭教育可以帮助孩子建立良好的学习习惯和态度</a:t>
            </a:r>
            <a:endParaRPr lang="zh-CN" altLang="en-US" sz="2400">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有助于培养孩子良好的行为习惯</a:t>
            </a:r>
            <a:endParaRPr lang="zh-CN" altLang="en-US"/>
          </a:p>
        </p:txBody>
      </p:sp>
      <p:sp>
        <p:nvSpPr>
          <p:cNvPr id="263" name="椭圆 262"/>
          <p:cNvSpPr/>
          <p:nvPr>
            <p:custDataLst>
              <p:tags r:id="rId2"/>
            </p:custDataLst>
          </p:nvPr>
        </p:nvSpPr>
        <p:spPr>
          <a:xfrm>
            <a:off x="2414161" y="4122271"/>
            <a:ext cx="7357168" cy="1924802"/>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392" y="4202657"/>
            <a:ext cx="5578093" cy="1652953"/>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378" y="4439243"/>
            <a:ext cx="3981222" cy="1179753"/>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842" y="4639229"/>
            <a:ext cx="2632042" cy="779952"/>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家庭教育是留守儿童成长的重要环节</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家庭教育可以促进孩子与父母之间的感情交流和沟通</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家庭教育可以培养孩子的自理能力和独立性</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良好的行为习惯有助于孩子形成正确的价值观和道德观</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有助于增强家庭凝聚力</a:t>
            </a:r>
            <a:endParaRPr lang="zh-CN" altLang="en-US"/>
          </a:p>
        </p:txBody>
      </p:sp>
      <p:sp>
        <p:nvSpPr>
          <p:cNvPr id="21"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留守儿童需要父母的关爱和陪伴</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家庭教育是增强家庭凝聚力的重要途径</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关爱留守儿童家庭教育可以促进家庭成员之间的沟通和交流</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有助于培养留守儿童的自信心和自尊心</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5" name="标题 4"/>
          <p:cNvSpPr>
            <a:spLocks noGrp="1"/>
          </p:cNvSpPr>
          <p:nvPr>
            <p:ph type="title" idx="1"/>
            <p:custDataLst>
              <p:tags r:id="rId3"/>
            </p:custDataLst>
          </p:nvPr>
        </p:nvSpPr>
        <p:spPr/>
        <p:txBody>
          <a:bodyPr/>
          <a:lstStyle/>
          <a:p>
            <a:r>
              <a:rPr lang="zh-CN" altLang="en-US"/>
              <a:t>家长如何给予留守儿童更多关爱与陪伴</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加强与孩子的沟通交流</a:t>
            </a:r>
            <a:endParaRPr lang="zh-CN" altLang="en-US"/>
          </a:p>
        </p:txBody>
      </p:sp>
      <p:sp>
        <p:nvSpPr>
          <p:cNvPr id="65"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定期与孩子进行视频通话，了解孩子的生活和学习情况</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关注孩子的兴趣爱好，与孩子共同参与一些活动</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75"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鼓励孩子表达自己的想法和感受，耐心倾听孩子的心声</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教育孩子学会独立解决问题，增强孩子的自信心和自尊心</a:t>
            </a:r>
            <a:endParaRPr lang="zh-CN" altLang="en-US" sz="2000" spc="150">
              <a:solidFill>
                <a:schemeClr val="tx1">
                  <a:lumMod val="75000"/>
                  <a:lumOff val="25000"/>
                </a:schemeClr>
              </a:solidFill>
              <a:latin typeface="Arial" pitchFamily="34" charset="0"/>
              <a:ea typeface="微软雅黑"/>
              <a:sym typeface="+mn-ea"/>
            </a:endParaRPr>
          </a:p>
        </p:txBody>
      </p:sp>
    </p:spTree>
    <p:custDataLst>
      <p:tags r:id="rId1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https://d.book118.com/806233052103010032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TYPE" val="1"/>
  <p:tag name="KSO_WM_UNIT_TYPE" val="b"/>
  <p:tag name="KSO_WM_UNIT_USESOURCEFORMAT_APPLY" val="0"/>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i*1_1"/>
  <p:tag name="KSO_WM_UNIT_INDEX" val="1_1"/>
  <p:tag name="KSO_WM_UNIT_LAYERLEVEL" val="1_1"/>
  <p:tag name="KSO_WM_UNIT_LINE_FORE_SCHEMECOLOR_INDEX" val="5"/>
  <p:tag name="KSO_WM_UNIT_TEXT_FILL_FORE_SCHEMECOLOR_INDEX" val="2"/>
  <p:tag name="KSO_WM_UNIT_TEXT_FILL_TYPE" val="1"/>
  <p:tag name="KSO_WM_UNIT_TYPE" val="l_i"/>
  <p:tag name="KSO_WM_UNIT_USESOURCEFORMAT_APPLY" val="0"/>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i*1_2"/>
  <p:tag name="KSO_WM_UNIT_INDEX" val="1_2"/>
  <p:tag name="KSO_WM_UNIT_LAYERLEVEL" val="1_1"/>
  <p:tag name="KSO_WM_UNIT_LINE_FORE_SCHEMECOLOR_INDEX" val="5"/>
  <p:tag name="KSO_WM_UNIT_TEXT_FILL_FORE_SCHEMECOLOR_INDEX" val="2"/>
  <p:tag name="KSO_WM_UNIT_TEXT_FILL_TYPE" val="1"/>
  <p:tag name="KSO_WM_UNIT_TYPE" val="l_i"/>
  <p:tag name="KSO_WM_UNIT_USESOURCEFORMAT_APPLY" val="0"/>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5"/>
  <p:tag name="KSO_WM_UNIT_HIGHLIGHT" val="0"/>
  <p:tag name="KSO_WM_UNIT_ID" val="custom20230914_5*l_h_i*1_1_2"/>
  <p:tag name="KSO_WM_UNIT_INDEX" val="1_1_2"/>
  <p:tag name="KSO_WM_UNIT_LAYERLEVEL" val="1_1_1"/>
  <p:tag name="KSO_WM_UNIT_PRESET_TEXT" val="01"/>
  <p:tag name="KSO_WM_UNIT_SUBTYPE" val="d"/>
  <p:tag name="KSO_WM_UNIT_TEXT_FILL_FORE_SCHEMECOLOR_INDEX" val="14"/>
  <p:tag name="KSO_WM_UNIT_TEXT_FILL_TYPE" val="1"/>
  <p:tag name="KSO_WM_UNIT_TYPE" val="l_h_i"/>
  <p:tag name="KSO_WM_UNIT_USESOURCEFORMAT_APPLY" val="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2_3"/>
  <p:tag name="KSO_WM_UNIT_INDEX" val="1_2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5"/>
  <p:tag name="KSO_WM_UNIT_HIGHLIGHT" val="0"/>
  <p:tag name="KSO_WM_UNIT_ID" val="custom20230914_5*l_h_i*1_2_2"/>
  <p:tag name="KSO_WM_UNIT_INDEX" val="1_2_2"/>
  <p:tag name="KSO_WM_UNIT_LAYERLEVEL" val="1_1_1"/>
  <p:tag name="KSO_WM_UNIT_PRESET_TEXT" val="02"/>
  <p:tag name="KSO_WM_UNIT_SUBTYPE" val="d"/>
  <p:tag name="KSO_WM_UNIT_TEXT_FILL_FORE_SCHEMECOLOR_INDEX" val="14"/>
  <p:tag name="KSO_WM_UNIT_TEXT_FILL_TYPE" val="1"/>
  <p:tag name="KSO_WM_UNIT_TYPE" val="l_h_i"/>
  <p:tag name="KSO_WM_UNIT_USESOURCEFORMAT_APPLY" val="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5_1"/>
  <p:tag name="KSO_WM_UNIT_INDEX" val="1_5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5_3"/>
  <p:tag name="KSO_WM_UNIT_INDEX" val="1_5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5"/>
  <p:tag name="KSO_WM_UNIT_HIGHLIGHT" val="0"/>
  <p:tag name="KSO_WM_UNIT_ID" val="custom20230914_5*l_h_i*1_5_2"/>
  <p:tag name="KSO_WM_UNIT_INDEX" val="1_5_2"/>
  <p:tag name="KSO_WM_UNIT_LAYERLEVEL" val="1_1_1"/>
  <p:tag name="KSO_WM_UNIT_PRESET_TEXT" val="05"/>
  <p:tag name="KSO_WM_UNIT_SUBTYPE" val="d"/>
  <p:tag name="KSO_WM_UNIT_TEXT_FILL_FORE_SCHEMECOLOR_INDEX" val="14"/>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3_3"/>
  <p:tag name="KSO_WM_UNIT_INDEX" val="1_3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5"/>
  <p:tag name="KSO_WM_UNIT_HIGHLIGHT" val="0"/>
  <p:tag name="KSO_WM_UNIT_ID" val="custom20230914_5*l_h_i*1_3_2"/>
  <p:tag name="KSO_WM_UNIT_INDEX" val="1_3_2"/>
  <p:tag name="KSO_WM_UNIT_LAYERLEVEL" val="1_1_1"/>
  <p:tag name="KSO_WM_UNIT_PRESET_TEXT" val="03"/>
  <p:tag name="KSO_WM_UNIT_SUBTYPE" val="d"/>
  <p:tag name="KSO_WM_UNIT_TEXT_FILL_FORE_SCHEMECOLOR_INDEX" val="14"/>
  <p:tag name="KSO_WM_UNIT_TEXT_FILL_TYPE" val="1"/>
  <p:tag name="KSO_WM_UNIT_TYPE" val="l_h_i"/>
  <p:tag name="KSO_WM_UNIT_USESOURCEFORMAT_APPLY" val="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4_3"/>
  <p:tag name="KSO_WM_UNIT_INDEX" val="1_4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5"/>
  <p:tag name="KSO_WM_UNIT_HIGHLIGHT" val="0"/>
  <p:tag name="KSO_WM_UNIT_ID" val="custom20230914_5*l_h_i*1_4_2"/>
  <p:tag name="KSO_WM_UNIT_INDEX" val="1_4_2"/>
  <p:tag name="KSO_WM_UNIT_LAYERLEVEL" val="1_1_1"/>
  <p:tag name="KSO_WM_UNIT_PRESET_TEXT" val="04"/>
  <p:tag name="KSO_WM_UNIT_SUBTYPE" val="d"/>
  <p:tag name="KSO_WM_UNIT_TEXT_FILL_FORE_SCHEMECOLOR_INDEX" val="14"/>
  <p:tag name="KSO_WM_UNIT_TEXT_FILL_TYPE" val="1"/>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20.xml><?xml version="1.0" encoding="utf-8"?>
<p:tagLst xmlns:p="http://schemas.openxmlformats.org/presentationml/2006/main">
  <p:tag name="KSO_WM_BEAUTIFY_FLAG" val="#wm#"/>
  <p:tag name="KSO_WM_DIAGRAM_GROUP_CODE" val="l1-1"/>
  <p:tag name="KSO_WM_SLIDE_DIAGTYPE" val="l"/>
  <p:tag name="KSO_WM_SLIDE_ID" val="custom20230914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 name="KSO_WM_UNIT_USESOURCEFORMAT_APPLY" val="0"/>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1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ORE_SCHEMECOLOR_INDEX" val="5"/>
  <p:tag name="KSO_WM_UNIT_TYPE" val="l_i"/>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ORE_SCHEMECOLOR_INDEX" val="5"/>
  <p:tag name="KSO_WM_UNIT_TYPE" val="l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ORE_SCHEMECOLOR_INDEX" val="5"/>
  <p:tag name="KSO_WM_UNIT_TYPE" val="l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ORE_SCHEMECOLOR_INDEX" val="5"/>
  <p:tag name="KSO_WM_UNIT_TYPE" val="l_i"/>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ORE_SCHEMECOLOR_INDEX" val="5"/>
  <p:tag name="KSO_WM_UNIT_TYPE" val="l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ORE_SCHEMECOLOR_INDEX" val="5"/>
  <p:tag name="KSO_WM_UNIT_TYPE" val="l_i"/>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ORE_SCHEMECOLOR_INDEX" val="5"/>
  <p:tag name="KSO_WM_UNIT_TYPE" val="l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53.xml><?xml version="1.0" encoding="utf-8"?>
<p:tagLst xmlns:p="http://schemas.openxmlformats.org/presentationml/2006/main">
  <p:tag name="KSO_WM_TEMPLATE_CATEGORY" val="custom"/>
  <p:tag name="KSO_WM_TEMPLATE_INDEX" val="20230914"/>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1_1"/>
  <p:tag name="KSO_WM_UNIT_INDEX" val="1_1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2_1"/>
  <p:tag name="KSO_WM_UNIT_INDEX" val="1_2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3_1"/>
  <p:tag name="KSO_WM_UNIT_INDEX" val="1_3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4_1"/>
  <p:tag name="KSO_WM_UNIT_INDEX" val="1_4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9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9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92.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97.xml><?xml version="1.0" encoding="utf-8"?>
<p:tagLst xmlns:p="http://schemas.openxmlformats.org/presentationml/2006/main">
  <p:tag name="KSO_WM_TEMPLATE_CATEGORY" val="custom"/>
  <p:tag name="KSO_WM_TEMPLATE_INDEX" val="20230914"/>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ORE_SCHEMECOLOR_INDEX" val="5"/>
  <p:tag name="KSO_WM_UNIT_TYPE" val="l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ORE_SCHEMECOLOR_INDEX" val="5"/>
  <p:tag name="KSO_WM_UNIT_TYPE" val="l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ORE_SCHEMECOLOR_INDEX" val="5"/>
  <p:tag name="KSO_WM_UNIT_TYPE" val="l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ORE_SCHEMECOLOR_INDEX" val="5"/>
  <p:tag name="KSO_WM_UNIT_TYPE" val="l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ORE_SCHEMECOLOR_INDEX" val="5"/>
  <p:tag name="KSO_WM_UNIT_TYPE" val="l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ORE_SCHEMECOLOR_INDEX" val="5"/>
  <p:tag name="KSO_WM_UNIT_TYPE" val="l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ORE_SCHEMECOLOR_INDEX" val="5"/>
  <p:tag name="KSO_WM_UNIT_TYPE" val="l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5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6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66.xml><?xml version="1.0" encoding="utf-8"?>
<p:tagLst xmlns:p="http://schemas.openxmlformats.org/presentationml/2006/main">
  <p:tag name="KSO_WM_TEMPLATE_CATEGORY" val="custom"/>
  <p:tag name="KSO_WM_TEMPLATE_INDEX" val="20230914"/>
</p:tagLst>
</file>

<file path=ppt/tags/tag26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Wingdings</vt:lpstr>
      <vt:lpstr>Calibri Light</vt:lpstr>
      <vt:lpstr>Office Theme</vt:lpstr>
      <vt:lpstr>留守儿童家庭教育问题</vt:lpstr>
      <vt:lpstr>目录</vt:lpstr>
      <vt:lpstr>留守儿童家庭教育现状</vt:lpstr>
      <vt:lpstr>家庭教育缺失问题</vt:lpstr>
      <vt:lpstr>家长与孩子沟通不足</vt:lpstr>
      <vt:lpstr>家庭教育方式不当</vt:lpstr>
      <vt:lpstr>家庭教育与学校教育的衔接问题</vt:lpstr>
      <vt:lpstr>关爱留守儿童家庭教育的意义</vt:lpstr>
      <vt:lpstr>有助于孩子的心理健康发展</vt:lpstr>
      <vt:lpstr>有助于提高孩子的学习成绩</vt:lpstr>
      <vt:lpstr>有助于培养孩子良好的行为习惯</vt:lpstr>
      <vt:lpstr>有助于增强家庭凝聚力</vt:lpstr>
      <vt:lpstr>家长如何给予留守儿童更多关爱与陪伴</vt:lpstr>
      <vt:lpstr>加强与孩子的沟通交流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2024-08-31T10:54:15.104</cp:lastPrinted>
  <dcterms:created xsi:type="dcterms:W3CDTF">2024-08-31T02:54:15Z</dcterms:created>
  <dcterms:modified xsi:type="dcterms:W3CDTF">2024-08-31T02:54:17Z</dcterms:modified>
</cp:coreProperties>
</file>