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ADF31-10C5-4FB7-9054-4738A303E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1FEDF-0DB0-4AA3-958E-B7FAA3BB1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7A748-9A80-42C5-8368-71552E37A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42459-38E3-4B9D-8621-D8BFB8CEA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7B11F8-EB12-417F-B0B8-80B4ECDC9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7878F2-45E1-43ED-A84E-B0C15ED09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40F387-48DB-4219-B977-9908D2F55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821A5-72CB-4D1F-B57B-8680520B8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59B01-8F2C-45E6-B915-A956BF501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CA856-5B38-4624-9476-6703F3964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1B1D6-B83C-4D70-89E3-6FF5BA7C8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1">
            <a:extLst>
              <a:ext uri="{FF2B5EF4-FFF2-40B4-BE49-F238E27FC236}">
                <a16:creationId xmlns:a16="http://schemas.microsoft.com/office/drawing/2014/main" id="{991E3A09-94D5-95DA-A09D-D6790948C4B9}"/>
              </a:ext>
            </a:extLst>
          </p:cNvPr>
          <p:cNvSpPr/>
          <p:nvPr userDrawn="1"/>
        </p:nvSpPr>
        <p:spPr>
          <a:xfrm>
            <a:off x="0" y="2438436"/>
            <a:ext cx="12192000" cy="2657416"/>
          </a:xfrm>
          <a:prstGeom prst="rect">
            <a:avLst/>
          </a:prstGeom>
          <a:solidFill>
            <a:srgbClr val="2F5EB0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460611" y="3015568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12" name="直接连接符 5">
            <a:extLst>
              <a:ext uri="{FF2B5EF4-FFF2-40B4-BE49-F238E27FC236}">
                <a16:creationId xmlns:a16="http://schemas.microsoft.com/office/drawing/2014/main" id="{33D14092-9CB7-5660-78A9-45F165867C4A}"/>
              </a:ext>
            </a:extLst>
          </p:cNvPr>
          <p:cNvCxnSpPr/>
          <p:nvPr userDrawn="1"/>
        </p:nvCxnSpPr>
        <p:spPr>
          <a:xfrm flipH="1">
            <a:off x="2111556" y="2939642"/>
            <a:ext cx="0" cy="1360019"/>
          </a:xfrm>
          <a:prstGeom prst="line">
            <a:avLst/>
          </a:prstGeom>
          <a:ln>
            <a:solidFill>
              <a:schemeClr val="bg1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2580049" y="3359047"/>
            <a:ext cx="909880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4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直角三角形 6">
            <a:extLst>
              <a:ext uri="{FF2B5EF4-FFF2-40B4-BE49-F238E27FC236}">
                <a16:creationId xmlns:a16="http://schemas.microsoft.com/office/drawing/2014/main" id="{DE6DAEAD-84DF-C840-F723-F590C143A1D6}"/>
              </a:ext>
            </a:extLst>
          </p:cNvPr>
          <p:cNvSpPr/>
          <p:nvPr userDrawn="1"/>
        </p:nvSpPr>
        <p:spPr>
          <a:xfrm>
            <a:off x="-3175" y="-12700"/>
            <a:ext cx="12228830" cy="6883400"/>
          </a:xfrm>
          <a:prstGeom prst="rtTriangle">
            <a:avLst/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object 8">
            <a:extLst>
              <a:ext uri="{FF2B5EF4-FFF2-40B4-BE49-F238E27FC236}">
                <a16:creationId xmlns:a16="http://schemas.microsoft.com/office/drawing/2014/main" id="{6E309751-36AF-CC0F-7B03-E300DF928F43}"/>
              </a:ext>
            </a:extLst>
          </p:cNvPr>
          <p:cNvSpPr txBox="1"/>
          <p:nvPr userDrawn="1"/>
        </p:nvSpPr>
        <p:spPr>
          <a:xfrm>
            <a:off x="826896" y="3665435"/>
            <a:ext cx="5734473" cy="1494426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33" marR="0" lvl="0" indent="0" algn="l" defTabSz="1219170" rtl="0" eaLnBrk="1" fontAlgn="auto" latinLnBrk="0" hangingPunct="1">
              <a:lnSpc>
                <a:spcPct val="100000"/>
              </a:lnSpc>
              <a:spcBef>
                <a:spcPts val="133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9600" b="0" i="0" u="none" strike="noStrike" kern="1200" cap="none" spc="-2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Britannic Bold"/>
              </a:rPr>
              <a:t>谢谢观看</a:t>
            </a:r>
            <a:endParaRPr kumimoji="0" sz="96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Britannic Bold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75733" y="274320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7CD9F9A0-1BAA-B2C0-2308-BFBB8B612CB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65C46A35-DDED-6ACA-5520-BC201280C5C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F1EFB464-763F-50A8-1E3C-144903E4B39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直接连接符 3">
            <a:extLst>
              <a:ext uri="{FF2B5EF4-FFF2-40B4-BE49-F238E27FC236}">
                <a16:creationId xmlns:a16="http://schemas.microsoft.com/office/drawing/2014/main" id="{1E40E55D-9A81-C638-800A-E72784991325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7E8A304-8975-A9FB-68FA-EA38EA65967A}"/>
              </a:ext>
            </a:extLst>
          </p:cNvPr>
          <p:cNvGrpSpPr/>
          <p:nvPr userDrawn="1"/>
        </p:nvGrpSpPr>
        <p:grpSpPr>
          <a:xfrm>
            <a:off x="659321" y="2016463"/>
            <a:ext cx="3307873" cy="3198157"/>
            <a:chOff x="679641" y="1792943"/>
            <a:chExt cx="3307873" cy="3198157"/>
          </a:xfrm>
        </p:grpSpPr>
        <p:grpSp>
          <p:nvGrpSpPr>
            <p:cNvPr id="16" name="组合 14">
              <a:extLst>
                <a:ext uri="{FF2B5EF4-FFF2-40B4-BE49-F238E27FC236}">
                  <a16:creationId xmlns:a16="http://schemas.microsoft.com/office/drawing/2014/main" id="{27D58F36-20E4-F102-E2DB-3773E4C80975}"/>
                </a:ext>
              </a:extLst>
            </p:cNvPr>
            <p:cNvGrpSpPr/>
            <p:nvPr/>
          </p:nvGrpSpPr>
          <p:grpSpPr>
            <a:xfrm>
              <a:off x="679641" y="1866900"/>
              <a:ext cx="3280411" cy="2304663"/>
              <a:chOff x="2362994" y="438944"/>
              <a:chExt cx="4600575" cy="3232150"/>
            </a:xfrm>
            <a:solidFill>
              <a:srgbClr val="0067B4"/>
            </a:solidFill>
          </p:grpSpPr>
          <p:sp>
            <p:nvSpPr>
              <p:cNvPr id="50" name="圆角矩形 22">
                <a:extLst>
                  <a:ext uri="{FF2B5EF4-FFF2-40B4-BE49-F238E27FC236}">
                    <a16:creationId xmlns:a16="http://schemas.microsoft.com/office/drawing/2014/main" id="{910E410C-337B-376A-9DA4-E9EE7A38C5EB}"/>
                  </a:ext>
                </a:extLst>
              </p:cNvPr>
              <p:cNvSpPr/>
              <p:nvPr/>
            </p:nvSpPr>
            <p:spPr>
              <a:xfrm>
                <a:off x="2362994" y="2680494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1" name="圆角矩形 23">
                <a:extLst>
                  <a:ext uri="{FF2B5EF4-FFF2-40B4-BE49-F238E27FC236}">
                    <a16:creationId xmlns:a16="http://schemas.microsoft.com/office/drawing/2014/main" id="{DA50CB4D-0CE9-6CFD-544F-099FBB19820E}"/>
                  </a:ext>
                </a:extLst>
              </p:cNvPr>
              <p:cNvSpPr/>
              <p:nvPr/>
            </p:nvSpPr>
            <p:spPr>
              <a:xfrm>
                <a:off x="5515769" y="438944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2" name="圆角矩形 24">
                <a:extLst>
                  <a:ext uri="{FF2B5EF4-FFF2-40B4-BE49-F238E27FC236}">
                    <a16:creationId xmlns:a16="http://schemas.microsoft.com/office/drawing/2014/main" id="{2D4DB3F4-96DD-DC88-DFAA-EC74C7C5309A}"/>
                  </a:ext>
                </a:extLst>
              </p:cNvPr>
              <p:cNvSpPr/>
              <p:nvPr/>
            </p:nvSpPr>
            <p:spPr>
              <a:xfrm>
                <a:off x="3940176" y="1559719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" name="圆角矩形 17">
                <a:extLst>
                  <a:ext uri="{FF2B5EF4-FFF2-40B4-BE49-F238E27FC236}">
                    <a16:creationId xmlns:a16="http://schemas.microsoft.com/office/drawing/2014/main" id="{22A22035-7465-F2BE-284E-B4DC32077848}"/>
                  </a:ext>
                </a:extLst>
              </p:cNvPr>
              <p:cNvSpPr/>
              <p:nvPr/>
            </p:nvSpPr>
            <p:spPr>
              <a:xfrm rot="18884531">
                <a:off x="3394757" y="2310909"/>
                <a:ext cx="901862" cy="533365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4" name="圆角矩形 17">
                <a:extLst>
                  <a:ext uri="{FF2B5EF4-FFF2-40B4-BE49-F238E27FC236}">
                    <a16:creationId xmlns:a16="http://schemas.microsoft.com/office/drawing/2014/main" id="{057F90D5-8F7A-EE67-59A3-A5269CF191F4}"/>
                  </a:ext>
                </a:extLst>
              </p:cNvPr>
              <p:cNvSpPr/>
              <p:nvPr/>
            </p:nvSpPr>
            <p:spPr>
              <a:xfrm rot="18884531">
                <a:off x="4986624" y="1188251"/>
                <a:ext cx="901862" cy="533365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7" name="组合 15">
              <a:extLst>
                <a:ext uri="{FF2B5EF4-FFF2-40B4-BE49-F238E27FC236}">
                  <a16:creationId xmlns:a16="http://schemas.microsoft.com/office/drawing/2014/main" id="{5247CC21-6D3E-6093-9013-B02A148A97AC}"/>
                </a:ext>
              </a:extLst>
            </p:cNvPr>
            <p:cNvGrpSpPr/>
            <p:nvPr/>
          </p:nvGrpSpPr>
          <p:grpSpPr>
            <a:xfrm>
              <a:off x="1804241" y="2666061"/>
              <a:ext cx="2156377" cy="2325039"/>
              <a:chOff x="3940176" y="1559719"/>
              <a:chExt cx="3024187" cy="3260725"/>
            </a:xfrm>
            <a:solidFill>
              <a:srgbClr val="202A36"/>
            </a:solidFill>
          </p:grpSpPr>
          <p:sp>
            <p:nvSpPr>
              <p:cNvPr id="19" name="圆角矩形 17">
                <a:extLst>
                  <a:ext uri="{FF2B5EF4-FFF2-40B4-BE49-F238E27FC236}">
                    <a16:creationId xmlns:a16="http://schemas.microsoft.com/office/drawing/2014/main" id="{0EBA8217-4110-7FC3-5C84-7723DAAC3205}"/>
                  </a:ext>
                </a:extLst>
              </p:cNvPr>
              <p:cNvSpPr/>
              <p:nvPr/>
            </p:nvSpPr>
            <p:spPr>
              <a:xfrm>
                <a:off x="5516563" y="1559719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圆角矩形 18">
                <a:extLst>
                  <a:ext uri="{FF2B5EF4-FFF2-40B4-BE49-F238E27FC236}">
                    <a16:creationId xmlns:a16="http://schemas.microsoft.com/office/drawing/2014/main" id="{874E0CCC-F9C4-E60C-A312-0CCC63DAED46}"/>
                  </a:ext>
                </a:extLst>
              </p:cNvPr>
              <p:cNvSpPr/>
              <p:nvPr/>
            </p:nvSpPr>
            <p:spPr>
              <a:xfrm>
                <a:off x="5515769" y="3829844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圆角矩形 19">
                <a:extLst>
                  <a:ext uri="{FF2B5EF4-FFF2-40B4-BE49-F238E27FC236}">
                    <a16:creationId xmlns:a16="http://schemas.microsoft.com/office/drawing/2014/main" id="{C53A182D-2E88-AA5D-89C6-387543973D5C}"/>
                  </a:ext>
                </a:extLst>
              </p:cNvPr>
              <p:cNvSpPr/>
              <p:nvPr/>
            </p:nvSpPr>
            <p:spPr>
              <a:xfrm>
                <a:off x="3940176" y="2677319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8" name="圆角矩形 17">
                <a:extLst>
                  <a:ext uri="{FF2B5EF4-FFF2-40B4-BE49-F238E27FC236}">
                    <a16:creationId xmlns:a16="http://schemas.microsoft.com/office/drawing/2014/main" id="{889AF083-6553-28A4-8458-D3826106194C}"/>
                  </a:ext>
                </a:extLst>
              </p:cNvPr>
              <p:cNvSpPr/>
              <p:nvPr/>
            </p:nvSpPr>
            <p:spPr>
              <a:xfrm rot="18884531">
                <a:off x="4986624" y="2349450"/>
                <a:ext cx="901862" cy="445469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9" name="圆角矩形 17">
                <a:extLst>
                  <a:ext uri="{FF2B5EF4-FFF2-40B4-BE49-F238E27FC236}">
                    <a16:creationId xmlns:a16="http://schemas.microsoft.com/office/drawing/2014/main" id="{1B567179-CE50-60EB-52D4-90303D097C99}"/>
                  </a:ext>
                </a:extLst>
              </p:cNvPr>
              <p:cNvSpPr/>
              <p:nvPr/>
            </p:nvSpPr>
            <p:spPr>
              <a:xfrm rot="2188039">
                <a:off x="4847484" y="3452363"/>
                <a:ext cx="1152426" cy="564051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pic>
          <p:nvPicPr>
            <p:cNvPr id="55" name="Picture 4" descr="d:\users\administrator\appdata\roaming\360se6\User Data\temp\9279051_094912394000_2.jpg">
              <a:extLst>
                <a:ext uri="{FF2B5EF4-FFF2-40B4-BE49-F238E27FC236}">
                  <a16:creationId xmlns:a16="http://schemas.microsoft.com/office/drawing/2014/main" id="{A247AC10-0CB0-4617-8685-0A413B258813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4134"/>
            <a:stretch>
              <a:fillRect/>
            </a:stretch>
          </p:blipFill>
          <p:spPr bwMode="auto">
            <a:xfrm>
              <a:off x="1895363" y="1792943"/>
              <a:ext cx="1032344" cy="74896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56" name="Picture 4" descr="d:\users\administrator\appdata\roaming\360se6\User Data\temp\9279051_094912394000_2.jpg">
              <a:extLst>
                <a:ext uri="{FF2B5EF4-FFF2-40B4-BE49-F238E27FC236}">
                  <a16:creationId xmlns:a16="http://schemas.microsoft.com/office/drawing/2014/main" id="{AA357F51-3D2E-2A37-715F-BF6F8DA79356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4134"/>
            <a:stretch>
              <a:fillRect/>
            </a:stretch>
          </p:blipFill>
          <p:spPr bwMode="auto">
            <a:xfrm>
              <a:off x="2955170" y="3396219"/>
              <a:ext cx="1032344" cy="74896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sp>
          <p:nvSpPr>
            <p:cNvPr id="59" name="KSO_Shape">
              <a:extLst>
                <a:ext uri="{FF2B5EF4-FFF2-40B4-BE49-F238E27FC236}">
                  <a16:creationId xmlns:a16="http://schemas.microsoft.com/office/drawing/2014/main" id="{E88049CE-0DA9-5A10-F177-447A07A4560D}"/>
                </a:ext>
              </a:extLst>
            </p:cNvPr>
            <p:cNvSpPr/>
            <p:nvPr userDrawn="1"/>
          </p:nvSpPr>
          <p:spPr bwMode="auto">
            <a:xfrm>
              <a:off x="755128" y="2719945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60" name="图片 61">
              <a:extLst>
                <a:ext uri="{FF2B5EF4-FFF2-40B4-BE49-F238E27FC236}">
                  <a16:creationId xmlns:a16="http://schemas.microsoft.com/office/drawing/2014/main" id="{14E1D772-C73E-1AB1-49A4-13AF2DF70BF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826511" y="4334420"/>
              <a:ext cx="853640" cy="56510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2" name="图片 61">
              <a:extLst>
                <a:ext uri="{FF2B5EF4-FFF2-40B4-BE49-F238E27FC236}">
                  <a16:creationId xmlns:a16="http://schemas.microsoft.com/office/drawing/2014/main" id="{77F98ED7-1D69-5C71-2DA2-8CEADDB29CA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47835" y="1946556"/>
              <a:ext cx="899313" cy="56510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grpSp>
          <p:nvGrpSpPr>
            <p:cNvPr id="3" name="组合 49">
              <a:extLst>
                <a:ext uri="{FF2B5EF4-FFF2-40B4-BE49-F238E27FC236}">
                  <a16:creationId xmlns:a16="http://schemas.microsoft.com/office/drawing/2014/main" id="{AC3FD2BC-5F97-7441-1AA9-0EE145CA3288}"/>
                </a:ext>
              </a:extLst>
            </p:cNvPr>
            <p:cNvGrpSpPr/>
            <p:nvPr userDrawn="1"/>
          </p:nvGrpSpPr>
          <p:grpSpPr>
            <a:xfrm>
              <a:off x="792842" y="4340882"/>
              <a:ext cx="853640" cy="565108"/>
              <a:chOff x="882603" y="2302677"/>
              <a:chExt cx="1093895" cy="955612"/>
            </a:xfrm>
            <a:solidFill>
              <a:srgbClr val="0067B4"/>
            </a:solidFill>
          </p:grpSpPr>
          <p:sp>
            <p:nvSpPr>
              <p:cNvPr id="11" name="Freeform 14">
                <a:extLst>
                  <a:ext uri="{FF2B5EF4-FFF2-40B4-BE49-F238E27FC236}">
                    <a16:creationId xmlns:a16="http://schemas.microsoft.com/office/drawing/2014/main" id="{3664DA40-683B-7B82-0D12-E6E7C4BDEB23}"/>
                  </a:ext>
                </a:extLst>
              </p:cNvPr>
              <p:cNvSpPr/>
              <p:nvPr/>
            </p:nvSpPr>
            <p:spPr bwMode="auto">
              <a:xfrm>
                <a:off x="882603" y="2302677"/>
                <a:ext cx="820672" cy="955612"/>
              </a:xfrm>
              <a:custGeom>
                <a:gdLst>
                  <a:gd name="T0" fmla="*/ 908 w 1036"/>
                  <a:gd name="T1" fmla="*/ 372 h 1206"/>
                  <a:gd name="T2" fmla="*/ 908 w 1036"/>
                  <a:gd name="T3" fmla="*/ 296 h 1206"/>
                  <a:gd name="T4" fmla="*/ 908 w 1036"/>
                  <a:gd name="T5" fmla="*/ 152 h 1206"/>
                  <a:gd name="T6" fmla="*/ 883 w 1036"/>
                  <a:gd name="T7" fmla="*/ 128 h 1206"/>
                  <a:gd name="T8" fmla="*/ 405 w 1036"/>
                  <a:gd name="T9" fmla="*/ 128 h 1206"/>
                  <a:gd name="T10" fmla="*/ 387 w 1036"/>
                  <a:gd name="T11" fmla="*/ 128 h 1206"/>
                  <a:gd name="T12" fmla="*/ 387 w 1036"/>
                  <a:gd name="T13" fmla="*/ 150 h 1206"/>
                  <a:gd name="T14" fmla="*/ 387 w 1036"/>
                  <a:gd name="T15" fmla="*/ 296 h 1206"/>
                  <a:gd name="T16" fmla="*/ 295 w 1036"/>
                  <a:gd name="T17" fmla="*/ 386 h 1206"/>
                  <a:gd name="T18" fmla="*/ 145 w 1036"/>
                  <a:gd name="T19" fmla="*/ 386 h 1206"/>
                  <a:gd name="T20" fmla="*/ 128 w 1036"/>
                  <a:gd name="T21" fmla="*/ 386 h 1206"/>
                  <a:gd name="T22" fmla="*/ 128 w 1036"/>
                  <a:gd name="T23" fmla="*/ 404 h 1206"/>
                  <a:gd name="T24" fmla="*/ 128 w 1036"/>
                  <a:gd name="T25" fmla="*/ 1052 h 1206"/>
                  <a:gd name="T26" fmla="*/ 153 w 1036"/>
                  <a:gd name="T27" fmla="*/ 1078 h 1206"/>
                  <a:gd name="T28" fmla="*/ 882 w 1036"/>
                  <a:gd name="T29" fmla="*/ 1078 h 1206"/>
                  <a:gd name="T30" fmla="*/ 908 w 1036"/>
                  <a:gd name="T31" fmla="*/ 1052 h 1206"/>
                  <a:gd name="T32" fmla="*/ 908 w 1036"/>
                  <a:gd name="T33" fmla="*/ 869 h 1206"/>
                  <a:gd name="T34" fmla="*/ 914 w 1036"/>
                  <a:gd name="T35" fmla="*/ 851 h 1206"/>
                  <a:gd name="T36" fmla="*/ 1028 w 1036"/>
                  <a:gd name="T37" fmla="*/ 729 h 1206"/>
                  <a:gd name="T38" fmla="*/ 1035 w 1036"/>
                  <a:gd name="T39" fmla="*/ 724 h 1206"/>
                  <a:gd name="T40" fmla="*/ 1036 w 1036"/>
                  <a:gd name="T41" fmla="*/ 738 h 1206"/>
                  <a:gd name="T42" fmla="*/ 1036 w 1036"/>
                  <a:gd name="T43" fmla="*/ 1069 h 1206"/>
                  <a:gd name="T44" fmla="*/ 899 w 1036"/>
                  <a:gd name="T45" fmla="*/ 1206 h 1206"/>
                  <a:gd name="T46" fmla="*/ 133 w 1036"/>
                  <a:gd name="T47" fmla="*/ 1206 h 1206"/>
                  <a:gd name="T48" fmla="*/ 0 w 1036"/>
                  <a:gd name="T49" fmla="*/ 1073 h 1206"/>
                  <a:gd name="T50" fmla="*/ 0 w 1036"/>
                  <a:gd name="T51" fmla="*/ 316 h 1206"/>
                  <a:gd name="T52" fmla="*/ 19 w 1036"/>
                  <a:gd name="T53" fmla="*/ 267 h 1206"/>
                  <a:gd name="T54" fmla="*/ 265 w 1036"/>
                  <a:gd name="T55" fmla="*/ 27 h 1206"/>
                  <a:gd name="T56" fmla="*/ 331 w 1036"/>
                  <a:gd name="T57" fmla="*/ 0 h 1206"/>
                  <a:gd name="T58" fmla="*/ 902 w 1036"/>
                  <a:gd name="T59" fmla="*/ 0 h 1206"/>
                  <a:gd name="T60" fmla="*/ 1036 w 1036"/>
                  <a:gd name="T61" fmla="*/ 129 h 1206"/>
                  <a:gd name="T62" fmla="*/ 1035 w 1036"/>
                  <a:gd name="T63" fmla="*/ 206 h 1206"/>
                  <a:gd name="T64" fmla="*/ 1028 w 1036"/>
                  <a:gd name="T65" fmla="*/ 224 h 1206"/>
                  <a:gd name="T66" fmla="*/ 942 w 1036"/>
                  <a:gd name="T67" fmla="*/ 328 h 1206"/>
                  <a:gd name="T68" fmla="*/ 921 w 1036"/>
                  <a:gd name="T69" fmla="*/ 358 h 1206"/>
                  <a:gd name="T70" fmla="*/ 908 w 1036"/>
                  <a:gd name="T71" fmla="*/ 372 h 1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6" h="1206">
                    <a:moveTo>
                      <a:pt x="908" y="372"/>
                    </a:moveTo>
                    <a:cubicBezTo>
                      <a:pt x="908" y="344"/>
                      <a:pt x="908" y="320"/>
                      <a:pt x="908" y="296"/>
                    </a:cubicBezTo>
                    <a:cubicBezTo>
                      <a:pt x="908" y="248"/>
                      <a:pt x="908" y="200"/>
                      <a:pt x="908" y="152"/>
                    </a:cubicBezTo>
                    <a:cubicBezTo>
                      <a:pt x="908" y="131"/>
                      <a:pt x="905" y="128"/>
                      <a:pt x="883" y="128"/>
                    </a:cubicBezTo>
                    <a:cubicBezTo>
                      <a:pt x="724" y="128"/>
                      <a:pt x="565" y="128"/>
                      <a:pt x="405" y="128"/>
                    </a:cubicBezTo>
                    <a:cubicBezTo>
                      <a:pt x="400" y="128"/>
                      <a:pt x="394" y="128"/>
                      <a:pt x="387" y="128"/>
                    </a:cubicBezTo>
                    <a:cubicBezTo>
                      <a:pt x="387" y="137"/>
                      <a:pt x="387" y="144"/>
                      <a:pt x="387" y="150"/>
                    </a:cubicBezTo>
                    <a:cubicBezTo>
                      <a:pt x="387" y="199"/>
                      <a:pt x="387" y="247"/>
                      <a:pt x="387" y="296"/>
                    </a:cubicBezTo>
                    <a:cubicBezTo>
                      <a:pt x="386" y="352"/>
                      <a:pt x="351" y="386"/>
                      <a:pt x="295" y="386"/>
                    </a:cubicBezTo>
                    <a:cubicBezTo>
                      <a:pt x="245" y="386"/>
                      <a:pt x="195" y="386"/>
                      <a:pt x="145" y="386"/>
                    </a:cubicBezTo>
                    <a:cubicBezTo>
                      <a:pt x="140" y="386"/>
                      <a:pt x="135" y="386"/>
                      <a:pt x="128" y="386"/>
                    </a:cubicBezTo>
                    <a:cubicBezTo>
                      <a:pt x="128" y="394"/>
                      <a:pt x="128" y="399"/>
                      <a:pt x="128" y="404"/>
                    </a:cubicBezTo>
                    <a:cubicBezTo>
                      <a:pt x="128" y="620"/>
                      <a:pt x="128" y="836"/>
                      <a:pt x="128" y="1052"/>
                    </a:cubicBezTo>
                    <a:cubicBezTo>
                      <a:pt x="128" y="1076"/>
                      <a:pt x="130" y="1078"/>
                      <a:pt x="153" y="1078"/>
                    </a:cubicBezTo>
                    <a:cubicBezTo>
                      <a:pt x="396" y="1078"/>
                      <a:pt x="639" y="1078"/>
                      <a:pt x="882" y="1078"/>
                    </a:cubicBezTo>
                    <a:cubicBezTo>
                      <a:pt x="906" y="1078"/>
                      <a:pt x="908" y="1076"/>
                      <a:pt x="908" y="1052"/>
                    </a:cubicBezTo>
                    <a:cubicBezTo>
                      <a:pt x="908" y="991"/>
                      <a:pt x="908" y="930"/>
                      <a:pt x="908" y="869"/>
                    </a:cubicBezTo>
                    <a:cubicBezTo>
                      <a:pt x="908" y="863"/>
                      <a:pt x="910" y="855"/>
                      <a:pt x="914" y="851"/>
                    </a:cubicBezTo>
                    <a:cubicBezTo>
                      <a:pt x="952" y="810"/>
                      <a:pt x="990" y="770"/>
                      <a:pt x="1028" y="729"/>
                    </a:cubicBezTo>
                    <a:cubicBezTo>
                      <a:pt x="1030" y="728"/>
                      <a:pt x="1031" y="727"/>
                      <a:pt x="1035" y="724"/>
                    </a:cubicBezTo>
                    <a:cubicBezTo>
                      <a:pt x="1035" y="730"/>
                      <a:pt x="1036" y="734"/>
                      <a:pt x="1036" y="738"/>
                    </a:cubicBezTo>
                    <a:cubicBezTo>
                      <a:pt x="1036" y="849"/>
                      <a:pt x="1036" y="959"/>
                      <a:pt x="1036" y="1069"/>
                    </a:cubicBezTo>
                    <a:cubicBezTo>
                      <a:pt x="1035" y="1151"/>
                      <a:pt x="981" y="1206"/>
                      <a:pt x="899" y="1206"/>
                    </a:cubicBezTo>
                    <a:cubicBezTo>
                      <a:pt x="643" y="1206"/>
                      <a:pt x="388" y="1206"/>
                      <a:pt x="133" y="1206"/>
                    </a:cubicBezTo>
                    <a:cubicBezTo>
                      <a:pt x="56" y="1206"/>
                      <a:pt x="0" y="1150"/>
                      <a:pt x="0" y="1073"/>
                    </a:cubicBezTo>
                    <a:cubicBezTo>
                      <a:pt x="0" y="821"/>
                      <a:pt x="0" y="568"/>
                      <a:pt x="0" y="316"/>
                    </a:cubicBezTo>
                    <a:cubicBezTo>
                      <a:pt x="0" y="297"/>
                      <a:pt x="6" y="281"/>
                      <a:pt x="19" y="267"/>
                    </a:cubicBezTo>
                    <a:cubicBezTo>
                      <a:pt x="101" y="187"/>
                      <a:pt x="183" y="107"/>
                      <a:pt x="265" y="27"/>
                    </a:cubicBezTo>
                    <a:cubicBezTo>
                      <a:pt x="283" y="9"/>
                      <a:pt x="305" y="0"/>
                      <a:pt x="331" y="0"/>
                    </a:cubicBezTo>
                    <a:cubicBezTo>
                      <a:pt x="521" y="0"/>
                      <a:pt x="712" y="0"/>
                      <a:pt x="902" y="0"/>
                    </a:cubicBezTo>
                    <a:cubicBezTo>
                      <a:pt x="978" y="1"/>
                      <a:pt x="1033" y="53"/>
                      <a:pt x="1036" y="129"/>
                    </a:cubicBezTo>
                    <a:cubicBezTo>
                      <a:pt x="1036" y="155"/>
                      <a:pt x="1036" y="180"/>
                      <a:pt x="1035" y="206"/>
                    </a:cubicBezTo>
                    <a:cubicBezTo>
                      <a:pt x="1035" y="212"/>
                      <a:pt x="1032" y="219"/>
                      <a:pt x="1028" y="224"/>
                    </a:cubicBezTo>
                    <a:cubicBezTo>
                      <a:pt x="999" y="259"/>
                      <a:pt x="970" y="293"/>
                      <a:pt x="942" y="328"/>
                    </a:cubicBezTo>
                    <a:cubicBezTo>
                      <a:pt x="934" y="337"/>
                      <a:pt x="928" y="348"/>
                      <a:pt x="921" y="358"/>
                    </a:cubicBezTo>
                    <a:cubicBezTo>
                      <a:pt x="918" y="362"/>
                      <a:pt x="914" y="365"/>
                      <a:pt x="908" y="37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2" name="Freeform 15">
                <a:extLst>
                  <a:ext uri="{FF2B5EF4-FFF2-40B4-BE49-F238E27FC236}">
                    <a16:creationId xmlns:a16="http://schemas.microsoft.com/office/drawing/2014/main" id="{75CDC5B9-C383-84F1-9A07-443FAFD30983}"/>
                  </a:ext>
                </a:extLst>
              </p:cNvPr>
              <p:cNvSpPr/>
              <p:nvPr/>
            </p:nvSpPr>
            <p:spPr bwMode="auto">
              <a:xfrm>
                <a:off x="1362082" y="2640858"/>
                <a:ext cx="386396" cy="443988"/>
              </a:xfrm>
              <a:custGeom>
                <a:gdLst>
                  <a:gd name="T0" fmla="*/ 351 w 488"/>
                  <a:gd name="T1" fmla="*/ 0 h 560"/>
                  <a:gd name="T2" fmla="*/ 488 w 488"/>
                  <a:gd name="T3" fmla="*/ 114 h 560"/>
                  <a:gd name="T4" fmla="*/ 431 w 488"/>
                  <a:gd name="T5" fmla="*/ 180 h 560"/>
                  <a:gd name="T6" fmla="*/ 127 w 488"/>
                  <a:gd name="T7" fmla="*/ 490 h 560"/>
                  <a:gd name="T8" fmla="*/ 39 w 488"/>
                  <a:gd name="T9" fmla="*/ 554 h 560"/>
                  <a:gd name="T10" fmla="*/ 5 w 488"/>
                  <a:gd name="T11" fmla="*/ 560 h 560"/>
                  <a:gd name="T12" fmla="*/ 4 w 488"/>
                  <a:gd name="T13" fmla="*/ 526 h 560"/>
                  <a:gd name="T14" fmla="*/ 64 w 488"/>
                  <a:gd name="T15" fmla="*/ 404 h 560"/>
                  <a:gd name="T16" fmla="*/ 347 w 488"/>
                  <a:gd name="T17" fmla="*/ 7 h 560"/>
                  <a:gd name="T18" fmla="*/ 351 w 488"/>
                  <a:gd name="T19" fmla="*/ 0 h 5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88" h="560">
                    <a:moveTo>
                      <a:pt x="351" y="0"/>
                    </a:moveTo>
                    <a:cubicBezTo>
                      <a:pt x="398" y="39"/>
                      <a:pt x="443" y="76"/>
                      <a:pt x="488" y="114"/>
                    </a:cubicBezTo>
                    <a:cubicBezTo>
                      <a:pt x="469" y="137"/>
                      <a:pt x="450" y="159"/>
                      <a:pt x="431" y="180"/>
                    </a:cubicBezTo>
                    <a:cubicBezTo>
                      <a:pt x="336" y="289"/>
                      <a:pt x="238" y="396"/>
                      <a:pt x="127" y="490"/>
                    </a:cubicBezTo>
                    <a:cubicBezTo>
                      <a:pt x="100" y="514"/>
                      <a:pt x="69" y="534"/>
                      <a:pt x="39" y="554"/>
                    </a:cubicBezTo>
                    <a:cubicBezTo>
                      <a:pt x="30" y="560"/>
                      <a:pt x="17" y="558"/>
                      <a:pt x="5" y="560"/>
                    </a:cubicBezTo>
                    <a:cubicBezTo>
                      <a:pt x="5" y="549"/>
                      <a:pt x="0" y="536"/>
                      <a:pt x="4" y="526"/>
                    </a:cubicBezTo>
                    <a:cubicBezTo>
                      <a:pt x="23" y="485"/>
                      <a:pt x="41" y="443"/>
                      <a:pt x="64" y="404"/>
                    </a:cubicBezTo>
                    <a:cubicBezTo>
                      <a:pt x="147" y="264"/>
                      <a:pt x="245" y="134"/>
                      <a:pt x="347" y="7"/>
                    </a:cubicBezTo>
                    <a:cubicBezTo>
                      <a:pt x="348" y="5"/>
                      <a:pt x="349" y="3"/>
                      <a:pt x="35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3" name="Freeform 16">
                <a:extLst>
                  <a:ext uri="{FF2B5EF4-FFF2-40B4-BE49-F238E27FC236}">
                    <a16:creationId xmlns:a16="http://schemas.microsoft.com/office/drawing/2014/main" id="{B48EB02A-482C-1598-9331-445EA09687A1}"/>
                  </a:ext>
                </a:extLst>
              </p:cNvPr>
              <p:cNvSpPr/>
              <p:nvPr/>
            </p:nvSpPr>
            <p:spPr bwMode="auto">
              <a:xfrm>
                <a:off x="1667783" y="2400113"/>
                <a:ext cx="273223" cy="299340"/>
              </a:xfrm>
              <a:custGeom>
                <a:gdLst>
                  <a:gd name="T0" fmla="*/ 139 w 345"/>
                  <a:gd name="T1" fmla="*/ 378 h 378"/>
                  <a:gd name="T2" fmla="*/ 0 w 345"/>
                  <a:gd name="T3" fmla="*/ 264 h 378"/>
                  <a:gd name="T4" fmla="*/ 19 w 345"/>
                  <a:gd name="T5" fmla="*/ 240 h 378"/>
                  <a:gd name="T6" fmla="*/ 183 w 345"/>
                  <a:gd name="T7" fmla="*/ 54 h 378"/>
                  <a:gd name="T8" fmla="*/ 231 w 345"/>
                  <a:gd name="T9" fmla="*/ 17 h 378"/>
                  <a:gd name="T10" fmla="*/ 308 w 345"/>
                  <a:gd name="T11" fmla="*/ 26 h 378"/>
                  <a:gd name="T12" fmla="*/ 334 w 345"/>
                  <a:gd name="T13" fmla="*/ 103 h 378"/>
                  <a:gd name="T14" fmla="*/ 312 w 345"/>
                  <a:gd name="T15" fmla="*/ 150 h 378"/>
                  <a:gd name="T16" fmla="*/ 139 w 345"/>
                  <a:gd name="T17" fmla="*/ 378 h 3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45" h="378">
                    <a:moveTo>
                      <a:pt x="139" y="378"/>
                    </a:moveTo>
                    <a:cubicBezTo>
                      <a:pt x="90" y="338"/>
                      <a:pt x="46" y="301"/>
                      <a:pt x="0" y="264"/>
                    </a:cubicBezTo>
                    <a:cubicBezTo>
                      <a:pt x="7" y="255"/>
                      <a:pt x="13" y="247"/>
                      <a:pt x="19" y="240"/>
                    </a:cubicBezTo>
                    <a:cubicBezTo>
                      <a:pt x="74" y="178"/>
                      <a:pt x="128" y="115"/>
                      <a:pt x="183" y="54"/>
                    </a:cubicBezTo>
                    <a:cubicBezTo>
                      <a:pt x="196" y="39"/>
                      <a:pt x="214" y="27"/>
                      <a:pt x="231" y="17"/>
                    </a:cubicBezTo>
                    <a:cubicBezTo>
                      <a:pt x="259" y="0"/>
                      <a:pt x="280" y="4"/>
                      <a:pt x="308" y="26"/>
                    </a:cubicBezTo>
                    <a:cubicBezTo>
                      <a:pt x="336" y="50"/>
                      <a:pt x="345" y="73"/>
                      <a:pt x="334" y="103"/>
                    </a:cubicBezTo>
                    <a:cubicBezTo>
                      <a:pt x="328" y="119"/>
                      <a:pt x="322" y="136"/>
                      <a:pt x="312" y="150"/>
                    </a:cubicBezTo>
                    <a:cubicBezTo>
                      <a:pt x="255" y="226"/>
                      <a:pt x="197" y="301"/>
                      <a:pt x="139" y="37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4" name="Freeform 17">
                <a:extLst>
                  <a:ext uri="{FF2B5EF4-FFF2-40B4-BE49-F238E27FC236}">
                    <a16:creationId xmlns:a16="http://schemas.microsoft.com/office/drawing/2014/main" id="{6761D20C-9A89-A894-6437-EA00925FA57D}"/>
                  </a:ext>
                </a:extLst>
              </p:cNvPr>
              <p:cNvSpPr/>
              <p:nvPr/>
            </p:nvSpPr>
            <p:spPr bwMode="auto">
              <a:xfrm>
                <a:off x="1088524" y="2679029"/>
                <a:ext cx="408829" cy="66632"/>
              </a:xfrm>
              <a:custGeom>
                <a:gdLst>
                  <a:gd name="T0" fmla="*/ 257 w 516"/>
                  <a:gd name="T1" fmla="*/ 0 h 84"/>
                  <a:gd name="T2" fmla="*/ 496 w 516"/>
                  <a:gd name="T3" fmla="*/ 0 h 84"/>
                  <a:gd name="T4" fmla="*/ 516 w 516"/>
                  <a:gd name="T5" fmla="*/ 19 h 84"/>
                  <a:gd name="T6" fmla="*/ 516 w 516"/>
                  <a:gd name="T7" fmla="*/ 49 h 84"/>
                  <a:gd name="T8" fmla="*/ 481 w 516"/>
                  <a:gd name="T9" fmla="*/ 84 h 84"/>
                  <a:gd name="T10" fmla="*/ 23 w 516"/>
                  <a:gd name="T11" fmla="*/ 84 h 84"/>
                  <a:gd name="T12" fmla="*/ 0 w 516"/>
                  <a:gd name="T13" fmla="*/ 61 h 84"/>
                  <a:gd name="T14" fmla="*/ 0 w 516"/>
                  <a:gd name="T15" fmla="*/ 22 h 84"/>
                  <a:gd name="T16" fmla="*/ 22 w 516"/>
                  <a:gd name="T17" fmla="*/ 0 h 84"/>
                  <a:gd name="T18" fmla="*/ 257 w 516"/>
                  <a:gd name="T19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16" h="84">
                    <a:moveTo>
                      <a:pt x="257" y="0"/>
                    </a:moveTo>
                    <a:cubicBezTo>
                      <a:pt x="337" y="0"/>
                      <a:pt x="416" y="0"/>
                      <a:pt x="496" y="0"/>
                    </a:cubicBezTo>
                    <a:cubicBezTo>
                      <a:pt x="515" y="0"/>
                      <a:pt x="516" y="1"/>
                      <a:pt x="516" y="19"/>
                    </a:cubicBezTo>
                    <a:cubicBezTo>
                      <a:pt x="516" y="29"/>
                      <a:pt x="516" y="39"/>
                      <a:pt x="516" y="49"/>
                    </a:cubicBezTo>
                    <a:cubicBezTo>
                      <a:pt x="516" y="71"/>
                      <a:pt x="503" y="84"/>
                      <a:pt x="481" y="84"/>
                    </a:cubicBezTo>
                    <a:cubicBezTo>
                      <a:pt x="329" y="84"/>
                      <a:pt x="176" y="84"/>
                      <a:pt x="23" y="84"/>
                    </a:cubicBezTo>
                    <a:cubicBezTo>
                      <a:pt x="0" y="84"/>
                      <a:pt x="0" y="83"/>
                      <a:pt x="0" y="61"/>
                    </a:cubicBezTo>
                    <a:cubicBezTo>
                      <a:pt x="0" y="48"/>
                      <a:pt x="0" y="35"/>
                      <a:pt x="0" y="22"/>
                    </a:cubicBezTo>
                    <a:cubicBezTo>
                      <a:pt x="0" y="0"/>
                      <a:pt x="0" y="0"/>
                      <a:pt x="22" y="0"/>
                    </a:cubicBezTo>
                    <a:cubicBezTo>
                      <a:pt x="100" y="0"/>
                      <a:pt x="179" y="0"/>
                      <a:pt x="257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5" name="Freeform 18">
                <a:extLst>
                  <a:ext uri="{FF2B5EF4-FFF2-40B4-BE49-F238E27FC236}">
                    <a16:creationId xmlns:a16="http://schemas.microsoft.com/office/drawing/2014/main" id="{ECF261A1-DAF3-FAFA-87C9-FCE51A02AE65}"/>
                  </a:ext>
                </a:extLst>
              </p:cNvPr>
              <p:cNvSpPr/>
              <p:nvPr/>
            </p:nvSpPr>
            <p:spPr bwMode="auto">
              <a:xfrm>
                <a:off x="1087855" y="2815306"/>
                <a:ext cx="344542" cy="67301"/>
              </a:xfrm>
              <a:custGeom>
                <a:gdLst>
                  <a:gd name="T0" fmla="*/ 435 w 435"/>
                  <a:gd name="T1" fmla="*/ 0 h 85"/>
                  <a:gd name="T2" fmla="*/ 382 w 435"/>
                  <a:gd name="T3" fmla="*/ 80 h 85"/>
                  <a:gd name="T4" fmla="*/ 371 w 435"/>
                  <a:gd name="T5" fmla="*/ 84 h 85"/>
                  <a:gd name="T6" fmla="*/ 15 w 435"/>
                  <a:gd name="T7" fmla="*/ 85 h 85"/>
                  <a:gd name="T8" fmla="*/ 1 w 435"/>
                  <a:gd name="T9" fmla="*/ 69 h 85"/>
                  <a:gd name="T10" fmla="*/ 0 w 435"/>
                  <a:gd name="T11" fmla="*/ 18 h 85"/>
                  <a:gd name="T12" fmla="*/ 19 w 435"/>
                  <a:gd name="T13" fmla="*/ 0 h 85"/>
                  <a:gd name="T14" fmla="*/ 190 w 435"/>
                  <a:gd name="T15" fmla="*/ 0 h 85"/>
                  <a:gd name="T16" fmla="*/ 415 w 435"/>
                  <a:gd name="T17" fmla="*/ 0 h 85"/>
                  <a:gd name="T18" fmla="*/ 435 w 435"/>
                  <a:gd name="T19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35" h="85">
                    <a:moveTo>
                      <a:pt x="435" y="0"/>
                    </a:moveTo>
                    <a:cubicBezTo>
                      <a:pt x="417" y="29"/>
                      <a:pt x="400" y="55"/>
                      <a:pt x="382" y="80"/>
                    </a:cubicBezTo>
                    <a:cubicBezTo>
                      <a:pt x="380" y="83"/>
                      <a:pt x="375" y="84"/>
                      <a:pt x="371" y="84"/>
                    </a:cubicBezTo>
                    <a:cubicBezTo>
                      <a:pt x="252" y="85"/>
                      <a:pt x="134" y="84"/>
                      <a:pt x="15" y="85"/>
                    </a:cubicBezTo>
                    <a:cubicBezTo>
                      <a:pt x="4" y="85"/>
                      <a:pt x="0" y="80"/>
                      <a:pt x="1" y="69"/>
                    </a:cubicBezTo>
                    <a:cubicBezTo>
                      <a:pt x="1" y="52"/>
                      <a:pt x="1" y="35"/>
                      <a:pt x="0" y="18"/>
                    </a:cubicBezTo>
                    <a:cubicBezTo>
                      <a:pt x="0" y="4"/>
                      <a:pt x="6" y="0"/>
                      <a:pt x="19" y="0"/>
                    </a:cubicBezTo>
                    <a:cubicBezTo>
                      <a:pt x="76" y="0"/>
                      <a:pt x="133" y="0"/>
                      <a:pt x="190" y="0"/>
                    </a:cubicBezTo>
                    <a:cubicBezTo>
                      <a:pt x="265" y="0"/>
                      <a:pt x="340" y="0"/>
                      <a:pt x="415" y="0"/>
                    </a:cubicBezTo>
                    <a:cubicBezTo>
                      <a:pt x="421" y="0"/>
                      <a:pt x="426" y="0"/>
                      <a:pt x="435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8" name="Freeform 19">
                <a:extLst>
                  <a:ext uri="{FF2B5EF4-FFF2-40B4-BE49-F238E27FC236}">
                    <a16:creationId xmlns:a16="http://schemas.microsoft.com/office/drawing/2014/main" id="{811A7EC5-A190-2FC1-4E85-F96EE93B3006}"/>
                  </a:ext>
                </a:extLst>
              </p:cNvPr>
              <p:cNvSpPr/>
              <p:nvPr/>
            </p:nvSpPr>
            <p:spPr bwMode="auto">
              <a:xfrm>
                <a:off x="1082497" y="2945221"/>
                <a:ext cx="244427" cy="146657"/>
              </a:xfrm>
              <a:custGeom>
                <a:gdLst>
                  <a:gd name="T0" fmla="*/ 286 w 309"/>
                  <a:gd name="T1" fmla="*/ 148 h 185"/>
                  <a:gd name="T2" fmla="*/ 283 w 309"/>
                  <a:gd name="T3" fmla="*/ 148 h 185"/>
                  <a:gd name="T4" fmla="*/ 234 w 309"/>
                  <a:gd name="T5" fmla="*/ 153 h 185"/>
                  <a:gd name="T6" fmla="*/ 214 w 309"/>
                  <a:gd name="T7" fmla="*/ 169 h 185"/>
                  <a:gd name="T8" fmla="*/ 156 w 309"/>
                  <a:gd name="T9" fmla="*/ 164 h 185"/>
                  <a:gd name="T10" fmla="*/ 105 w 309"/>
                  <a:gd name="T11" fmla="*/ 110 h 185"/>
                  <a:gd name="T12" fmla="*/ 80 w 309"/>
                  <a:gd name="T13" fmla="*/ 157 h 185"/>
                  <a:gd name="T14" fmla="*/ 38 w 309"/>
                  <a:gd name="T15" fmla="*/ 178 h 185"/>
                  <a:gd name="T16" fmla="*/ 11 w 309"/>
                  <a:gd name="T17" fmla="*/ 126 h 185"/>
                  <a:gd name="T18" fmla="*/ 64 w 309"/>
                  <a:gd name="T19" fmla="*/ 24 h 185"/>
                  <a:gd name="T20" fmla="*/ 126 w 309"/>
                  <a:gd name="T21" fmla="*/ 21 h 185"/>
                  <a:gd name="T22" fmla="*/ 191 w 309"/>
                  <a:gd name="T23" fmla="*/ 90 h 185"/>
                  <a:gd name="T24" fmla="*/ 230 w 309"/>
                  <a:gd name="T25" fmla="*/ 60 h 185"/>
                  <a:gd name="T26" fmla="*/ 281 w 309"/>
                  <a:gd name="T27" fmla="*/ 58 h 185"/>
                  <a:gd name="T28" fmla="*/ 309 w 309"/>
                  <a:gd name="T29" fmla="*/ 76 h 185"/>
                  <a:gd name="T30" fmla="*/ 286 w 309"/>
                  <a:gd name="T31" fmla="*/ 148 h 1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09" h="185">
                    <a:moveTo>
                      <a:pt x="286" y="148"/>
                    </a:moveTo>
                    <a:cubicBezTo>
                      <a:pt x="284" y="148"/>
                      <a:pt x="284" y="148"/>
                      <a:pt x="283" y="148"/>
                    </a:cubicBezTo>
                    <a:cubicBezTo>
                      <a:pt x="265" y="131"/>
                      <a:pt x="249" y="137"/>
                      <a:pt x="234" y="153"/>
                    </a:cubicBezTo>
                    <a:cubicBezTo>
                      <a:pt x="228" y="159"/>
                      <a:pt x="221" y="164"/>
                      <a:pt x="214" y="169"/>
                    </a:cubicBezTo>
                    <a:cubicBezTo>
                      <a:pt x="193" y="185"/>
                      <a:pt x="174" y="183"/>
                      <a:pt x="156" y="164"/>
                    </a:cubicBezTo>
                    <a:cubicBezTo>
                      <a:pt x="139" y="147"/>
                      <a:pt x="123" y="129"/>
                      <a:pt x="105" y="110"/>
                    </a:cubicBezTo>
                    <a:cubicBezTo>
                      <a:pt x="96" y="126"/>
                      <a:pt x="88" y="142"/>
                      <a:pt x="80" y="157"/>
                    </a:cubicBezTo>
                    <a:cubicBezTo>
                      <a:pt x="71" y="174"/>
                      <a:pt x="55" y="181"/>
                      <a:pt x="38" y="178"/>
                    </a:cubicBezTo>
                    <a:cubicBezTo>
                      <a:pt x="14" y="174"/>
                      <a:pt x="0" y="149"/>
                      <a:pt x="11" y="126"/>
                    </a:cubicBezTo>
                    <a:cubicBezTo>
                      <a:pt x="28" y="92"/>
                      <a:pt x="45" y="57"/>
                      <a:pt x="64" y="24"/>
                    </a:cubicBezTo>
                    <a:cubicBezTo>
                      <a:pt x="77" y="0"/>
                      <a:pt x="107" y="0"/>
                      <a:pt x="126" y="21"/>
                    </a:cubicBezTo>
                    <a:cubicBezTo>
                      <a:pt x="148" y="43"/>
                      <a:pt x="169" y="66"/>
                      <a:pt x="191" y="90"/>
                    </a:cubicBezTo>
                    <a:cubicBezTo>
                      <a:pt x="204" y="80"/>
                      <a:pt x="217" y="70"/>
                      <a:pt x="230" y="60"/>
                    </a:cubicBezTo>
                    <a:cubicBezTo>
                      <a:pt x="247" y="47"/>
                      <a:pt x="262" y="46"/>
                      <a:pt x="281" y="58"/>
                    </a:cubicBezTo>
                    <a:cubicBezTo>
                      <a:pt x="291" y="64"/>
                      <a:pt x="300" y="70"/>
                      <a:pt x="309" y="76"/>
                    </a:cubicBezTo>
                    <a:cubicBezTo>
                      <a:pt x="301" y="100"/>
                      <a:pt x="294" y="124"/>
                      <a:pt x="286" y="14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26" name="Freeform 20">
                <a:extLst>
                  <a:ext uri="{FF2B5EF4-FFF2-40B4-BE49-F238E27FC236}">
                    <a16:creationId xmlns:a16="http://schemas.microsoft.com/office/drawing/2014/main" id="{656ABD27-DA01-B747-C47E-CE36C4ABC9C0}"/>
                  </a:ext>
                </a:extLst>
              </p:cNvPr>
              <p:cNvSpPr/>
              <p:nvPr/>
            </p:nvSpPr>
            <p:spPr bwMode="auto">
              <a:xfrm>
                <a:off x="1748478" y="2540408"/>
                <a:ext cx="228020" cy="273223"/>
              </a:xfrm>
              <a:custGeom>
                <a:gdLst>
                  <a:gd name="T0" fmla="*/ 288 w 288"/>
                  <a:gd name="T1" fmla="*/ 37 h 345"/>
                  <a:gd name="T2" fmla="*/ 280 w 288"/>
                  <a:gd name="T3" fmla="*/ 52 h 345"/>
                  <a:gd name="T4" fmla="*/ 118 w 288"/>
                  <a:gd name="T5" fmla="*/ 260 h 345"/>
                  <a:gd name="T6" fmla="*/ 57 w 288"/>
                  <a:gd name="T7" fmla="*/ 326 h 345"/>
                  <a:gd name="T8" fmla="*/ 24 w 288"/>
                  <a:gd name="T9" fmla="*/ 343 h 345"/>
                  <a:gd name="T10" fmla="*/ 3 w 288"/>
                  <a:gd name="T11" fmla="*/ 338 h 345"/>
                  <a:gd name="T12" fmla="*/ 3 w 288"/>
                  <a:gd name="T13" fmla="*/ 314 h 345"/>
                  <a:gd name="T14" fmla="*/ 44 w 288"/>
                  <a:gd name="T15" fmla="*/ 262 h 345"/>
                  <a:gd name="T16" fmla="*/ 210 w 288"/>
                  <a:gd name="T17" fmla="*/ 53 h 345"/>
                  <a:gd name="T18" fmla="*/ 236 w 288"/>
                  <a:gd name="T19" fmla="*/ 15 h 345"/>
                  <a:gd name="T20" fmla="*/ 263 w 288"/>
                  <a:gd name="T21" fmla="*/ 4 h 345"/>
                  <a:gd name="T22" fmla="*/ 288 w 288"/>
                  <a:gd name="T23" fmla="*/ 37 h 3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88" h="345">
                    <a:moveTo>
                      <a:pt x="288" y="37"/>
                    </a:moveTo>
                    <a:cubicBezTo>
                      <a:pt x="286" y="40"/>
                      <a:pt x="284" y="46"/>
                      <a:pt x="280" y="52"/>
                    </a:cubicBezTo>
                    <a:cubicBezTo>
                      <a:pt x="226" y="121"/>
                      <a:pt x="172" y="191"/>
                      <a:pt x="118" y="260"/>
                    </a:cubicBezTo>
                    <a:cubicBezTo>
                      <a:pt x="99" y="283"/>
                      <a:pt x="78" y="305"/>
                      <a:pt x="57" y="326"/>
                    </a:cubicBezTo>
                    <a:cubicBezTo>
                      <a:pt x="48" y="334"/>
                      <a:pt x="36" y="339"/>
                      <a:pt x="24" y="343"/>
                    </a:cubicBezTo>
                    <a:cubicBezTo>
                      <a:pt x="18" y="345"/>
                      <a:pt x="6" y="343"/>
                      <a:pt x="3" y="338"/>
                    </a:cubicBezTo>
                    <a:cubicBezTo>
                      <a:pt x="0" y="332"/>
                      <a:pt x="0" y="320"/>
                      <a:pt x="3" y="314"/>
                    </a:cubicBezTo>
                    <a:cubicBezTo>
                      <a:pt x="15" y="296"/>
                      <a:pt x="30" y="279"/>
                      <a:pt x="44" y="262"/>
                    </a:cubicBezTo>
                    <a:cubicBezTo>
                      <a:pt x="99" y="192"/>
                      <a:pt x="154" y="123"/>
                      <a:pt x="210" y="53"/>
                    </a:cubicBezTo>
                    <a:cubicBezTo>
                      <a:pt x="219" y="41"/>
                      <a:pt x="228" y="28"/>
                      <a:pt x="236" y="15"/>
                    </a:cubicBezTo>
                    <a:cubicBezTo>
                      <a:pt x="243" y="5"/>
                      <a:pt x="251" y="0"/>
                      <a:pt x="263" y="4"/>
                    </a:cubicBezTo>
                    <a:cubicBezTo>
                      <a:pt x="275" y="7"/>
                      <a:pt x="288" y="23"/>
                      <a:pt x="288" y="3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27" name="Freeform 21">
                <a:extLst>
                  <a:ext uri="{FF2B5EF4-FFF2-40B4-BE49-F238E27FC236}">
                    <a16:creationId xmlns:a16="http://schemas.microsoft.com/office/drawing/2014/main" id="{8FF60D27-8A3D-A3F1-82DE-E707BAB72A30}"/>
                  </a:ext>
                </a:extLst>
              </p:cNvPr>
              <p:cNvSpPr/>
              <p:nvPr/>
            </p:nvSpPr>
            <p:spPr bwMode="auto">
              <a:xfrm>
                <a:off x="1293107" y="2473776"/>
                <a:ext cx="204247" cy="66632"/>
              </a:xfrm>
              <a:custGeom>
                <a:gdLst>
                  <a:gd name="T0" fmla="*/ 129 w 258"/>
                  <a:gd name="T1" fmla="*/ 84 h 84"/>
                  <a:gd name="T2" fmla="*/ 18 w 258"/>
                  <a:gd name="T3" fmla="*/ 84 h 84"/>
                  <a:gd name="T4" fmla="*/ 0 w 258"/>
                  <a:gd name="T5" fmla="*/ 66 h 84"/>
                  <a:gd name="T6" fmla="*/ 0 w 258"/>
                  <a:gd name="T7" fmla="*/ 16 h 84"/>
                  <a:gd name="T8" fmla="*/ 15 w 258"/>
                  <a:gd name="T9" fmla="*/ 0 h 84"/>
                  <a:gd name="T10" fmla="*/ 243 w 258"/>
                  <a:gd name="T11" fmla="*/ 0 h 84"/>
                  <a:gd name="T12" fmla="*/ 258 w 258"/>
                  <a:gd name="T13" fmla="*/ 15 h 84"/>
                  <a:gd name="T14" fmla="*/ 258 w 258"/>
                  <a:gd name="T15" fmla="*/ 68 h 84"/>
                  <a:gd name="T16" fmla="*/ 241 w 258"/>
                  <a:gd name="T17" fmla="*/ 84 h 84"/>
                  <a:gd name="T18" fmla="*/ 129 w 258"/>
                  <a:gd name="T19" fmla="*/ 84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58" h="84">
                    <a:moveTo>
                      <a:pt x="129" y="84"/>
                    </a:moveTo>
                    <a:cubicBezTo>
                      <a:pt x="92" y="84"/>
                      <a:pt x="55" y="83"/>
                      <a:pt x="18" y="84"/>
                    </a:cubicBezTo>
                    <a:cubicBezTo>
                      <a:pt x="5" y="84"/>
                      <a:pt x="0" y="79"/>
                      <a:pt x="0" y="66"/>
                    </a:cubicBezTo>
                    <a:cubicBezTo>
                      <a:pt x="1" y="50"/>
                      <a:pt x="1" y="33"/>
                      <a:pt x="0" y="16"/>
                    </a:cubicBezTo>
                    <a:cubicBezTo>
                      <a:pt x="0" y="5"/>
                      <a:pt x="4" y="0"/>
                      <a:pt x="15" y="0"/>
                    </a:cubicBezTo>
                    <a:cubicBezTo>
                      <a:pt x="91" y="0"/>
                      <a:pt x="167" y="0"/>
                      <a:pt x="243" y="0"/>
                    </a:cubicBezTo>
                    <a:cubicBezTo>
                      <a:pt x="254" y="0"/>
                      <a:pt x="258" y="4"/>
                      <a:pt x="258" y="15"/>
                    </a:cubicBezTo>
                    <a:cubicBezTo>
                      <a:pt x="257" y="33"/>
                      <a:pt x="257" y="50"/>
                      <a:pt x="258" y="68"/>
                    </a:cubicBezTo>
                    <a:cubicBezTo>
                      <a:pt x="258" y="80"/>
                      <a:pt x="253" y="84"/>
                      <a:pt x="241" y="84"/>
                    </a:cubicBezTo>
                    <a:cubicBezTo>
                      <a:pt x="203" y="84"/>
                      <a:pt x="166" y="84"/>
                      <a:pt x="129" y="8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14400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83620" y="1014217"/>
            <a:ext cx="5709220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92256" y="1661090"/>
            <a:ext cx="601684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583620" y="3819674"/>
            <a:ext cx="5709220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292256" y="4466547"/>
            <a:ext cx="601684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4743291" y="97503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877192" y="114505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4734564" y="3819674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848460" y="397786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9C4CDDB5-37E9-8B9C-3E96-CEC647622AA5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8" name="直接连接符 88">
              <a:extLst>
                <a:ext uri="{FF2B5EF4-FFF2-40B4-BE49-F238E27FC236}">
                  <a16:creationId xmlns:a16="http://schemas.microsoft.com/office/drawing/2014/main" id="{22C20764-C7B2-5B7C-BD20-D86B1110E7DA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89">
              <a:extLst>
                <a:ext uri="{FF2B5EF4-FFF2-40B4-BE49-F238E27FC236}">
                  <a16:creationId xmlns:a16="http://schemas.microsoft.com/office/drawing/2014/main" id="{6DDDB4BA-CB3A-C44E-8194-0AA012675498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直接连接符 3">
            <a:extLst>
              <a:ext uri="{FF2B5EF4-FFF2-40B4-BE49-F238E27FC236}">
                <a16:creationId xmlns:a16="http://schemas.microsoft.com/office/drawing/2014/main" id="{DE70264A-4EDC-D184-A2C7-42F5E9DB338E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FBD7BC9-24FA-9ACA-DAA4-5BED565061F8}"/>
              </a:ext>
            </a:extLst>
          </p:cNvPr>
          <p:cNvGrpSpPr/>
          <p:nvPr userDrawn="1"/>
        </p:nvGrpSpPr>
        <p:grpSpPr>
          <a:xfrm>
            <a:off x="388221" y="1767840"/>
            <a:ext cx="3265805" cy="3674745"/>
            <a:chOff x="388221" y="1767840"/>
            <a:chExt cx="3265805" cy="3674745"/>
          </a:xfrm>
        </p:grpSpPr>
        <p:grpSp>
          <p:nvGrpSpPr>
            <p:cNvPr id="11" name="组合 1">
              <a:extLst>
                <a:ext uri="{FF2B5EF4-FFF2-40B4-BE49-F238E27FC236}">
                  <a16:creationId xmlns:a16="http://schemas.microsoft.com/office/drawing/2014/main" id="{4E412C5F-53F4-78DA-7735-D9DC1C82CD00}"/>
                </a:ext>
              </a:extLst>
            </p:cNvPr>
            <p:cNvGrpSpPr/>
            <p:nvPr userDrawn="1"/>
          </p:nvGrpSpPr>
          <p:grpSpPr>
            <a:xfrm>
              <a:off x="388221" y="1767840"/>
              <a:ext cx="3265805" cy="3674745"/>
              <a:chOff x="2939800" y="1138775"/>
              <a:chExt cx="3285587" cy="3696144"/>
            </a:xfrm>
            <a:solidFill>
              <a:srgbClr val="0067B4"/>
            </a:solidFill>
          </p:grpSpPr>
          <p:sp>
            <p:nvSpPr>
              <p:cNvPr id="12" name="Freeform 5">
                <a:extLst>
                  <a:ext uri="{FF2B5EF4-FFF2-40B4-BE49-F238E27FC236}">
                    <a16:creationId xmlns:a16="http://schemas.microsoft.com/office/drawing/2014/main" id="{6DDCAB94-B82F-F7D4-D9A2-54886BE8EAC5}"/>
                  </a:ext>
                </a:extLst>
              </p:cNvPr>
              <p:cNvSpPr/>
              <p:nvPr/>
            </p:nvSpPr>
            <p:spPr bwMode="auto">
              <a:xfrm rot="19846273">
                <a:off x="4785178" y="1138775"/>
                <a:ext cx="898525" cy="1651000"/>
              </a:xfrm>
              <a:custGeom>
                <a:gdLst>
                  <a:gd name="T0" fmla="*/ 458 w 566"/>
                  <a:gd name="T1" fmla="*/ 264 h 1040"/>
                  <a:gd name="T2" fmla="*/ 206 w 566"/>
                  <a:gd name="T3" fmla="*/ 120 h 1040"/>
                  <a:gd name="T4" fmla="*/ 0 w 566"/>
                  <a:gd name="T5" fmla="*/ 0 h 1040"/>
                  <a:gd name="T6" fmla="*/ 0 w 566"/>
                  <a:gd name="T7" fmla="*/ 0 h 1040"/>
                  <a:gd name="T8" fmla="*/ 10 w 566"/>
                  <a:gd name="T9" fmla="*/ 16 h 1040"/>
                  <a:gd name="T10" fmla="*/ 16 w 566"/>
                  <a:gd name="T11" fmla="*/ 32 h 1040"/>
                  <a:gd name="T12" fmla="*/ 24 w 566"/>
                  <a:gd name="T13" fmla="*/ 52 h 1040"/>
                  <a:gd name="T14" fmla="*/ 30 w 566"/>
                  <a:gd name="T15" fmla="*/ 74 h 1040"/>
                  <a:gd name="T16" fmla="*/ 36 w 566"/>
                  <a:gd name="T17" fmla="*/ 98 h 1040"/>
                  <a:gd name="T18" fmla="*/ 40 w 566"/>
                  <a:gd name="T19" fmla="*/ 124 h 1040"/>
                  <a:gd name="T20" fmla="*/ 42 w 566"/>
                  <a:gd name="T21" fmla="*/ 154 h 1040"/>
                  <a:gd name="T22" fmla="*/ 42 w 566"/>
                  <a:gd name="T23" fmla="*/ 186 h 1040"/>
                  <a:gd name="T24" fmla="*/ 42 w 566"/>
                  <a:gd name="T25" fmla="*/ 186 h 1040"/>
                  <a:gd name="T26" fmla="*/ 42 w 566"/>
                  <a:gd name="T27" fmla="*/ 214 h 1040"/>
                  <a:gd name="T28" fmla="*/ 42 w 566"/>
                  <a:gd name="T29" fmla="*/ 214 h 1040"/>
                  <a:gd name="T30" fmla="*/ 42 w 566"/>
                  <a:gd name="T31" fmla="*/ 626 h 1040"/>
                  <a:gd name="T32" fmla="*/ 42 w 566"/>
                  <a:gd name="T33" fmla="*/ 626 h 1040"/>
                  <a:gd name="T34" fmla="*/ 42 w 566"/>
                  <a:gd name="T35" fmla="*/ 1040 h 1040"/>
                  <a:gd name="T36" fmla="*/ 42 w 566"/>
                  <a:gd name="T37" fmla="*/ 1040 h 1040"/>
                  <a:gd name="T38" fmla="*/ 404 w 566"/>
                  <a:gd name="T39" fmla="*/ 832 h 1040"/>
                  <a:gd name="T40" fmla="*/ 404 w 566"/>
                  <a:gd name="T41" fmla="*/ 832 h 1040"/>
                  <a:gd name="T42" fmla="*/ 424 w 566"/>
                  <a:gd name="T43" fmla="*/ 820 h 1040"/>
                  <a:gd name="T44" fmla="*/ 424 w 566"/>
                  <a:gd name="T45" fmla="*/ 820 h 1040"/>
                  <a:gd name="T46" fmla="*/ 452 w 566"/>
                  <a:gd name="T47" fmla="*/ 802 h 1040"/>
                  <a:gd name="T48" fmla="*/ 478 w 566"/>
                  <a:gd name="T49" fmla="*/ 786 h 1040"/>
                  <a:gd name="T50" fmla="*/ 498 w 566"/>
                  <a:gd name="T51" fmla="*/ 768 h 1040"/>
                  <a:gd name="T52" fmla="*/ 518 w 566"/>
                  <a:gd name="T53" fmla="*/ 752 h 1040"/>
                  <a:gd name="T54" fmla="*/ 532 w 566"/>
                  <a:gd name="T55" fmla="*/ 734 h 1040"/>
                  <a:gd name="T56" fmla="*/ 546 w 566"/>
                  <a:gd name="T57" fmla="*/ 718 h 1040"/>
                  <a:gd name="T58" fmla="*/ 558 w 566"/>
                  <a:gd name="T59" fmla="*/ 702 h 1040"/>
                  <a:gd name="T60" fmla="*/ 566 w 566"/>
                  <a:gd name="T61" fmla="*/ 688 h 1040"/>
                  <a:gd name="T62" fmla="*/ 566 w 566"/>
                  <a:gd name="T63" fmla="*/ 450 h 1040"/>
                  <a:gd name="T64" fmla="*/ 566 w 566"/>
                  <a:gd name="T65" fmla="*/ 450 h 1040"/>
                  <a:gd name="T66" fmla="*/ 564 w 566"/>
                  <a:gd name="T67" fmla="*/ 422 h 1040"/>
                  <a:gd name="T68" fmla="*/ 558 w 566"/>
                  <a:gd name="T69" fmla="*/ 394 h 1040"/>
                  <a:gd name="T70" fmla="*/ 550 w 566"/>
                  <a:gd name="T71" fmla="*/ 368 h 1040"/>
                  <a:gd name="T72" fmla="*/ 538 w 566"/>
                  <a:gd name="T73" fmla="*/ 344 h 1040"/>
                  <a:gd name="T74" fmla="*/ 522 w 566"/>
                  <a:gd name="T75" fmla="*/ 320 h 1040"/>
                  <a:gd name="T76" fmla="*/ 504 w 566"/>
                  <a:gd name="T77" fmla="*/ 300 h 1040"/>
                  <a:gd name="T78" fmla="*/ 482 w 566"/>
                  <a:gd name="T79" fmla="*/ 280 h 1040"/>
                  <a:gd name="T80" fmla="*/ 458 w 566"/>
                  <a:gd name="T81" fmla="*/ 264 h 1040"/>
                  <a:gd name="T82" fmla="*/ 458 w 566"/>
                  <a:gd name="T83" fmla="*/ 264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6" h="1040">
                    <a:moveTo>
                      <a:pt x="458" y="264"/>
                    </a:moveTo>
                    <a:lnTo>
                      <a:pt x="206" y="1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16"/>
                    </a:lnTo>
                    <a:lnTo>
                      <a:pt x="16" y="32"/>
                    </a:lnTo>
                    <a:lnTo>
                      <a:pt x="24" y="52"/>
                    </a:lnTo>
                    <a:lnTo>
                      <a:pt x="30" y="74"/>
                    </a:lnTo>
                    <a:lnTo>
                      <a:pt x="36" y="98"/>
                    </a:lnTo>
                    <a:lnTo>
                      <a:pt x="40" y="124"/>
                    </a:lnTo>
                    <a:lnTo>
                      <a:pt x="42" y="154"/>
                    </a:lnTo>
                    <a:lnTo>
                      <a:pt x="42" y="186"/>
                    </a:lnTo>
                    <a:lnTo>
                      <a:pt x="42" y="186"/>
                    </a:lnTo>
                    <a:lnTo>
                      <a:pt x="42" y="214"/>
                    </a:lnTo>
                    <a:lnTo>
                      <a:pt x="42" y="214"/>
                    </a:lnTo>
                    <a:lnTo>
                      <a:pt x="42" y="626"/>
                    </a:lnTo>
                    <a:lnTo>
                      <a:pt x="42" y="626"/>
                    </a:lnTo>
                    <a:lnTo>
                      <a:pt x="42" y="1040"/>
                    </a:lnTo>
                    <a:lnTo>
                      <a:pt x="42" y="1040"/>
                    </a:lnTo>
                    <a:lnTo>
                      <a:pt x="404" y="832"/>
                    </a:lnTo>
                    <a:lnTo>
                      <a:pt x="404" y="832"/>
                    </a:lnTo>
                    <a:lnTo>
                      <a:pt x="424" y="820"/>
                    </a:lnTo>
                    <a:lnTo>
                      <a:pt x="424" y="820"/>
                    </a:lnTo>
                    <a:lnTo>
                      <a:pt x="452" y="802"/>
                    </a:lnTo>
                    <a:lnTo>
                      <a:pt x="478" y="786"/>
                    </a:lnTo>
                    <a:lnTo>
                      <a:pt x="498" y="768"/>
                    </a:lnTo>
                    <a:lnTo>
                      <a:pt x="518" y="752"/>
                    </a:lnTo>
                    <a:lnTo>
                      <a:pt x="532" y="734"/>
                    </a:lnTo>
                    <a:lnTo>
                      <a:pt x="546" y="718"/>
                    </a:lnTo>
                    <a:lnTo>
                      <a:pt x="558" y="702"/>
                    </a:lnTo>
                    <a:lnTo>
                      <a:pt x="566" y="688"/>
                    </a:lnTo>
                    <a:lnTo>
                      <a:pt x="566" y="450"/>
                    </a:lnTo>
                    <a:lnTo>
                      <a:pt x="566" y="450"/>
                    </a:lnTo>
                    <a:lnTo>
                      <a:pt x="564" y="422"/>
                    </a:lnTo>
                    <a:lnTo>
                      <a:pt x="558" y="394"/>
                    </a:lnTo>
                    <a:lnTo>
                      <a:pt x="550" y="368"/>
                    </a:lnTo>
                    <a:lnTo>
                      <a:pt x="538" y="344"/>
                    </a:lnTo>
                    <a:lnTo>
                      <a:pt x="522" y="320"/>
                    </a:lnTo>
                    <a:lnTo>
                      <a:pt x="504" y="300"/>
                    </a:lnTo>
                    <a:lnTo>
                      <a:pt x="482" y="280"/>
                    </a:lnTo>
                    <a:lnTo>
                      <a:pt x="458" y="264"/>
                    </a:lnTo>
                    <a:lnTo>
                      <a:pt x="458" y="264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A5CA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Freeform 6">
                <a:extLst>
                  <a:ext uri="{FF2B5EF4-FFF2-40B4-BE49-F238E27FC236}">
                    <a16:creationId xmlns:a16="http://schemas.microsoft.com/office/drawing/2014/main" id="{D1F28272-536E-7675-511D-747E9EC3B5B5}"/>
                  </a:ext>
                </a:extLst>
              </p:cNvPr>
              <p:cNvSpPr/>
              <p:nvPr/>
            </p:nvSpPr>
            <p:spPr bwMode="auto">
              <a:xfrm rot="19846273">
                <a:off x="4510544" y="3218059"/>
                <a:ext cx="1476375" cy="1231900"/>
              </a:xfrm>
              <a:custGeom>
                <a:gdLst>
                  <a:gd name="T0" fmla="*/ 744 w 930"/>
                  <a:gd name="T1" fmla="*/ 426 h 776"/>
                  <a:gd name="T2" fmla="*/ 744 w 930"/>
                  <a:gd name="T3" fmla="*/ 426 h 776"/>
                  <a:gd name="T4" fmla="*/ 716 w 930"/>
                  <a:gd name="T5" fmla="*/ 410 h 776"/>
                  <a:gd name="T6" fmla="*/ 716 w 930"/>
                  <a:gd name="T7" fmla="*/ 410 h 776"/>
                  <a:gd name="T8" fmla="*/ 360 w 930"/>
                  <a:gd name="T9" fmla="*/ 206 h 776"/>
                  <a:gd name="T10" fmla="*/ 360 w 930"/>
                  <a:gd name="T11" fmla="*/ 206 h 776"/>
                  <a:gd name="T12" fmla="*/ 0 w 930"/>
                  <a:gd name="T13" fmla="*/ 0 h 776"/>
                  <a:gd name="T14" fmla="*/ 0 w 930"/>
                  <a:gd name="T15" fmla="*/ 0 h 776"/>
                  <a:gd name="T16" fmla="*/ 0 w 930"/>
                  <a:gd name="T17" fmla="*/ 412 h 776"/>
                  <a:gd name="T18" fmla="*/ 0 w 930"/>
                  <a:gd name="T19" fmla="*/ 412 h 776"/>
                  <a:gd name="T20" fmla="*/ 0 w 930"/>
                  <a:gd name="T21" fmla="*/ 442 h 776"/>
                  <a:gd name="T22" fmla="*/ 0 w 930"/>
                  <a:gd name="T23" fmla="*/ 442 h 776"/>
                  <a:gd name="T24" fmla="*/ 2 w 930"/>
                  <a:gd name="T25" fmla="*/ 472 h 776"/>
                  <a:gd name="T26" fmla="*/ 4 w 930"/>
                  <a:gd name="T27" fmla="*/ 502 h 776"/>
                  <a:gd name="T28" fmla="*/ 8 w 930"/>
                  <a:gd name="T29" fmla="*/ 528 h 776"/>
                  <a:gd name="T30" fmla="*/ 14 w 930"/>
                  <a:gd name="T31" fmla="*/ 552 h 776"/>
                  <a:gd name="T32" fmla="*/ 20 w 930"/>
                  <a:gd name="T33" fmla="*/ 574 h 776"/>
                  <a:gd name="T34" fmla="*/ 26 w 930"/>
                  <a:gd name="T35" fmla="*/ 594 h 776"/>
                  <a:gd name="T36" fmla="*/ 34 w 930"/>
                  <a:gd name="T37" fmla="*/ 610 h 776"/>
                  <a:gd name="T38" fmla="*/ 42 w 930"/>
                  <a:gd name="T39" fmla="*/ 626 h 776"/>
                  <a:gd name="T40" fmla="*/ 254 w 930"/>
                  <a:gd name="T41" fmla="*/ 748 h 776"/>
                  <a:gd name="T42" fmla="*/ 254 w 930"/>
                  <a:gd name="T43" fmla="*/ 748 h 776"/>
                  <a:gd name="T44" fmla="*/ 280 w 930"/>
                  <a:gd name="T45" fmla="*/ 760 h 776"/>
                  <a:gd name="T46" fmla="*/ 306 w 930"/>
                  <a:gd name="T47" fmla="*/ 770 h 776"/>
                  <a:gd name="T48" fmla="*/ 332 w 930"/>
                  <a:gd name="T49" fmla="*/ 774 h 776"/>
                  <a:gd name="T50" fmla="*/ 360 w 930"/>
                  <a:gd name="T51" fmla="*/ 776 h 776"/>
                  <a:gd name="T52" fmla="*/ 388 w 930"/>
                  <a:gd name="T53" fmla="*/ 774 h 776"/>
                  <a:gd name="T54" fmla="*/ 416 w 930"/>
                  <a:gd name="T55" fmla="*/ 770 h 776"/>
                  <a:gd name="T56" fmla="*/ 442 w 930"/>
                  <a:gd name="T57" fmla="*/ 760 h 776"/>
                  <a:gd name="T58" fmla="*/ 468 w 930"/>
                  <a:gd name="T59" fmla="*/ 748 h 776"/>
                  <a:gd name="T60" fmla="*/ 716 w 930"/>
                  <a:gd name="T61" fmla="*/ 604 h 776"/>
                  <a:gd name="T62" fmla="*/ 930 w 930"/>
                  <a:gd name="T63" fmla="*/ 480 h 776"/>
                  <a:gd name="T64" fmla="*/ 930 w 930"/>
                  <a:gd name="T65" fmla="*/ 480 h 776"/>
                  <a:gd name="T66" fmla="*/ 914 w 930"/>
                  <a:gd name="T67" fmla="*/ 480 h 776"/>
                  <a:gd name="T68" fmla="*/ 894 w 930"/>
                  <a:gd name="T69" fmla="*/ 480 h 776"/>
                  <a:gd name="T70" fmla="*/ 872 w 930"/>
                  <a:gd name="T71" fmla="*/ 476 h 776"/>
                  <a:gd name="T72" fmla="*/ 850 w 930"/>
                  <a:gd name="T73" fmla="*/ 472 h 776"/>
                  <a:gd name="T74" fmla="*/ 826 w 930"/>
                  <a:gd name="T75" fmla="*/ 464 h 776"/>
                  <a:gd name="T76" fmla="*/ 800 w 930"/>
                  <a:gd name="T77" fmla="*/ 454 h 776"/>
                  <a:gd name="T78" fmla="*/ 772 w 930"/>
                  <a:gd name="T79" fmla="*/ 442 h 776"/>
                  <a:gd name="T80" fmla="*/ 744 w 930"/>
                  <a:gd name="T81" fmla="*/ 426 h 776"/>
                  <a:gd name="T82" fmla="*/ 744 w 930"/>
                  <a:gd name="T83" fmla="*/ 426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30" h="776">
                    <a:moveTo>
                      <a:pt x="744" y="426"/>
                    </a:moveTo>
                    <a:lnTo>
                      <a:pt x="744" y="426"/>
                    </a:lnTo>
                    <a:lnTo>
                      <a:pt x="716" y="410"/>
                    </a:lnTo>
                    <a:lnTo>
                      <a:pt x="716" y="410"/>
                    </a:lnTo>
                    <a:lnTo>
                      <a:pt x="360" y="206"/>
                    </a:lnTo>
                    <a:lnTo>
                      <a:pt x="360" y="20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12"/>
                    </a:lnTo>
                    <a:lnTo>
                      <a:pt x="0" y="412"/>
                    </a:lnTo>
                    <a:lnTo>
                      <a:pt x="0" y="442"/>
                    </a:lnTo>
                    <a:lnTo>
                      <a:pt x="0" y="442"/>
                    </a:lnTo>
                    <a:lnTo>
                      <a:pt x="2" y="472"/>
                    </a:lnTo>
                    <a:lnTo>
                      <a:pt x="4" y="502"/>
                    </a:lnTo>
                    <a:lnTo>
                      <a:pt x="8" y="528"/>
                    </a:lnTo>
                    <a:lnTo>
                      <a:pt x="14" y="552"/>
                    </a:lnTo>
                    <a:lnTo>
                      <a:pt x="20" y="574"/>
                    </a:lnTo>
                    <a:lnTo>
                      <a:pt x="26" y="594"/>
                    </a:lnTo>
                    <a:lnTo>
                      <a:pt x="34" y="610"/>
                    </a:lnTo>
                    <a:lnTo>
                      <a:pt x="42" y="626"/>
                    </a:lnTo>
                    <a:lnTo>
                      <a:pt x="254" y="748"/>
                    </a:lnTo>
                    <a:lnTo>
                      <a:pt x="254" y="748"/>
                    </a:lnTo>
                    <a:lnTo>
                      <a:pt x="280" y="760"/>
                    </a:lnTo>
                    <a:lnTo>
                      <a:pt x="306" y="770"/>
                    </a:lnTo>
                    <a:lnTo>
                      <a:pt x="332" y="774"/>
                    </a:lnTo>
                    <a:lnTo>
                      <a:pt x="360" y="776"/>
                    </a:lnTo>
                    <a:lnTo>
                      <a:pt x="388" y="774"/>
                    </a:lnTo>
                    <a:lnTo>
                      <a:pt x="416" y="770"/>
                    </a:lnTo>
                    <a:lnTo>
                      <a:pt x="442" y="760"/>
                    </a:lnTo>
                    <a:lnTo>
                      <a:pt x="468" y="748"/>
                    </a:lnTo>
                    <a:lnTo>
                      <a:pt x="716" y="604"/>
                    </a:lnTo>
                    <a:lnTo>
                      <a:pt x="930" y="480"/>
                    </a:lnTo>
                    <a:lnTo>
                      <a:pt x="930" y="480"/>
                    </a:lnTo>
                    <a:lnTo>
                      <a:pt x="914" y="480"/>
                    </a:lnTo>
                    <a:lnTo>
                      <a:pt x="894" y="480"/>
                    </a:lnTo>
                    <a:lnTo>
                      <a:pt x="872" y="476"/>
                    </a:lnTo>
                    <a:lnTo>
                      <a:pt x="850" y="472"/>
                    </a:lnTo>
                    <a:lnTo>
                      <a:pt x="826" y="464"/>
                    </a:lnTo>
                    <a:lnTo>
                      <a:pt x="800" y="454"/>
                    </a:lnTo>
                    <a:lnTo>
                      <a:pt x="772" y="442"/>
                    </a:lnTo>
                    <a:lnTo>
                      <a:pt x="744" y="426"/>
                    </a:lnTo>
                    <a:lnTo>
                      <a:pt x="744" y="42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4" name="Freeform 7">
                <a:extLst>
                  <a:ext uri="{FF2B5EF4-FFF2-40B4-BE49-F238E27FC236}">
                    <a16:creationId xmlns:a16="http://schemas.microsoft.com/office/drawing/2014/main" id="{2E26A003-CC46-344A-FAA5-E13222CF1D9D}"/>
                  </a:ext>
                </a:extLst>
              </p:cNvPr>
              <p:cNvSpPr/>
              <p:nvPr/>
            </p:nvSpPr>
            <p:spPr bwMode="auto">
              <a:xfrm rot="19846273">
                <a:off x="4828387" y="2336949"/>
                <a:ext cx="1397000" cy="1320800"/>
              </a:xfrm>
              <a:custGeom>
                <a:gdLst>
                  <a:gd name="T0" fmla="*/ 738 w 880"/>
                  <a:gd name="T1" fmla="*/ 132 h 832"/>
                  <a:gd name="T2" fmla="*/ 738 w 880"/>
                  <a:gd name="T3" fmla="*/ 132 h 832"/>
                  <a:gd name="T4" fmla="*/ 718 w 880"/>
                  <a:gd name="T5" fmla="*/ 144 h 832"/>
                  <a:gd name="T6" fmla="*/ 718 w 880"/>
                  <a:gd name="T7" fmla="*/ 144 h 832"/>
                  <a:gd name="T8" fmla="*/ 356 w 880"/>
                  <a:gd name="T9" fmla="*/ 352 h 832"/>
                  <a:gd name="T10" fmla="*/ 356 w 880"/>
                  <a:gd name="T11" fmla="*/ 352 h 832"/>
                  <a:gd name="T12" fmla="*/ 0 w 880"/>
                  <a:gd name="T13" fmla="*/ 558 h 832"/>
                  <a:gd name="T14" fmla="*/ 0 w 880"/>
                  <a:gd name="T15" fmla="*/ 558 h 832"/>
                  <a:gd name="T16" fmla="*/ 356 w 880"/>
                  <a:gd name="T17" fmla="*/ 762 h 832"/>
                  <a:gd name="T18" fmla="*/ 356 w 880"/>
                  <a:gd name="T19" fmla="*/ 762 h 832"/>
                  <a:gd name="T20" fmla="*/ 384 w 880"/>
                  <a:gd name="T21" fmla="*/ 778 h 832"/>
                  <a:gd name="T22" fmla="*/ 384 w 880"/>
                  <a:gd name="T23" fmla="*/ 778 h 832"/>
                  <a:gd name="T24" fmla="*/ 412 w 880"/>
                  <a:gd name="T25" fmla="*/ 794 h 832"/>
                  <a:gd name="T26" fmla="*/ 440 w 880"/>
                  <a:gd name="T27" fmla="*/ 806 h 832"/>
                  <a:gd name="T28" fmla="*/ 466 w 880"/>
                  <a:gd name="T29" fmla="*/ 816 h 832"/>
                  <a:gd name="T30" fmla="*/ 490 w 880"/>
                  <a:gd name="T31" fmla="*/ 824 h 832"/>
                  <a:gd name="T32" fmla="*/ 512 w 880"/>
                  <a:gd name="T33" fmla="*/ 828 h 832"/>
                  <a:gd name="T34" fmla="*/ 534 w 880"/>
                  <a:gd name="T35" fmla="*/ 832 h 832"/>
                  <a:gd name="T36" fmla="*/ 554 w 880"/>
                  <a:gd name="T37" fmla="*/ 832 h 832"/>
                  <a:gd name="T38" fmla="*/ 570 w 880"/>
                  <a:gd name="T39" fmla="*/ 832 h 832"/>
                  <a:gd name="T40" fmla="*/ 772 w 880"/>
                  <a:gd name="T41" fmla="*/ 716 h 832"/>
                  <a:gd name="T42" fmla="*/ 772 w 880"/>
                  <a:gd name="T43" fmla="*/ 716 h 832"/>
                  <a:gd name="T44" fmla="*/ 796 w 880"/>
                  <a:gd name="T45" fmla="*/ 700 h 832"/>
                  <a:gd name="T46" fmla="*/ 818 w 880"/>
                  <a:gd name="T47" fmla="*/ 682 h 832"/>
                  <a:gd name="T48" fmla="*/ 836 w 880"/>
                  <a:gd name="T49" fmla="*/ 660 h 832"/>
                  <a:gd name="T50" fmla="*/ 852 w 880"/>
                  <a:gd name="T51" fmla="*/ 638 h 832"/>
                  <a:gd name="T52" fmla="*/ 864 w 880"/>
                  <a:gd name="T53" fmla="*/ 612 h 832"/>
                  <a:gd name="T54" fmla="*/ 872 w 880"/>
                  <a:gd name="T55" fmla="*/ 586 h 832"/>
                  <a:gd name="T56" fmla="*/ 878 w 880"/>
                  <a:gd name="T57" fmla="*/ 558 h 832"/>
                  <a:gd name="T58" fmla="*/ 880 w 880"/>
                  <a:gd name="T59" fmla="*/ 530 h 832"/>
                  <a:gd name="T60" fmla="*/ 880 w 880"/>
                  <a:gd name="T61" fmla="*/ 236 h 832"/>
                  <a:gd name="T62" fmla="*/ 880 w 880"/>
                  <a:gd name="T63" fmla="*/ 0 h 832"/>
                  <a:gd name="T64" fmla="*/ 880 w 880"/>
                  <a:gd name="T65" fmla="*/ 0 h 832"/>
                  <a:gd name="T66" fmla="*/ 872 w 880"/>
                  <a:gd name="T67" fmla="*/ 14 h 832"/>
                  <a:gd name="T68" fmla="*/ 860 w 880"/>
                  <a:gd name="T69" fmla="*/ 30 h 832"/>
                  <a:gd name="T70" fmla="*/ 846 w 880"/>
                  <a:gd name="T71" fmla="*/ 46 h 832"/>
                  <a:gd name="T72" fmla="*/ 832 w 880"/>
                  <a:gd name="T73" fmla="*/ 64 h 832"/>
                  <a:gd name="T74" fmla="*/ 812 w 880"/>
                  <a:gd name="T75" fmla="*/ 80 h 832"/>
                  <a:gd name="T76" fmla="*/ 792 w 880"/>
                  <a:gd name="T77" fmla="*/ 98 h 832"/>
                  <a:gd name="T78" fmla="*/ 766 w 880"/>
                  <a:gd name="T79" fmla="*/ 114 h 832"/>
                  <a:gd name="T80" fmla="*/ 738 w 880"/>
                  <a:gd name="T81" fmla="*/ 132 h 832"/>
                  <a:gd name="T82" fmla="*/ 738 w 880"/>
                  <a:gd name="T83" fmla="*/ 132 h 8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80" h="832">
                    <a:moveTo>
                      <a:pt x="738" y="132"/>
                    </a:moveTo>
                    <a:lnTo>
                      <a:pt x="738" y="132"/>
                    </a:lnTo>
                    <a:lnTo>
                      <a:pt x="718" y="144"/>
                    </a:lnTo>
                    <a:lnTo>
                      <a:pt x="718" y="144"/>
                    </a:lnTo>
                    <a:lnTo>
                      <a:pt x="356" y="352"/>
                    </a:lnTo>
                    <a:lnTo>
                      <a:pt x="356" y="352"/>
                    </a:lnTo>
                    <a:lnTo>
                      <a:pt x="0" y="558"/>
                    </a:lnTo>
                    <a:lnTo>
                      <a:pt x="0" y="558"/>
                    </a:lnTo>
                    <a:lnTo>
                      <a:pt x="356" y="762"/>
                    </a:lnTo>
                    <a:lnTo>
                      <a:pt x="356" y="762"/>
                    </a:lnTo>
                    <a:lnTo>
                      <a:pt x="384" y="778"/>
                    </a:lnTo>
                    <a:lnTo>
                      <a:pt x="384" y="778"/>
                    </a:lnTo>
                    <a:lnTo>
                      <a:pt x="412" y="794"/>
                    </a:lnTo>
                    <a:lnTo>
                      <a:pt x="440" y="806"/>
                    </a:lnTo>
                    <a:lnTo>
                      <a:pt x="466" y="816"/>
                    </a:lnTo>
                    <a:lnTo>
                      <a:pt x="490" y="824"/>
                    </a:lnTo>
                    <a:lnTo>
                      <a:pt x="512" y="828"/>
                    </a:lnTo>
                    <a:lnTo>
                      <a:pt x="534" y="832"/>
                    </a:lnTo>
                    <a:lnTo>
                      <a:pt x="554" y="832"/>
                    </a:lnTo>
                    <a:lnTo>
                      <a:pt x="570" y="832"/>
                    </a:lnTo>
                    <a:lnTo>
                      <a:pt x="772" y="716"/>
                    </a:lnTo>
                    <a:lnTo>
                      <a:pt x="772" y="716"/>
                    </a:lnTo>
                    <a:lnTo>
                      <a:pt x="796" y="700"/>
                    </a:lnTo>
                    <a:lnTo>
                      <a:pt x="818" y="682"/>
                    </a:lnTo>
                    <a:lnTo>
                      <a:pt x="836" y="660"/>
                    </a:lnTo>
                    <a:lnTo>
                      <a:pt x="852" y="638"/>
                    </a:lnTo>
                    <a:lnTo>
                      <a:pt x="864" y="612"/>
                    </a:lnTo>
                    <a:lnTo>
                      <a:pt x="872" y="586"/>
                    </a:lnTo>
                    <a:lnTo>
                      <a:pt x="878" y="558"/>
                    </a:lnTo>
                    <a:lnTo>
                      <a:pt x="880" y="530"/>
                    </a:lnTo>
                    <a:lnTo>
                      <a:pt x="880" y="236"/>
                    </a:lnTo>
                    <a:lnTo>
                      <a:pt x="880" y="0"/>
                    </a:lnTo>
                    <a:lnTo>
                      <a:pt x="880" y="0"/>
                    </a:lnTo>
                    <a:lnTo>
                      <a:pt x="872" y="14"/>
                    </a:lnTo>
                    <a:lnTo>
                      <a:pt x="860" y="30"/>
                    </a:lnTo>
                    <a:lnTo>
                      <a:pt x="846" y="46"/>
                    </a:lnTo>
                    <a:lnTo>
                      <a:pt x="832" y="64"/>
                    </a:lnTo>
                    <a:lnTo>
                      <a:pt x="812" y="80"/>
                    </a:lnTo>
                    <a:lnTo>
                      <a:pt x="792" y="98"/>
                    </a:lnTo>
                    <a:lnTo>
                      <a:pt x="766" y="114"/>
                    </a:lnTo>
                    <a:lnTo>
                      <a:pt x="738" y="132"/>
                    </a:lnTo>
                    <a:lnTo>
                      <a:pt x="738" y="132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Freeform 8">
                <a:extLst>
                  <a:ext uri="{FF2B5EF4-FFF2-40B4-BE49-F238E27FC236}">
                    <a16:creationId xmlns:a16="http://schemas.microsoft.com/office/drawing/2014/main" id="{B6BBB553-F737-B7E9-CCD3-AB19AA4B0F3A}"/>
                  </a:ext>
                </a:extLst>
              </p:cNvPr>
              <p:cNvSpPr/>
              <p:nvPr/>
            </p:nvSpPr>
            <p:spPr bwMode="auto">
              <a:xfrm rot="19846273">
                <a:off x="2939800" y="2306910"/>
                <a:ext cx="1390650" cy="1311275"/>
              </a:xfrm>
              <a:custGeom>
                <a:gdLst>
                  <a:gd name="T0" fmla="*/ 518 w 876"/>
                  <a:gd name="T1" fmla="*/ 70 h 826"/>
                  <a:gd name="T2" fmla="*/ 518 w 876"/>
                  <a:gd name="T3" fmla="*/ 70 h 826"/>
                  <a:gd name="T4" fmla="*/ 492 w 876"/>
                  <a:gd name="T5" fmla="*/ 54 h 826"/>
                  <a:gd name="T6" fmla="*/ 492 w 876"/>
                  <a:gd name="T7" fmla="*/ 54 h 826"/>
                  <a:gd name="T8" fmla="*/ 464 w 876"/>
                  <a:gd name="T9" fmla="*/ 40 h 826"/>
                  <a:gd name="T10" fmla="*/ 438 w 876"/>
                  <a:gd name="T11" fmla="*/ 28 h 826"/>
                  <a:gd name="T12" fmla="*/ 414 w 876"/>
                  <a:gd name="T13" fmla="*/ 18 h 826"/>
                  <a:gd name="T14" fmla="*/ 392 w 876"/>
                  <a:gd name="T15" fmla="*/ 10 h 826"/>
                  <a:gd name="T16" fmla="*/ 370 w 876"/>
                  <a:gd name="T17" fmla="*/ 6 h 826"/>
                  <a:gd name="T18" fmla="*/ 350 w 876"/>
                  <a:gd name="T19" fmla="*/ 2 h 826"/>
                  <a:gd name="T20" fmla="*/ 330 w 876"/>
                  <a:gd name="T21" fmla="*/ 0 h 826"/>
                  <a:gd name="T22" fmla="*/ 314 w 876"/>
                  <a:gd name="T23" fmla="*/ 0 h 826"/>
                  <a:gd name="T24" fmla="*/ 106 w 876"/>
                  <a:gd name="T25" fmla="*/ 118 h 826"/>
                  <a:gd name="T26" fmla="*/ 106 w 876"/>
                  <a:gd name="T27" fmla="*/ 118 h 826"/>
                  <a:gd name="T28" fmla="*/ 82 w 876"/>
                  <a:gd name="T29" fmla="*/ 134 h 826"/>
                  <a:gd name="T30" fmla="*/ 62 w 876"/>
                  <a:gd name="T31" fmla="*/ 154 h 826"/>
                  <a:gd name="T32" fmla="*/ 44 w 876"/>
                  <a:gd name="T33" fmla="*/ 174 h 826"/>
                  <a:gd name="T34" fmla="*/ 28 w 876"/>
                  <a:gd name="T35" fmla="*/ 198 h 826"/>
                  <a:gd name="T36" fmla="*/ 16 w 876"/>
                  <a:gd name="T37" fmla="*/ 222 h 826"/>
                  <a:gd name="T38" fmla="*/ 6 w 876"/>
                  <a:gd name="T39" fmla="*/ 248 h 826"/>
                  <a:gd name="T40" fmla="*/ 2 w 876"/>
                  <a:gd name="T41" fmla="*/ 276 h 826"/>
                  <a:gd name="T42" fmla="*/ 0 w 876"/>
                  <a:gd name="T43" fmla="*/ 304 h 826"/>
                  <a:gd name="T44" fmla="*/ 0 w 876"/>
                  <a:gd name="T45" fmla="*/ 598 h 826"/>
                  <a:gd name="T46" fmla="*/ 0 w 876"/>
                  <a:gd name="T47" fmla="*/ 826 h 826"/>
                  <a:gd name="T48" fmla="*/ 0 w 876"/>
                  <a:gd name="T49" fmla="*/ 826 h 826"/>
                  <a:gd name="T50" fmla="*/ 8 w 876"/>
                  <a:gd name="T51" fmla="*/ 810 h 826"/>
                  <a:gd name="T52" fmla="*/ 20 w 876"/>
                  <a:gd name="T53" fmla="*/ 796 h 826"/>
                  <a:gd name="T54" fmla="*/ 32 w 876"/>
                  <a:gd name="T55" fmla="*/ 780 h 826"/>
                  <a:gd name="T56" fmla="*/ 48 w 876"/>
                  <a:gd name="T57" fmla="*/ 764 h 826"/>
                  <a:gd name="T58" fmla="*/ 66 w 876"/>
                  <a:gd name="T59" fmla="*/ 748 h 826"/>
                  <a:gd name="T60" fmla="*/ 86 w 876"/>
                  <a:gd name="T61" fmla="*/ 732 h 826"/>
                  <a:gd name="T62" fmla="*/ 110 w 876"/>
                  <a:gd name="T63" fmla="*/ 716 h 826"/>
                  <a:gd name="T64" fmla="*/ 136 w 876"/>
                  <a:gd name="T65" fmla="*/ 700 h 826"/>
                  <a:gd name="T66" fmla="*/ 136 w 876"/>
                  <a:gd name="T67" fmla="*/ 700 h 826"/>
                  <a:gd name="T68" fmla="*/ 158 w 876"/>
                  <a:gd name="T69" fmla="*/ 688 h 826"/>
                  <a:gd name="T70" fmla="*/ 158 w 876"/>
                  <a:gd name="T71" fmla="*/ 688 h 826"/>
                  <a:gd name="T72" fmla="*/ 518 w 876"/>
                  <a:gd name="T73" fmla="*/ 480 h 826"/>
                  <a:gd name="T74" fmla="*/ 518 w 876"/>
                  <a:gd name="T75" fmla="*/ 480 h 826"/>
                  <a:gd name="T76" fmla="*/ 876 w 876"/>
                  <a:gd name="T77" fmla="*/ 274 h 826"/>
                  <a:gd name="T78" fmla="*/ 876 w 876"/>
                  <a:gd name="T79" fmla="*/ 274 h 826"/>
                  <a:gd name="T80" fmla="*/ 518 w 876"/>
                  <a:gd name="T81" fmla="*/ 70 h 826"/>
                  <a:gd name="T82" fmla="*/ 518 w 876"/>
                  <a:gd name="T83" fmla="*/ 70 h 8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76" h="825">
                    <a:moveTo>
                      <a:pt x="518" y="70"/>
                    </a:moveTo>
                    <a:lnTo>
                      <a:pt x="518" y="70"/>
                    </a:lnTo>
                    <a:lnTo>
                      <a:pt x="492" y="54"/>
                    </a:lnTo>
                    <a:lnTo>
                      <a:pt x="492" y="54"/>
                    </a:lnTo>
                    <a:lnTo>
                      <a:pt x="464" y="40"/>
                    </a:lnTo>
                    <a:lnTo>
                      <a:pt x="438" y="28"/>
                    </a:lnTo>
                    <a:lnTo>
                      <a:pt x="414" y="18"/>
                    </a:lnTo>
                    <a:lnTo>
                      <a:pt x="392" y="10"/>
                    </a:lnTo>
                    <a:lnTo>
                      <a:pt x="370" y="6"/>
                    </a:lnTo>
                    <a:lnTo>
                      <a:pt x="350" y="2"/>
                    </a:lnTo>
                    <a:lnTo>
                      <a:pt x="330" y="0"/>
                    </a:lnTo>
                    <a:lnTo>
                      <a:pt x="314" y="0"/>
                    </a:lnTo>
                    <a:lnTo>
                      <a:pt x="106" y="118"/>
                    </a:lnTo>
                    <a:lnTo>
                      <a:pt x="106" y="118"/>
                    </a:lnTo>
                    <a:lnTo>
                      <a:pt x="82" y="134"/>
                    </a:lnTo>
                    <a:lnTo>
                      <a:pt x="62" y="154"/>
                    </a:lnTo>
                    <a:lnTo>
                      <a:pt x="44" y="174"/>
                    </a:lnTo>
                    <a:lnTo>
                      <a:pt x="28" y="198"/>
                    </a:lnTo>
                    <a:lnTo>
                      <a:pt x="16" y="222"/>
                    </a:lnTo>
                    <a:lnTo>
                      <a:pt x="6" y="248"/>
                    </a:lnTo>
                    <a:lnTo>
                      <a:pt x="2" y="276"/>
                    </a:lnTo>
                    <a:lnTo>
                      <a:pt x="0" y="304"/>
                    </a:lnTo>
                    <a:lnTo>
                      <a:pt x="0" y="598"/>
                    </a:lnTo>
                    <a:lnTo>
                      <a:pt x="0" y="826"/>
                    </a:lnTo>
                    <a:lnTo>
                      <a:pt x="0" y="826"/>
                    </a:lnTo>
                    <a:lnTo>
                      <a:pt x="8" y="810"/>
                    </a:lnTo>
                    <a:lnTo>
                      <a:pt x="20" y="796"/>
                    </a:lnTo>
                    <a:lnTo>
                      <a:pt x="32" y="780"/>
                    </a:lnTo>
                    <a:lnTo>
                      <a:pt x="48" y="764"/>
                    </a:lnTo>
                    <a:lnTo>
                      <a:pt x="66" y="748"/>
                    </a:lnTo>
                    <a:lnTo>
                      <a:pt x="86" y="732"/>
                    </a:lnTo>
                    <a:lnTo>
                      <a:pt x="110" y="716"/>
                    </a:lnTo>
                    <a:lnTo>
                      <a:pt x="136" y="700"/>
                    </a:lnTo>
                    <a:lnTo>
                      <a:pt x="136" y="700"/>
                    </a:lnTo>
                    <a:lnTo>
                      <a:pt x="158" y="688"/>
                    </a:lnTo>
                    <a:lnTo>
                      <a:pt x="158" y="688"/>
                    </a:lnTo>
                    <a:lnTo>
                      <a:pt x="518" y="480"/>
                    </a:lnTo>
                    <a:lnTo>
                      <a:pt x="518" y="480"/>
                    </a:lnTo>
                    <a:lnTo>
                      <a:pt x="876" y="274"/>
                    </a:lnTo>
                    <a:lnTo>
                      <a:pt x="876" y="274"/>
                    </a:lnTo>
                    <a:lnTo>
                      <a:pt x="518" y="70"/>
                    </a:lnTo>
                    <a:lnTo>
                      <a:pt x="518" y="70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6" name="Freeform 9">
                <a:extLst>
                  <a:ext uri="{FF2B5EF4-FFF2-40B4-BE49-F238E27FC236}">
                    <a16:creationId xmlns:a16="http://schemas.microsoft.com/office/drawing/2014/main" id="{CFE02588-E405-DD56-7A18-4D37DC717730}"/>
                  </a:ext>
                </a:extLst>
              </p:cNvPr>
              <p:cNvSpPr/>
              <p:nvPr/>
            </p:nvSpPr>
            <p:spPr bwMode="auto">
              <a:xfrm rot="19846273">
                <a:off x="3178555" y="1520859"/>
                <a:ext cx="1460500" cy="1228725"/>
              </a:xfrm>
              <a:custGeom>
                <a:gdLst>
                  <a:gd name="T0" fmla="*/ 878 w 920"/>
                  <a:gd name="T1" fmla="*/ 148 h 774"/>
                  <a:gd name="T2" fmla="*/ 672 w 920"/>
                  <a:gd name="T3" fmla="*/ 28 h 774"/>
                  <a:gd name="T4" fmla="*/ 672 w 920"/>
                  <a:gd name="T5" fmla="*/ 28 h 774"/>
                  <a:gd name="T6" fmla="*/ 646 w 920"/>
                  <a:gd name="T7" fmla="*/ 16 h 774"/>
                  <a:gd name="T8" fmla="*/ 620 w 920"/>
                  <a:gd name="T9" fmla="*/ 8 h 774"/>
                  <a:gd name="T10" fmla="*/ 592 w 920"/>
                  <a:gd name="T11" fmla="*/ 2 h 774"/>
                  <a:gd name="T12" fmla="*/ 564 w 920"/>
                  <a:gd name="T13" fmla="*/ 0 h 774"/>
                  <a:gd name="T14" fmla="*/ 536 w 920"/>
                  <a:gd name="T15" fmla="*/ 2 h 774"/>
                  <a:gd name="T16" fmla="*/ 510 w 920"/>
                  <a:gd name="T17" fmla="*/ 8 h 774"/>
                  <a:gd name="T18" fmla="*/ 484 w 920"/>
                  <a:gd name="T19" fmla="*/ 16 h 774"/>
                  <a:gd name="T20" fmla="*/ 458 w 920"/>
                  <a:gd name="T21" fmla="*/ 28 h 774"/>
                  <a:gd name="T22" fmla="*/ 204 w 920"/>
                  <a:gd name="T23" fmla="*/ 174 h 774"/>
                  <a:gd name="T24" fmla="*/ 0 w 920"/>
                  <a:gd name="T25" fmla="*/ 294 h 774"/>
                  <a:gd name="T26" fmla="*/ 0 w 920"/>
                  <a:gd name="T27" fmla="*/ 294 h 774"/>
                  <a:gd name="T28" fmla="*/ 16 w 920"/>
                  <a:gd name="T29" fmla="*/ 294 h 774"/>
                  <a:gd name="T30" fmla="*/ 36 w 920"/>
                  <a:gd name="T31" fmla="*/ 296 h 774"/>
                  <a:gd name="T32" fmla="*/ 56 w 920"/>
                  <a:gd name="T33" fmla="*/ 300 h 774"/>
                  <a:gd name="T34" fmla="*/ 78 w 920"/>
                  <a:gd name="T35" fmla="*/ 304 h 774"/>
                  <a:gd name="T36" fmla="*/ 100 w 920"/>
                  <a:gd name="T37" fmla="*/ 312 h 774"/>
                  <a:gd name="T38" fmla="*/ 124 w 920"/>
                  <a:gd name="T39" fmla="*/ 322 h 774"/>
                  <a:gd name="T40" fmla="*/ 150 w 920"/>
                  <a:gd name="T41" fmla="*/ 334 h 774"/>
                  <a:gd name="T42" fmla="*/ 178 w 920"/>
                  <a:gd name="T43" fmla="*/ 348 h 774"/>
                  <a:gd name="T44" fmla="*/ 178 w 920"/>
                  <a:gd name="T45" fmla="*/ 348 h 774"/>
                  <a:gd name="T46" fmla="*/ 204 w 920"/>
                  <a:gd name="T47" fmla="*/ 364 h 774"/>
                  <a:gd name="T48" fmla="*/ 204 w 920"/>
                  <a:gd name="T49" fmla="*/ 364 h 774"/>
                  <a:gd name="T50" fmla="*/ 562 w 920"/>
                  <a:gd name="T51" fmla="*/ 568 h 774"/>
                  <a:gd name="T52" fmla="*/ 562 w 920"/>
                  <a:gd name="T53" fmla="*/ 568 h 774"/>
                  <a:gd name="T54" fmla="*/ 920 w 920"/>
                  <a:gd name="T55" fmla="*/ 774 h 774"/>
                  <a:gd name="T56" fmla="*/ 920 w 920"/>
                  <a:gd name="T57" fmla="*/ 774 h 774"/>
                  <a:gd name="T58" fmla="*/ 920 w 920"/>
                  <a:gd name="T59" fmla="*/ 362 h 774"/>
                  <a:gd name="T60" fmla="*/ 920 w 920"/>
                  <a:gd name="T61" fmla="*/ 362 h 774"/>
                  <a:gd name="T62" fmla="*/ 920 w 920"/>
                  <a:gd name="T63" fmla="*/ 334 h 774"/>
                  <a:gd name="T64" fmla="*/ 920 w 920"/>
                  <a:gd name="T65" fmla="*/ 334 h 774"/>
                  <a:gd name="T66" fmla="*/ 920 w 920"/>
                  <a:gd name="T67" fmla="*/ 302 h 774"/>
                  <a:gd name="T68" fmla="*/ 918 w 920"/>
                  <a:gd name="T69" fmla="*/ 272 h 774"/>
                  <a:gd name="T70" fmla="*/ 914 w 920"/>
                  <a:gd name="T71" fmla="*/ 246 h 774"/>
                  <a:gd name="T72" fmla="*/ 908 w 920"/>
                  <a:gd name="T73" fmla="*/ 222 h 774"/>
                  <a:gd name="T74" fmla="*/ 902 w 920"/>
                  <a:gd name="T75" fmla="*/ 200 h 774"/>
                  <a:gd name="T76" fmla="*/ 894 w 920"/>
                  <a:gd name="T77" fmla="*/ 180 h 774"/>
                  <a:gd name="T78" fmla="*/ 888 w 920"/>
                  <a:gd name="T79" fmla="*/ 164 h 774"/>
                  <a:gd name="T80" fmla="*/ 878 w 920"/>
                  <a:gd name="T81" fmla="*/ 148 h 774"/>
                  <a:gd name="T82" fmla="*/ 878 w 920"/>
                  <a:gd name="T83" fmla="*/ 148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20" h="774">
                    <a:moveTo>
                      <a:pt x="878" y="148"/>
                    </a:moveTo>
                    <a:lnTo>
                      <a:pt x="672" y="28"/>
                    </a:lnTo>
                    <a:lnTo>
                      <a:pt x="672" y="28"/>
                    </a:lnTo>
                    <a:lnTo>
                      <a:pt x="646" y="16"/>
                    </a:lnTo>
                    <a:lnTo>
                      <a:pt x="620" y="8"/>
                    </a:lnTo>
                    <a:lnTo>
                      <a:pt x="592" y="2"/>
                    </a:lnTo>
                    <a:lnTo>
                      <a:pt x="564" y="0"/>
                    </a:lnTo>
                    <a:lnTo>
                      <a:pt x="536" y="2"/>
                    </a:lnTo>
                    <a:lnTo>
                      <a:pt x="510" y="8"/>
                    </a:lnTo>
                    <a:lnTo>
                      <a:pt x="484" y="16"/>
                    </a:lnTo>
                    <a:lnTo>
                      <a:pt x="458" y="28"/>
                    </a:lnTo>
                    <a:lnTo>
                      <a:pt x="204" y="174"/>
                    </a:lnTo>
                    <a:lnTo>
                      <a:pt x="0" y="294"/>
                    </a:lnTo>
                    <a:lnTo>
                      <a:pt x="0" y="294"/>
                    </a:lnTo>
                    <a:lnTo>
                      <a:pt x="16" y="294"/>
                    </a:lnTo>
                    <a:lnTo>
                      <a:pt x="36" y="296"/>
                    </a:lnTo>
                    <a:lnTo>
                      <a:pt x="56" y="300"/>
                    </a:lnTo>
                    <a:lnTo>
                      <a:pt x="78" y="304"/>
                    </a:lnTo>
                    <a:lnTo>
                      <a:pt x="100" y="312"/>
                    </a:lnTo>
                    <a:lnTo>
                      <a:pt x="124" y="322"/>
                    </a:lnTo>
                    <a:lnTo>
                      <a:pt x="150" y="334"/>
                    </a:lnTo>
                    <a:lnTo>
                      <a:pt x="178" y="348"/>
                    </a:lnTo>
                    <a:lnTo>
                      <a:pt x="178" y="348"/>
                    </a:lnTo>
                    <a:lnTo>
                      <a:pt x="204" y="364"/>
                    </a:lnTo>
                    <a:lnTo>
                      <a:pt x="204" y="364"/>
                    </a:lnTo>
                    <a:lnTo>
                      <a:pt x="562" y="568"/>
                    </a:lnTo>
                    <a:lnTo>
                      <a:pt x="562" y="568"/>
                    </a:lnTo>
                    <a:lnTo>
                      <a:pt x="920" y="774"/>
                    </a:lnTo>
                    <a:lnTo>
                      <a:pt x="920" y="774"/>
                    </a:lnTo>
                    <a:lnTo>
                      <a:pt x="920" y="362"/>
                    </a:lnTo>
                    <a:lnTo>
                      <a:pt x="920" y="362"/>
                    </a:lnTo>
                    <a:lnTo>
                      <a:pt x="920" y="334"/>
                    </a:lnTo>
                    <a:lnTo>
                      <a:pt x="920" y="334"/>
                    </a:lnTo>
                    <a:lnTo>
                      <a:pt x="920" y="302"/>
                    </a:lnTo>
                    <a:lnTo>
                      <a:pt x="918" y="272"/>
                    </a:lnTo>
                    <a:lnTo>
                      <a:pt x="914" y="246"/>
                    </a:lnTo>
                    <a:lnTo>
                      <a:pt x="908" y="222"/>
                    </a:lnTo>
                    <a:lnTo>
                      <a:pt x="902" y="200"/>
                    </a:lnTo>
                    <a:lnTo>
                      <a:pt x="894" y="180"/>
                    </a:lnTo>
                    <a:lnTo>
                      <a:pt x="888" y="164"/>
                    </a:lnTo>
                    <a:lnTo>
                      <a:pt x="878" y="148"/>
                    </a:lnTo>
                    <a:lnTo>
                      <a:pt x="878" y="148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C8B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7" name="Freeform 10">
                <a:extLst>
                  <a:ext uri="{FF2B5EF4-FFF2-40B4-BE49-F238E27FC236}">
                    <a16:creationId xmlns:a16="http://schemas.microsoft.com/office/drawing/2014/main" id="{E780C297-8BCF-ECD4-AB91-2CAF22051446}"/>
                  </a:ext>
                </a:extLst>
              </p:cNvPr>
              <p:cNvSpPr/>
              <p:nvPr/>
            </p:nvSpPr>
            <p:spPr bwMode="auto">
              <a:xfrm rot="19846273">
                <a:off x="3488973" y="3183919"/>
                <a:ext cx="889000" cy="1651000"/>
              </a:xfrm>
              <a:custGeom>
                <a:gdLst>
                  <a:gd name="T0" fmla="*/ 518 w 560"/>
                  <a:gd name="T1" fmla="*/ 856 h 1040"/>
                  <a:gd name="T2" fmla="*/ 518 w 560"/>
                  <a:gd name="T3" fmla="*/ 856 h 1040"/>
                  <a:gd name="T4" fmla="*/ 518 w 560"/>
                  <a:gd name="T5" fmla="*/ 826 h 1040"/>
                  <a:gd name="T6" fmla="*/ 518 w 560"/>
                  <a:gd name="T7" fmla="*/ 826 h 1040"/>
                  <a:gd name="T8" fmla="*/ 518 w 560"/>
                  <a:gd name="T9" fmla="*/ 414 h 1040"/>
                  <a:gd name="T10" fmla="*/ 518 w 560"/>
                  <a:gd name="T11" fmla="*/ 414 h 1040"/>
                  <a:gd name="T12" fmla="*/ 518 w 560"/>
                  <a:gd name="T13" fmla="*/ 0 h 1040"/>
                  <a:gd name="T14" fmla="*/ 518 w 560"/>
                  <a:gd name="T15" fmla="*/ 0 h 1040"/>
                  <a:gd name="T16" fmla="*/ 158 w 560"/>
                  <a:gd name="T17" fmla="*/ 208 h 1040"/>
                  <a:gd name="T18" fmla="*/ 158 w 560"/>
                  <a:gd name="T19" fmla="*/ 208 h 1040"/>
                  <a:gd name="T20" fmla="*/ 136 w 560"/>
                  <a:gd name="T21" fmla="*/ 220 h 1040"/>
                  <a:gd name="T22" fmla="*/ 136 w 560"/>
                  <a:gd name="T23" fmla="*/ 220 h 1040"/>
                  <a:gd name="T24" fmla="*/ 110 w 560"/>
                  <a:gd name="T25" fmla="*/ 236 h 1040"/>
                  <a:gd name="T26" fmla="*/ 86 w 560"/>
                  <a:gd name="T27" fmla="*/ 252 h 1040"/>
                  <a:gd name="T28" fmla="*/ 66 w 560"/>
                  <a:gd name="T29" fmla="*/ 268 h 1040"/>
                  <a:gd name="T30" fmla="*/ 48 w 560"/>
                  <a:gd name="T31" fmla="*/ 284 h 1040"/>
                  <a:gd name="T32" fmla="*/ 32 w 560"/>
                  <a:gd name="T33" fmla="*/ 300 h 1040"/>
                  <a:gd name="T34" fmla="*/ 20 w 560"/>
                  <a:gd name="T35" fmla="*/ 316 h 1040"/>
                  <a:gd name="T36" fmla="*/ 8 w 560"/>
                  <a:gd name="T37" fmla="*/ 330 h 1040"/>
                  <a:gd name="T38" fmla="*/ 0 w 560"/>
                  <a:gd name="T39" fmla="*/ 346 h 1040"/>
                  <a:gd name="T40" fmla="*/ 0 w 560"/>
                  <a:gd name="T41" fmla="*/ 592 h 1040"/>
                  <a:gd name="T42" fmla="*/ 0 w 560"/>
                  <a:gd name="T43" fmla="*/ 592 h 1040"/>
                  <a:gd name="T44" fmla="*/ 2 w 560"/>
                  <a:gd name="T45" fmla="*/ 620 h 1040"/>
                  <a:gd name="T46" fmla="*/ 6 w 560"/>
                  <a:gd name="T47" fmla="*/ 648 h 1040"/>
                  <a:gd name="T48" fmla="*/ 16 w 560"/>
                  <a:gd name="T49" fmla="*/ 674 h 1040"/>
                  <a:gd name="T50" fmla="*/ 28 w 560"/>
                  <a:gd name="T51" fmla="*/ 700 h 1040"/>
                  <a:gd name="T52" fmla="*/ 44 w 560"/>
                  <a:gd name="T53" fmla="*/ 722 h 1040"/>
                  <a:gd name="T54" fmla="*/ 62 w 560"/>
                  <a:gd name="T55" fmla="*/ 744 h 1040"/>
                  <a:gd name="T56" fmla="*/ 82 w 560"/>
                  <a:gd name="T57" fmla="*/ 762 h 1040"/>
                  <a:gd name="T58" fmla="*/ 106 w 560"/>
                  <a:gd name="T59" fmla="*/ 778 h 1040"/>
                  <a:gd name="T60" fmla="*/ 354 w 560"/>
                  <a:gd name="T61" fmla="*/ 920 h 1040"/>
                  <a:gd name="T62" fmla="*/ 560 w 560"/>
                  <a:gd name="T63" fmla="*/ 1040 h 1040"/>
                  <a:gd name="T64" fmla="*/ 560 w 560"/>
                  <a:gd name="T65" fmla="*/ 1040 h 1040"/>
                  <a:gd name="T66" fmla="*/ 552 w 560"/>
                  <a:gd name="T67" fmla="*/ 1024 h 1040"/>
                  <a:gd name="T68" fmla="*/ 544 w 560"/>
                  <a:gd name="T69" fmla="*/ 1008 h 1040"/>
                  <a:gd name="T70" fmla="*/ 538 w 560"/>
                  <a:gd name="T71" fmla="*/ 988 h 1040"/>
                  <a:gd name="T72" fmla="*/ 532 w 560"/>
                  <a:gd name="T73" fmla="*/ 966 h 1040"/>
                  <a:gd name="T74" fmla="*/ 526 w 560"/>
                  <a:gd name="T75" fmla="*/ 942 h 1040"/>
                  <a:gd name="T76" fmla="*/ 522 w 560"/>
                  <a:gd name="T77" fmla="*/ 916 h 1040"/>
                  <a:gd name="T78" fmla="*/ 520 w 560"/>
                  <a:gd name="T79" fmla="*/ 886 h 1040"/>
                  <a:gd name="T80" fmla="*/ 518 w 560"/>
                  <a:gd name="T81" fmla="*/ 856 h 1040"/>
                  <a:gd name="T82" fmla="*/ 518 w 560"/>
                  <a:gd name="T83" fmla="*/ 856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0" h="1040">
                    <a:moveTo>
                      <a:pt x="518" y="856"/>
                    </a:moveTo>
                    <a:lnTo>
                      <a:pt x="518" y="856"/>
                    </a:lnTo>
                    <a:lnTo>
                      <a:pt x="518" y="826"/>
                    </a:lnTo>
                    <a:lnTo>
                      <a:pt x="518" y="826"/>
                    </a:lnTo>
                    <a:lnTo>
                      <a:pt x="518" y="414"/>
                    </a:lnTo>
                    <a:lnTo>
                      <a:pt x="518" y="414"/>
                    </a:lnTo>
                    <a:lnTo>
                      <a:pt x="518" y="0"/>
                    </a:lnTo>
                    <a:lnTo>
                      <a:pt x="518" y="0"/>
                    </a:lnTo>
                    <a:lnTo>
                      <a:pt x="158" y="208"/>
                    </a:lnTo>
                    <a:lnTo>
                      <a:pt x="158" y="208"/>
                    </a:lnTo>
                    <a:lnTo>
                      <a:pt x="136" y="220"/>
                    </a:lnTo>
                    <a:lnTo>
                      <a:pt x="136" y="220"/>
                    </a:lnTo>
                    <a:lnTo>
                      <a:pt x="110" y="236"/>
                    </a:lnTo>
                    <a:lnTo>
                      <a:pt x="86" y="252"/>
                    </a:lnTo>
                    <a:lnTo>
                      <a:pt x="66" y="268"/>
                    </a:lnTo>
                    <a:lnTo>
                      <a:pt x="48" y="284"/>
                    </a:lnTo>
                    <a:lnTo>
                      <a:pt x="32" y="300"/>
                    </a:lnTo>
                    <a:lnTo>
                      <a:pt x="20" y="316"/>
                    </a:lnTo>
                    <a:lnTo>
                      <a:pt x="8" y="330"/>
                    </a:lnTo>
                    <a:lnTo>
                      <a:pt x="0" y="346"/>
                    </a:lnTo>
                    <a:lnTo>
                      <a:pt x="0" y="592"/>
                    </a:lnTo>
                    <a:lnTo>
                      <a:pt x="0" y="592"/>
                    </a:lnTo>
                    <a:lnTo>
                      <a:pt x="2" y="620"/>
                    </a:lnTo>
                    <a:lnTo>
                      <a:pt x="6" y="648"/>
                    </a:lnTo>
                    <a:lnTo>
                      <a:pt x="16" y="674"/>
                    </a:lnTo>
                    <a:lnTo>
                      <a:pt x="28" y="700"/>
                    </a:lnTo>
                    <a:lnTo>
                      <a:pt x="44" y="722"/>
                    </a:lnTo>
                    <a:lnTo>
                      <a:pt x="62" y="744"/>
                    </a:lnTo>
                    <a:lnTo>
                      <a:pt x="82" y="762"/>
                    </a:lnTo>
                    <a:lnTo>
                      <a:pt x="106" y="778"/>
                    </a:lnTo>
                    <a:lnTo>
                      <a:pt x="354" y="920"/>
                    </a:lnTo>
                    <a:lnTo>
                      <a:pt x="560" y="1040"/>
                    </a:lnTo>
                    <a:lnTo>
                      <a:pt x="560" y="1040"/>
                    </a:lnTo>
                    <a:lnTo>
                      <a:pt x="552" y="1024"/>
                    </a:lnTo>
                    <a:lnTo>
                      <a:pt x="544" y="1008"/>
                    </a:lnTo>
                    <a:lnTo>
                      <a:pt x="538" y="988"/>
                    </a:lnTo>
                    <a:lnTo>
                      <a:pt x="532" y="966"/>
                    </a:lnTo>
                    <a:lnTo>
                      <a:pt x="526" y="942"/>
                    </a:lnTo>
                    <a:lnTo>
                      <a:pt x="522" y="916"/>
                    </a:lnTo>
                    <a:lnTo>
                      <a:pt x="520" y="886"/>
                    </a:lnTo>
                    <a:lnTo>
                      <a:pt x="518" y="856"/>
                    </a:lnTo>
                    <a:lnTo>
                      <a:pt x="518" y="85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21" name="KSO_Shape">
              <a:extLst>
                <a:ext uri="{FF2B5EF4-FFF2-40B4-BE49-F238E27FC236}">
                  <a16:creationId xmlns:a16="http://schemas.microsoft.com/office/drawing/2014/main" id="{43D09953-8EB0-7AC1-355B-20D193076DE4}"/>
                </a:ext>
              </a:extLst>
            </p:cNvPr>
            <p:cNvSpPr/>
            <p:nvPr userDrawn="1"/>
          </p:nvSpPr>
          <p:spPr bwMode="auto">
            <a:xfrm>
              <a:off x="1612783" y="3320000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44911" y="274320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61123" y="3951754"/>
            <a:ext cx="5916373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305893A-1A1A-5419-0284-8173F0130B2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B14C0C89-B720-92FB-B329-C1C681B0BF1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89">
              <a:extLst>
                <a:ext uri="{FF2B5EF4-FFF2-40B4-BE49-F238E27FC236}">
                  <a16:creationId xmlns:a16="http://schemas.microsoft.com/office/drawing/2014/main" id="{2F36CE3B-2155-DFAF-7103-FD6773275632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8" name="直接连接符 3">
            <a:extLst>
              <a:ext uri="{FF2B5EF4-FFF2-40B4-BE49-F238E27FC236}">
                <a16:creationId xmlns:a16="http://schemas.microsoft.com/office/drawing/2014/main" id="{5C955431-6BAE-9521-2F76-554B90326310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图片 61">
            <a:extLst>
              <a:ext uri="{FF2B5EF4-FFF2-40B4-BE49-F238E27FC236}">
                <a16:creationId xmlns:a16="http://schemas.microsoft.com/office/drawing/2014/main" id="{91BB8D18-0E62-C66F-471C-A494085C009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80305" y="2549073"/>
            <a:ext cx="4356095" cy="2429327"/>
          </a:xfrm>
          <a:prstGeom prst="rect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88475" y="274320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7839" y="1197097"/>
            <a:ext cx="54074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06475" y="1843969"/>
            <a:ext cx="5698833" cy="1938551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217583" y="3947690"/>
            <a:ext cx="54074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821052" y="4594563"/>
            <a:ext cx="580400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557510" y="115791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5368527" y="3947690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4824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E5237110-CF3F-36CD-97E9-C6776F10A459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937518" y="4194115"/>
            <a:ext cx="3970552" cy="1829300"/>
          </a:xfrm>
          <a:prstGeom prst="rect">
            <a:avLst/>
          </a:prstGeom>
          <a:blipFill>
            <a:blip r:embed="rId1"/>
            <a:stretch>
              <a:fillRect/>
            </a:stretch>
          </a:blipFill>
          <a:ln w="28575" cap="flat">
            <a:solidFill>
              <a:schemeClr val="accent5">
                <a:lumMod val="60000"/>
                <a:lumOff val="40000"/>
              </a:schemeClr>
            </a:solidFill>
            <a:prstDash val="solid"/>
            <a:miter lim="800000"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A9301715-38C9-248A-0916-540E66DA0BDB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8" name="直接连接符 88">
              <a:extLst>
                <a:ext uri="{FF2B5EF4-FFF2-40B4-BE49-F238E27FC236}">
                  <a16:creationId xmlns:a16="http://schemas.microsoft.com/office/drawing/2014/main" id="{E31B3310-5EA0-4977-7EB6-41043E180A01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89">
              <a:extLst>
                <a:ext uri="{FF2B5EF4-FFF2-40B4-BE49-F238E27FC236}">
                  <a16:creationId xmlns:a16="http://schemas.microsoft.com/office/drawing/2014/main" id="{9AE1AAC9-87F0-99A9-C418-3ED464428A8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连接符 3">
            <a:extLst>
              <a:ext uri="{FF2B5EF4-FFF2-40B4-BE49-F238E27FC236}">
                <a16:creationId xmlns:a16="http://schemas.microsoft.com/office/drawing/2014/main" id="{6165F102-3B78-C8C9-9A6D-8FF3AA0847B9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61">
            <a:extLst>
              <a:ext uri="{FF2B5EF4-FFF2-40B4-BE49-F238E27FC236}">
                <a16:creationId xmlns:a16="http://schemas.microsoft.com/office/drawing/2014/main" id="{D22D169B-6A99-7C3C-7F86-FCDE09326BD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70464" y="1603563"/>
            <a:ext cx="4198576" cy="2049554"/>
          </a:xfrm>
          <a:prstGeom prst="rect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66735" y="27432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7" name="Picture 4" descr="d:\users\administrator\appdata\roaming\360se6\User Data\temp\9279051_094912394000_2.jpg">
            <a:extLst>
              <a:ext uri="{FF2B5EF4-FFF2-40B4-BE49-F238E27FC236}">
                <a16:creationId xmlns:a16="http://schemas.microsoft.com/office/drawing/2014/main" id="{FF7E5784-A0B9-AD1C-3F00-486860B80C3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4134"/>
          <a:stretch>
            <a:fillRect/>
          </a:stretch>
        </p:blipFill>
        <p:spPr bwMode="auto">
          <a:xfrm>
            <a:off x="-1" y="3123058"/>
            <a:ext cx="5148073" cy="3734942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5" name="组合 87">
            <a:extLst>
              <a:ext uri="{FF2B5EF4-FFF2-40B4-BE49-F238E27FC236}">
                <a16:creationId xmlns:a16="http://schemas.microsoft.com/office/drawing/2014/main" id="{6A01B7A7-592E-9760-57FF-543B04E5D5D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0" name="直接连接符 88">
              <a:extLst>
                <a:ext uri="{FF2B5EF4-FFF2-40B4-BE49-F238E27FC236}">
                  <a16:creationId xmlns:a16="http://schemas.microsoft.com/office/drawing/2014/main" id="{E96139D5-2BA3-D554-9E0A-C2B2516BED2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89">
              <a:extLst>
                <a:ext uri="{FF2B5EF4-FFF2-40B4-BE49-F238E27FC236}">
                  <a16:creationId xmlns:a16="http://schemas.microsoft.com/office/drawing/2014/main" id="{4A84F296-FD03-81FE-4DA3-6C1A22C9777E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直接连接符 3">
            <a:extLst>
              <a:ext uri="{FF2B5EF4-FFF2-40B4-BE49-F238E27FC236}">
                <a16:creationId xmlns:a16="http://schemas.microsoft.com/office/drawing/2014/main" id="{BB12798F-080E-BF1C-2E1A-10B1193FE75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21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25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34719" y="274320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2662A9D-8D41-DD5D-AC76-72789B21AC49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1" name="直接连接符 88">
              <a:extLst>
                <a:ext uri="{FF2B5EF4-FFF2-40B4-BE49-F238E27FC236}">
                  <a16:creationId xmlns:a16="http://schemas.microsoft.com/office/drawing/2014/main" id="{E3E5AD9C-884F-E922-D0C3-21454CD769F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89">
              <a:extLst>
                <a:ext uri="{FF2B5EF4-FFF2-40B4-BE49-F238E27FC236}">
                  <a16:creationId xmlns:a16="http://schemas.microsoft.com/office/drawing/2014/main" id="{F1EDA0FA-CC43-B963-0664-A62761759425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" name="直接连接符 3">
            <a:extLst>
              <a:ext uri="{FF2B5EF4-FFF2-40B4-BE49-F238E27FC236}">
                <a16:creationId xmlns:a16="http://schemas.microsoft.com/office/drawing/2014/main" id="{48F834E2-4CF9-12EF-0306-6A6B3ADE948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99D08D2E-8FC4-55AB-902A-C8F25309E4E0}"/>
              </a:ext>
            </a:extLst>
          </p:cNvPr>
          <p:cNvGrpSpPr/>
          <p:nvPr userDrawn="1"/>
        </p:nvGrpSpPr>
        <p:grpSpPr>
          <a:xfrm>
            <a:off x="3175" y="6739245"/>
            <a:ext cx="12188825" cy="118755"/>
            <a:chExt cx="9143999" cy="63170"/>
          </a:xfrm>
        </p:grpSpPr>
        <p:sp>
          <p:nvSpPr>
            <p:cNvPr id="7" name="Rectangle 2">
              <a:extLst>
                <a:ext uri="{FF2B5EF4-FFF2-40B4-BE49-F238E27FC236}">
                  <a16:creationId xmlns:a16="http://schemas.microsoft.com/office/drawing/2014/main" id="{FC0EF3E8-1666-0AEA-CF96-8DFBA18FD0A2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0" y="0"/>
              <a:ext cx="440597" cy="63170"/>
            </a:xfrm>
            <a:prstGeom prst="rect">
              <a:avLst/>
            </a:prstGeom>
            <a:solidFill>
              <a:srgbClr val="4D81AF">
                <a:alpha val="9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8" name="Rectangle 3">
              <a:extLst>
                <a:ext uri="{FF2B5EF4-FFF2-40B4-BE49-F238E27FC236}">
                  <a16:creationId xmlns:a16="http://schemas.microsoft.com/office/drawing/2014/main" id="{A57387BC-981E-EC8A-BE83-D64574E53B76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519971" y="0"/>
              <a:ext cx="150644" cy="63170"/>
            </a:xfrm>
            <a:prstGeom prst="rect">
              <a:avLst/>
            </a:prstGeom>
            <a:solidFill>
              <a:srgbClr val="B2C9DC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srgbClr val="000000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9" name="Rectangle 4">
              <a:extLst>
                <a:ext uri="{FF2B5EF4-FFF2-40B4-BE49-F238E27FC236}">
                  <a16:creationId xmlns:a16="http://schemas.microsoft.com/office/drawing/2014/main" id="{E0E6056F-813E-6323-C9FA-68F4A7228A3C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795996" y="0"/>
              <a:ext cx="843938" cy="63170"/>
            </a:xfrm>
            <a:prstGeom prst="rect">
              <a:avLst/>
            </a:prstGeom>
            <a:solidFill>
              <a:srgbClr val="4D81AF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0" name="Rectangle 5">
              <a:extLst>
                <a:ext uri="{FF2B5EF4-FFF2-40B4-BE49-F238E27FC236}">
                  <a16:creationId xmlns:a16="http://schemas.microsoft.com/office/drawing/2014/main" id="{27667139-7641-042A-B47C-9B3B5D07A255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671268" y="0"/>
              <a:ext cx="124727" cy="63170"/>
            </a:xfrm>
            <a:prstGeom prst="rect">
              <a:avLst/>
            </a:prstGeom>
            <a:solidFill>
              <a:schemeClr val="tx2">
                <a:alpha val="50000"/>
              </a:schemeClr>
            </a:solidFill>
            <a:ln w="9525" algn="ctr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1" name="Rectangle 6">
              <a:extLst>
                <a:ext uri="{FF2B5EF4-FFF2-40B4-BE49-F238E27FC236}">
                  <a16:creationId xmlns:a16="http://schemas.microsoft.com/office/drawing/2014/main" id="{43456420-B902-C697-D558-FF66CB0B9892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1639933" y="0"/>
              <a:ext cx="7504066" cy="63170"/>
            </a:xfrm>
            <a:prstGeom prst="rect">
              <a:avLst/>
            </a:prstGeom>
            <a:solidFill>
              <a:srgbClr val="B2C9DC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srgbClr val="000000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2" name="Rectangle 7">
              <a:extLst>
                <a:ext uri="{FF2B5EF4-FFF2-40B4-BE49-F238E27FC236}">
                  <a16:creationId xmlns:a16="http://schemas.microsoft.com/office/drawing/2014/main" id="{043F15DA-B51D-3B8A-A1C6-4DCE7E54B8A5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437360" y="0"/>
              <a:ext cx="82612" cy="63170"/>
            </a:xfrm>
            <a:prstGeom prst="rect">
              <a:avLst/>
            </a:prstGeom>
            <a:solidFill>
              <a:srgbClr val="4D81AF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4011404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0">
            <a:extLst>
              <a:ext uri="{FF2B5EF4-FFF2-40B4-BE49-F238E27FC236}">
                <a16:creationId xmlns:a16="http://schemas.microsoft.com/office/drawing/2014/main" id="{389E4184-1BDF-B431-53F1-89A7CEA6727D}"/>
              </a:ext>
            </a:extLst>
          </p:cNvPr>
          <p:cNvGrpSpPr/>
          <p:nvPr/>
        </p:nvGrpSpPr>
        <p:grpSpPr>
          <a:xfrm>
            <a:off x="536573" y="1482456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6" name="同心圆 14">
              <a:extLst>
                <a:ext uri="{FF2B5EF4-FFF2-40B4-BE49-F238E27FC236}">
                  <a16:creationId xmlns:a16="http://schemas.microsoft.com/office/drawing/2014/main" id="{DCE4DF0F-617F-93CC-61C4-2D811A0F029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7" name="椭圆 15">
              <a:extLst>
                <a:ext uri="{FF2B5EF4-FFF2-40B4-BE49-F238E27FC236}">
                  <a16:creationId xmlns:a16="http://schemas.microsoft.com/office/drawing/2014/main" id="{D2E86563-BEA0-521F-6E6E-145B7285DE82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0" name="组合 16">
            <a:extLst>
              <a:ext uri="{FF2B5EF4-FFF2-40B4-BE49-F238E27FC236}">
                <a16:creationId xmlns:a16="http://schemas.microsoft.com/office/drawing/2014/main" id="{790EB45E-9CE9-B131-0EE5-2A28BE8908EE}"/>
              </a:ext>
            </a:extLst>
          </p:cNvPr>
          <p:cNvGrpSpPr/>
          <p:nvPr/>
        </p:nvGrpSpPr>
        <p:grpSpPr>
          <a:xfrm>
            <a:off x="3776755" y="3292586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11" name="同心圆 17">
              <a:extLst>
                <a:ext uri="{FF2B5EF4-FFF2-40B4-BE49-F238E27FC236}">
                  <a16:creationId xmlns:a16="http://schemas.microsoft.com/office/drawing/2014/main" id="{7D9E4358-3D3B-1640-DD9D-DACC023C79F4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2" name="椭圆 18">
              <a:extLst>
                <a:ext uri="{FF2B5EF4-FFF2-40B4-BE49-F238E27FC236}">
                  <a16:creationId xmlns:a16="http://schemas.microsoft.com/office/drawing/2014/main" id="{9E876A25-CB0B-89D0-04F4-A43B51265509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3" name="组合 20">
            <a:extLst>
              <a:ext uri="{FF2B5EF4-FFF2-40B4-BE49-F238E27FC236}">
                <a16:creationId xmlns:a16="http://schemas.microsoft.com/office/drawing/2014/main" id="{E385FD1C-964C-A669-DD17-4E7FC61CFEDB}"/>
              </a:ext>
            </a:extLst>
          </p:cNvPr>
          <p:cNvGrpSpPr/>
          <p:nvPr/>
        </p:nvGrpSpPr>
        <p:grpSpPr>
          <a:xfrm>
            <a:off x="2605720" y="354002"/>
            <a:ext cx="2019604" cy="2019604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14" name="同心圆 21">
              <a:extLst>
                <a:ext uri="{FF2B5EF4-FFF2-40B4-BE49-F238E27FC236}">
                  <a16:creationId xmlns:a16="http://schemas.microsoft.com/office/drawing/2014/main" id="{DA080CB8-120F-A445-9451-8AF3AA130D63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5" name="椭圆 22">
              <a:extLst>
                <a:ext uri="{FF2B5EF4-FFF2-40B4-BE49-F238E27FC236}">
                  <a16:creationId xmlns:a16="http://schemas.microsoft.com/office/drawing/2014/main" id="{9F2E459A-B6BB-0C0D-EFF7-349BE77BC114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6" name="组合 23">
            <a:extLst>
              <a:ext uri="{FF2B5EF4-FFF2-40B4-BE49-F238E27FC236}">
                <a16:creationId xmlns:a16="http://schemas.microsoft.com/office/drawing/2014/main" id="{00041CB4-6094-BEFC-B913-E706620B563C}"/>
              </a:ext>
            </a:extLst>
          </p:cNvPr>
          <p:cNvGrpSpPr/>
          <p:nvPr/>
        </p:nvGrpSpPr>
        <p:grpSpPr>
          <a:xfrm>
            <a:off x="959796" y="983677"/>
            <a:ext cx="4233770" cy="4233770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45000"/>
              </a:prstClr>
            </a:outerShdw>
          </a:effectLst>
        </p:grpSpPr>
        <p:sp>
          <p:nvSpPr>
            <p:cNvPr id="17" name="同心圆 24">
              <a:extLst>
                <a:ext uri="{FF2B5EF4-FFF2-40B4-BE49-F238E27FC236}">
                  <a16:creationId xmlns:a16="http://schemas.microsoft.com/office/drawing/2014/main" id="{DC8C61D0-E38E-E998-8AB7-85D08B362148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8" name="椭圆 25">
              <a:extLst>
                <a:ext uri="{FF2B5EF4-FFF2-40B4-BE49-F238E27FC236}">
                  <a16:creationId xmlns:a16="http://schemas.microsoft.com/office/drawing/2014/main" id="{77F7840D-BE8A-CFFA-FE24-67A1C4820E58}"/>
                </a:ext>
              </a:extLst>
            </p:cNvPr>
            <p:cNvSpPr/>
            <p:nvPr/>
          </p:nvSpPr>
          <p:spPr>
            <a:xfrm>
              <a:off x="392113" y="760413"/>
              <a:ext cx="3825873" cy="3825873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9" name="组合 26">
            <a:extLst>
              <a:ext uri="{FF2B5EF4-FFF2-40B4-BE49-F238E27FC236}">
                <a16:creationId xmlns:a16="http://schemas.microsoft.com/office/drawing/2014/main" id="{AD2D35C8-998C-3992-82BF-6EEB8EE2EA72}"/>
              </a:ext>
            </a:extLst>
          </p:cNvPr>
          <p:cNvGrpSpPr/>
          <p:nvPr/>
        </p:nvGrpSpPr>
        <p:grpSpPr>
          <a:xfrm>
            <a:off x="5166116" y="1161195"/>
            <a:ext cx="704931" cy="704931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20" name="同心圆 27">
              <a:extLst>
                <a:ext uri="{FF2B5EF4-FFF2-40B4-BE49-F238E27FC236}">
                  <a16:creationId xmlns:a16="http://schemas.microsoft.com/office/drawing/2014/main" id="{24A18233-9C1B-9D15-DB80-4CAF84992FD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21" name="椭圆 28">
              <a:extLst>
                <a:ext uri="{FF2B5EF4-FFF2-40B4-BE49-F238E27FC236}">
                  <a16:creationId xmlns:a16="http://schemas.microsoft.com/office/drawing/2014/main" id="{A37DF285-C137-89DD-A6F8-AAC0AC933513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8F942BB2-51B5-8B57-8AF2-626731EFB6DA}"/>
              </a:ext>
            </a:extLst>
          </p:cNvPr>
          <p:cNvSpPr txBox="1"/>
          <p:nvPr/>
        </p:nvSpPr>
        <p:spPr>
          <a:xfrm>
            <a:off x="1258269" y="1996954"/>
            <a:ext cx="3636824" cy="19967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375" spc="-422">
              <a:solidFill>
                <a:schemeClr val="bg1"/>
              </a:solidFill>
              <a:latin typeface="DFGothic-EB" panose="02010609010101010101" pitchFamily="1" charset="-128"/>
              <a:ea typeface="DFGothic-EB" panose="02010609010101010101" pitchFamily="1" charset="-128"/>
            </a:endParaRPr>
          </a:p>
        </p:txBody>
      </p:sp>
      <p:cxnSp>
        <p:nvCxnSpPr>
          <p:cNvPr id="43" name="直接连接符 53">
            <a:extLst>
              <a:ext uri="{FF2B5EF4-FFF2-40B4-BE49-F238E27FC236}">
                <a16:creationId xmlns:a16="http://schemas.microsoft.com/office/drawing/2014/main" id="{51392F46-9832-58E5-C2F6-8387F368BCBD}"/>
              </a:ext>
            </a:extLst>
          </p:cNvPr>
          <p:cNvCxnSpPr/>
          <p:nvPr/>
        </p:nvCxnSpPr>
        <p:spPr>
          <a:xfrm>
            <a:off x="5781736" y="3953756"/>
            <a:ext cx="619634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14"/>
          <p:cNvSpPr txBox="1"/>
          <p:nvPr/>
        </p:nvSpPr>
        <p:spPr>
          <a:xfrm>
            <a:off x="5581394" y="2159781"/>
            <a:ext cx="6196340" cy="768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石油和天然气加工行业市场分析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231BFAA-0342-3596-A9FB-1D83BFB44BC2}"/>
              </a:ext>
            </a:extLst>
          </p:cNvPr>
          <p:cNvSpPr/>
          <p:nvPr/>
        </p:nvSpPr>
        <p:spPr>
          <a:xfrm>
            <a:off x="1785299" y="2238079"/>
            <a:ext cx="2601305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</a:t>
            </a:r>
            <a:endParaRPr lang="en-US" altLang="zh-CN" sz="40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ctr"/>
            <a:endParaRPr lang="en-US" altLang="zh-CN" sz="16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ctr"/>
            <a:r>
              <a:rPr lang="zh-CN" altLang="en-US" sz="40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变革未来</a:t>
            </a:r>
            <a:endParaRPr lang="en-US" altLang="zh-CN" sz="40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51FA61A4-D36A-1A88-57EE-C21FC9FF76DD}"/>
              </a:ext>
            </a:extLst>
          </p:cNvPr>
          <p:cNvGrpSpPr/>
          <p:nvPr/>
        </p:nvGrpSpPr>
        <p:grpSpPr>
          <a:xfrm>
            <a:off x="5846113" y="4291049"/>
            <a:ext cx="2942245" cy="435525"/>
            <a:chOff x="5717435" y="5325094"/>
            <a:chExt cx="2942245" cy="435525"/>
          </a:xfrm>
        </p:grpSpPr>
        <p:grpSp>
          <p:nvGrpSpPr>
            <p:cNvPr id="93" name="组合 33">
              <a:extLst>
                <a:ext uri="{FF2B5EF4-FFF2-40B4-BE49-F238E27FC236}">
                  <a16:creationId xmlns:a16="http://schemas.microsoft.com/office/drawing/2014/main" id="{EBC71B6A-F677-7C8A-F8AF-B1AE70A2E29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94" name="组合 34">
                <a:extLst>
                  <a:ext uri="{FF2B5EF4-FFF2-40B4-BE49-F238E27FC236}">
                    <a16:creationId xmlns:a16="http://schemas.microsoft.com/office/drawing/2014/main" id="{683FA26B-F85E-A5A4-4D3F-C89F9A40E5FF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96" name="椭圆 36">
                  <a:extLst>
                    <a:ext uri="{FF2B5EF4-FFF2-40B4-BE49-F238E27FC236}">
                      <a16:creationId xmlns:a16="http://schemas.microsoft.com/office/drawing/2014/main" id="{BFA1C52D-5434-B656-461E-E7AC406B4D8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97" name="椭圆 37">
                  <a:extLst>
                    <a:ext uri="{FF2B5EF4-FFF2-40B4-BE49-F238E27FC236}">
                      <a16:creationId xmlns:a16="http://schemas.microsoft.com/office/drawing/2014/main" id="{9D096588-845D-B589-CBC9-89F601EC0CFB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95" name="Freeform 44">
                <a:extLst>
                  <a:ext uri="{FF2B5EF4-FFF2-40B4-BE49-F238E27FC236}">
                    <a16:creationId xmlns:a16="http://schemas.microsoft.com/office/drawing/2014/main" id="{800C0FE0-43DD-F757-A67E-054770A8F24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98" name="组合 38">
              <a:extLst>
                <a:ext uri="{FF2B5EF4-FFF2-40B4-BE49-F238E27FC236}">
                  <a16:creationId xmlns:a16="http://schemas.microsoft.com/office/drawing/2014/main" id="{1D51DBA4-D7FE-DCA4-91A5-B49FBBFCD6A7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99" name="组合 39">
                <a:extLst>
                  <a:ext uri="{FF2B5EF4-FFF2-40B4-BE49-F238E27FC236}">
                    <a16:creationId xmlns:a16="http://schemas.microsoft.com/office/drawing/2014/main" id="{08C74643-614E-2C9E-1993-E8DD548565E3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1" name="椭圆 41">
                  <a:extLst>
                    <a:ext uri="{FF2B5EF4-FFF2-40B4-BE49-F238E27FC236}">
                      <a16:creationId xmlns:a16="http://schemas.microsoft.com/office/drawing/2014/main" id="{158BDDF0-3E03-A3AB-79DC-578F84EE81E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02" name="椭圆 42">
                  <a:extLst>
                    <a:ext uri="{FF2B5EF4-FFF2-40B4-BE49-F238E27FC236}">
                      <a16:creationId xmlns:a16="http://schemas.microsoft.com/office/drawing/2014/main" id="{297EC366-07F8-31C7-B9DE-E92F471D9293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00" name="Freeform 6">
                <a:extLst>
                  <a:ext uri="{FF2B5EF4-FFF2-40B4-BE49-F238E27FC236}">
                    <a16:creationId xmlns:a16="http://schemas.microsoft.com/office/drawing/2014/main" id="{EAABEB5F-5304-9787-1045-BE162CC040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03" name="组合 43">
              <a:extLst>
                <a:ext uri="{FF2B5EF4-FFF2-40B4-BE49-F238E27FC236}">
                  <a16:creationId xmlns:a16="http://schemas.microsoft.com/office/drawing/2014/main" id="{DD8E4DB6-460D-610C-9AEE-DD5566539834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104" name="组合 44">
                <a:extLst>
                  <a:ext uri="{FF2B5EF4-FFF2-40B4-BE49-F238E27FC236}">
                    <a16:creationId xmlns:a16="http://schemas.microsoft.com/office/drawing/2014/main" id="{6D2A2AE0-DA30-46EF-3B01-F8E4CF1BE079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6" name="椭圆 46">
                  <a:extLst>
                    <a:ext uri="{FF2B5EF4-FFF2-40B4-BE49-F238E27FC236}">
                      <a16:creationId xmlns:a16="http://schemas.microsoft.com/office/drawing/2014/main" id="{5D3DDDE4-17E3-8B32-006D-A63A3B80085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07" name="椭圆 47">
                  <a:extLst>
                    <a:ext uri="{FF2B5EF4-FFF2-40B4-BE49-F238E27FC236}">
                      <a16:creationId xmlns:a16="http://schemas.microsoft.com/office/drawing/2014/main" id="{93D5F892-1DBB-DE5E-1E98-E77FB105999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05" name="Freeform 45">
                <a:extLst>
                  <a:ext uri="{FF2B5EF4-FFF2-40B4-BE49-F238E27FC236}">
                    <a16:creationId xmlns:a16="http://schemas.microsoft.com/office/drawing/2014/main" id="{FE4A51CA-EBFC-72E2-D472-C050C1C071F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08" name="组合 48">
              <a:extLst>
                <a:ext uri="{FF2B5EF4-FFF2-40B4-BE49-F238E27FC236}">
                  <a16:creationId xmlns:a16="http://schemas.microsoft.com/office/drawing/2014/main" id="{61780A10-C3CD-E514-8CBD-931C1FDC7932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09" name="组合 49">
                <a:extLst>
                  <a:ext uri="{FF2B5EF4-FFF2-40B4-BE49-F238E27FC236}">
                    <a16:creationId xmlns:a16="http://schemas.microsoft.com/office/drawing/2014/main" id="{D6F8E238-F4DD-BE3C-1B13-0F912D5CE5DD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1" name="椭圆 51">
                  <a:extLst>
                    <a:ext uri="{FF2B5EF4-FFF2-40B4-BE49-F238E27FC236}">
                      <a16:creationId xmlns:a16="http://schemas.microsoft.com/office/drawing/2014/main" id="{268796F0-237D-CD62-404D-AB5F1216FD4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12" name="椭圆 52">
                  <a:extLst>
                    <a:ext uri="{FF2B5EF4-FFF2-40B4-BE49-F238E27FC236}">
                      <a16:creationId xmlns:a16="http://schemas.microsoft.com/office/drawing/2014/main" id="{BFC98E2E-F917-7B50-CF93-F47E2F465969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10" name="Freeform 39">
                <a:extLst>
                  <a:ext uri="{FF2B5EF4-FFF2-40B4-BE49-F238E27FC236}">
                    <a16:creationId xmlns:a16="http://schemas.microsoft.com/office/drawing/2014/main" id="{490337F3-AD0F-83F2-C2DC-00DA2A0C551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13" name="组合 54">
              <a:extLst>
                <a:ext uri="{FF2B5EF4-FFF2-40B4-BE49-F238E27FC236}">
                  <a16:creationId xmlns:a16="http://schemas.microsoft.com/office/drawing/2014/main" id="{0DC1EAB7-CE71-D4B9-F54F-2ED19E9863FF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14" name="组合 55">
                <a:extLst>
                  <a:ext uri="{FF2B5EF4-FFF2-40B4-BE49-F238E27FC236}">
                    <a16:creationId xmlns:a16="http://schemas.microsoft.com/office/drawing/2014/main" id="{D5EA2CD4-5D7D-7DDA-50DF-89C9F509B97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6" name="椭圆 57">
                  <a:extLst>
                    <a:ext uri="{FF2B5EF4-FFF2-40B4-BE49-F238E27FC236}">
                      <a16:creationId xmlns:a16="http://schemas.microsoft.com/office/drawing/2014/main" id="{2CAFEFE2-06F2-2D08-77D8-5F4FCA2F2DED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17" name="椭圆 59">
                  <a:extLst>
                    <a:ext uri="{FF2B5EF4-FFF2-40B4-BE49-F238E27FC236}">
                      <a16:creationId xmlns:a16="http://schemas.microsoft.com/office/drawing/2014/main" id="{3FA6E395-C101-BD25-6727-AEC4A64798D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15" name="KSO_Shape">
                <a:extLst>
                  <a:ext uri="{FF2B5EF4-FFF2-40B4-BE49-F238E27FC236}">
                    <a16:creationId xmlns:a16="http://schemas.microsoft.com/office/drawing/2014/main" id="{69D26BBF-EB96-311B-FCFE-F6DB2EBEC5E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平行四边形 23">
            <a:extLst>
              <a:ext uri="{FF2B5EF4-FFF2-40B4-BE49-F238E27FC236}">
                <a16:creationId xmlns:a16="http://schemas.microsoft.com/office/drawing/2014/main" id="{B59CEE85-D3AC-0CBB-D316-67CCD43A136E}"/>
              </a:ext>
            </a:extLst>
          </p:cNvPr>
          <p:cNvSpPr/>
          <p:nvPr/>
        </p:nvSpPr>
        <p:spPr>
          <a:xfrm>
            <a:off x="9868735" y="2305"/>
            <a:ext cx="1318266" cy="1335683"/>
          </a:xfrm>
          <a:prstGeom prst="parallelogram">
            <a:avLst>
              <a:gd name="adj" fmla="val 35242"/>
            </a:avLst>
          </a:prstGeom>
          <a:solidFill>
            <a:srgbClr val="009BD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平行四边形 24">
            <a:extLst>
              <a:ext uri="{FF2B5EF4-FFF2-40B4-BE49-F238E27FC236}">
                <a16:creationId xmlns:a16="http://schemas.microsoft.com/office/drawing/2014/main" id="{18CBEDDD-6EDD-9EB8-8626-7079C8E72D58}"/>
              </a:ext>
            </a:extLst>
          </p:cNvPr>
          <p:cNvSpPr/>
          <p:nvPr/>
        </p:nvSpPr>
        <p:spPr>
          <a:xfrm>
            <a:off x="433439" y="6381946"/>
            <a:ext cx="2526577" cy="476054"/>
          </a:xfrm>
          <a:prstGeom prst="parallelogram">
            <a:avLst>
              <a:gd name="adj" fmla="val 52002"/>
            </a:avLst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平行四边形 27">
            <a:extLst>
              <a:ext uri="{FF2B5EF4-FFF2-40B4-BE49-F238E27FC236}">
                <a16:creationId xmlns:a16="http://schemas.microsoft.com/office/drawing/2014/main" id="{AD0692A8-8A19-754D-EDC1-234E15C236CB}"/>
              </a:ext>
            </a:extLst>
          </p:cNvPr>
          <p:cNvSpPr/>
          <p:nvPr/>
        </p:nvSpPr>
        <p:spPr>
          <a:xfrm>
            <a:off x="5085942" y="1863134"/>
            <a:ext cx="9056778" cy="3552372"/>
          </a:xfrm>
          <a:prstGeom prst="parallelogram">
            <a:avLst>
              <a:gd name="adj" fmla="val 33640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平行四边形 44">
            <a:extLst>
              <a:ext uri="{FF2B5EF4-FFF2-40B4-BE49-F238E27FC236}">
                <a16:creationId xmlns:a16="http://schemas.microsoft.com/office/drawing/2014/main" id="{C7912D82-C68A-ABA0-2BB0-05DCD5C54A2D}"/>
              </a:ext>
            </a:extLst>
          </p:cNvPr>
          <p:cNvSpPr/>
          <p:nvPr/>
        </p:nvSpPr>
        <p:spPr>
          <a:xfrm>
            <a:off x="8956695" y="884187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3B8899-895B-7710-B3AF-AE47C328B432}"/>
              </a:ext>
            </a:extLst>
          </p:cNvPr>
          <p:cNvSpPr txBox="1"/>
          <p:nvPr/>
        </p:nvSpPr>
        <p:spPr>
          <a:xfrm>
            <a:off x="308745" y="2981410"/>
            <a:ext cx="5458693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全球能源需求趋势
石油和天然气生产概况
加工技术与流程演进
市场主要参与者与竞争格局
价格波动影响及风险管理
环保与可持续发展挑战
新技术应用与创新驱动
未来展望与投资建议</a:t>
            </a:r>
            <a:endParaRPr kumimoji="0" lang="en-US" altLang="zh-CN" sz="2200" b="1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42" name="组合 66">
            <a:extLst>
              <a:ext uri="{FF2B5EF4-FFF2-40B4-BE49-F238E27FC236}">
                <a16:creationId xmlns:a16="http://schemas.microsoft.com/office/drawing/2014/main" id="{AFD52F1E-B8FF-A832-36BC-B0978868A780}"/>
              </a:ext>
            </a:extLst>
          </p:cNvPr>
          <p:cNvGrpSpPr/>
          <p:nvPr/>
        </p:nvGrpSpPr>
        <p:grpSpPr>
          <a:xfrm>
            <a:off x="4649974" y="259517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43" name="Freeform 324">
              <a:extLst>
                <a:ext uri="{FF2B5EF4-FFF2-40B4-BE49-F238E27FC236}">
                  <a16:creationId xmlns:a16="http://schemas.microsoft.com/office/drawing/2014/main" id="{5D0E8D57-3C46-79F2-4561-5A8213C2225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44" name="Freeform 325">
              <a:extLst>
                <a:ext uri="{FF2B5EF4-FFF2-40B4-BE49-F238E27FC236}">
                  <a16:creationId xmlns:a16="http://schemas.microsoft.com/office/drawing/2014/main" id="{5D5E308B-2E9D-9833-97C6-9A343CC90D5A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DEA9A324-30A6-E6CE-E839-B0895FFC0501}"/>
              </a:ext>
            </a:extLst>
          </p:cNvPr>
          <p:cNvGrpSpPr/>
          <p:nvPr/>
        </p:nvGrpSpPr>
        <p:grpSpPr>
          <a:xfrm>
            <a:off x="5535521" y="1862908"/>
            <a:ext cx="9759219" cy="3552371"/>
            <a:chOff x="635185" y="15470"/>
            <a:chExt cx="8309568" cy="3672540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A831E5BA-03CF-FD0C-2D46-68F42A2A8A01}"/>
                </a:ext>
              </a:extLst>
            </p:cNvPr>
            <p:cNvGrpSpPr/>
            <p:nvPr/>
          </p:nvGrpSpPr>
          <p:grpSpPr>
            <a:xfrm>
              <a:off x="635185" y="15470"/>
              <a:ext cx="7383814" cy="3672540"/>
              <a:chOff x="635185" y="15470"/>
              <a:chExt cx="7383814" cy="3672540"/>
            </a:xfrm>
          </p:grpSpPr>
          <p:pic>
            <p:nvPicPr>
              <p:cNvPr id="45" name="图片 61">
                <a:extLst>
                  <a:ext uri="{FF2B5EF4-FFF2-40B4-BE49-F238E27FC236}">
                    <a16:creationId xmlns:a16="http://schemas.microsoft.com/office/drawing/2014/main" id="{5B46E12F-11C3-6DFC-DE35-C6733E81899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524288" y="84667"/>
                <a:ext cx="6494711" cy="3556934"/>
              </a:xfrm>
              <a:prstGeom prst="rect">
                <a:avLst/>
              </a:prstGeom>
              <a:noFill/>
            </p:spPr>
          </p:pic>
          <p:sp>
            <p:nvSpPr>
              <p:cNvPr id="46" name="平行四边形 44">
                <a:extLst>
                  <a:ext uri="{FF2B5EF4-FFF2-40B4-BE49-F238E27FC236}">
                    <a16:creationId xmlns:a16="http://schemas.microsoft.com/office/drawing/2014/main" id="{4C2C5410-CF8D-4F31-E778-22A9ACCB876C}"/>
                  </a:ext>
                </a:extLst>
              </p:cNvPr>
              <p:cNvSpPr/>
              <p:nvPr/>
            </p:nvSpPr>
            <p:spPr>
              <a:xfrm>
                <a:off x="635185" y="15470"/>
                <a:ext cx="2590413" cy="3672540"/>
              </a:xfrm>
              <a:prstGeom prst="parallelogram">
                <a:avLst>
                  <a:gd name="adj" fmla="val 35242"/>
                </a:avLst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8" name="平行四边形 44">
              <a:extLst>
                <a:ext uri="{FF2B5EF4-FFF2-40B4-BE49-F238E27FC236}">
                  <a16:creationId xmlns:a16="http://schemas.microsoft.com/office/drawing/2014/main" id="{78E5FD40-0D87-3FBA-4DA1-E5FE12E618A0}"/>
                </a:ext>
              </a:extLst>
            </p:cNvPr>
            <p:cNvSpPr/>
            <p:nvPr/>
          </p:nvSpPr>
          <p:spPr>
            <a:xfrm>
              <a:off x="6354340" y="81280"/>
              <a:ext cx="2590413" cy="3585957"/>
            </a:xfrm>
            <a:prstGeom prst="parallelogram">
              <a:avLst>
                <a:gd name="adj" fmla="val 35242"/>
              </a:avLst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3BFC9C3A-91C8-A2BB-7D93-783F0725361E}"/>
              </a:ext>
            </a:extLst>
          </p:cNvPr>
          <p:cNvSpPr txBox="1"/>
          <p:nvPr/>
        </p:nvSpPr>
        <p:spPr>
          <a:xfrm>
            <a:off x="6188950" y="3013501"/>
            <a:ext cx="1415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0E37A2-417B-3152-64C4-2A38CF522E29}"/>
              </a:ext>
            </a:extLst>
          </p:cNvPr>
          <p:cNvSpPr txBox="1"/>
          <p:nvPr/>
        </p:nvSpPr>
        <p:spPr>
          <a:xfrm>
            <a:off x="4945756" y="5543928"/>
            <a:ext cx="285155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25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PAGE DIRECTORY</a:t>
            </a:r>
            <a:endParaRPr lang="zh-CN" altLang="en-US" sz="250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全球能源需求趋势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石油和天然气加工行业市场分析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全球能源需求趋势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全球能源转型驱动因素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全球能源需求正受到多重因素的驱动，包括环境可持续性压力、政策法规变化和技术创新。气候变化引发的环保关切促使国际社会转向低碳能源，推动可再生能源如风能、太阳能的发展。同时，政府采取法规措施以限制化石燃料的使用，促进能源结构的多元化，刺激新兴能源市场增长。技术创新也在不断降低可再生能源的成本，增加其在能源供应中的竞争力，进一步引导能源需求的演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电动化和能源储存需求增长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电动化趋势加速了对电能的需求，汽车、工业和家庭等领域的电动化转型推动了电力需求的增长。同时，能源储存技术的发展也日益受到关注，以平衡可再生能源的波动性。储能技术，如锂离子电池，正在不断提升能源存储密度和效率，为能源系统提供更大的灵活性和可靠性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全球能源需求趋势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城市化引发能源消费模式变革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全球不断加速的城市化进程改变了能源消费模式。城市人口的增长导致对能源的更多需求，包括住房、交通和基础设施。这推动了智能城市和清洁能源技术的发展，以提高城市能源效率，降低污染。城市规划者越来越注重可持续性，促使能源供应商和技术开发商寻求满足城市能源需求的创新方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新兴经济体能源需求激增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新兴经济体的快速发展引发了能源需求的巨大增长。工业化和城市化的步伐加速，带动了电力、燃气和交通等领域的需求增加。这些国家正面临平衡经济增长与能源可持续性之间的挑战，鼓励他们在能源结构中寻找更清洁、高效的解决方案，同时也为能源行业提供了巨大的增长机遇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全球能源需求趋势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数字化技术优化能源生产与管理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数字化技术如物联网、大数据分析和人工智能在能源行业的应用日益广泛。通过实时数据监控和分析，能源生产过程变得更加智能化和高效，降低了资源浪费。智能网联设备还有助于提高能源设施的维护效率和安全性，为行业未来的可持续发展提供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氢能源潜力逐步显现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氢能源作为清洁能源的潜力受到广泛瞩目。通过电解水制氢和碳捕获技术，可生产绿色氢并应用于工业、交通等领域。虽然目前氢能源的规模还有限，但其长期前景积极。国际间在氢能源研究和合作方面加大投入，预计未来将有更多商业化应用推出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全球能源需求趋势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能源效率持续提升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随着资源稀缺性的增加和环境问题的日益凸显，能源效率成为重要议题。工业和建筑等领域正在采取更多措施，从生产到使用环节优化能源利用。新材料、节能技术的不断发展，有助于降低单位产出所需的能源消耗，推动能源需求总体趋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能源多元化促进安全稳定供应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为降低能源供应风险，各国正致力于实现能源多元化。除了传统的石油和天然气，可再生能源、核能等也在供应结构中占据重要地位。多元化的能源结构有助于提高能源安全性，减少对特定能源的依赖，应对供应中断的风险。</a:t>
            </a:r>
          </a:p>
          <a:p>
            <a:r>
              <a:t>这些主题涵盖了全球能源需求趋势中的关键驱动因素和发展方向，从环保压力到新兴技术，都在引领能源行业的未来发展。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石油和天然气生产概况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石油和天然气加工行业市场分析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石油和天然气生产概况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全球能源需求与供应格局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石油和天然气作为主要能源资源，在全球能源需求中占据重要地位。随着新兴经济体的快速发展，能源需求不断攀升，但同时环保和可持续性关切也日益凸显。在能源转型的背景下，石油和天然气生产正面临供应结构调整，逐渐向低碳和清洁能源方向发展。此外，地缘政治因素也影响着石油和天然气市场的稳定，需要综合考虑全球能源供求格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技术创新与自动化提升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石油和天然气生产领域不断涌现创新技术，如水平钻井、油藏压裂等，显著提高了开采效率。智能化和自动化技术的应用也在加工过程中取得进展，从而降低生产成本，提高安全性。随着物联网、人工智能等技术的融合，生产数据的实时监测与分析将进一步优化生产流程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石油和天然气生产概况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可持续发展与环保压力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随着环保法规日益严格，石油和天然气加工行业正面临减排和环保压力。为应对气候变化，企业逐渐转向绿色能源和碳捕获技术，以降低碳足迹。同时，减少排放、提高能源利用效率也成为行业发展的重要方向，以实现可持续发展目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供应链与市场多元化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石油和天然气生产涉及广泛的供应链网络，包括勘探、开采、运输和销售等环节。近年来，市场多元化趋势逐渐显现，新兴市场和新型能源公司的崛起影响着传统市场格局。国际间的贸易合作和竞争日益复杂，供应链的稳定性和安全性备受关注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石油和天然气生产概况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数字化转型与数据驱动决策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数字化转型正在深刻改变石油和天然气生产方式。大数据分析、人工智能应用有助于预测生产趋势、优化设备维护，并支持智能决策。实时数据的获取和分析，使企业能够更快速地响应市场变化，降低生产风险，提高生产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地缘政治与市场不确定性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地缘政治因素一直是影响石油和天然气市场的重要因素。产油国之间的政治关系、地区冲突等都可能导致供应中断和价格波动。国际局势的变化对市场产生不确定性，行业需要灵活应对，降低对特定地区的过度依赖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石油和天然气生产概况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人才培养与跨界合作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石油和天然气生产领域需要高素质的人才支持，涵盖地质勘探、工程技术、环保等多个领域。随着能源转型的推进，跨界合作变得更为重要，例如能源与信息技术的融合。培养适应新需求的复合型人才，推动行业创新发展，成为行业发展的要点之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加工技术与流程演进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石油和天然气加工行业市场分析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加工技术与流程演进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加工技术与流程演进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催化裂化技术的革新：</a:t>
            </a:r>
          </a:p>
          <a:p>
            <a:r>
              <a:t>催化裂化作为主要的重油加工技术，近年来注重高效催化剂的研发，提升转化率和产物选择性。金属催化剂、分子筛等的引入，使得重油转化效率得到提升。热解催化裂化、负压催化裂化等技术逐渐成熟，促进产业发展。</a:t>
            </a:r>
          </a:p>
          <a:p>
            <a:r>
              <a:t>碳捕获与减排关键技术：</a:t>
            </a:r>
          </a:p>
          <a:p>
            <a:r>
              <a:t>环保压力下，加工过程中的碳排放成为关注焦点。捕获、封存与利用（CCU）技术逐渐应用，通过碳酸盐岩封存和合成燃料转化，降低碳足迹。智能监控与数据分析结合，优化排放控制，推动行业向低碳转型。</a:t>
            </a:r>
          </a:p>
          <a:p>
            <a:r>
              <a:t>灵活生产与中小型加工单元：</a:t>
            </a:r>
          </a:p>
          <a:p>
            <a:r>
              <a:t>相较于传统大型炼厂，灵活生产模式逐渐受到重视。中小型加工单元具备适应性强、投资少、布局灵活等特点，能够更快速响应市场需求。模块化设计和数字化控制，提高生产效率与适应性。</a:t>
            </a:r>
          </a:p>
          <a:p>
            <a:r>
              <a:t>煤化工与石油化工融合：</a:t>
            </a:r>
          </a:p>
          <a:p>
            <a:r>
              <a:t>煤炭资源丰富，煤化工与石油化工的融合有望实现资源优化配置。合成气体制备石化产品，煤制油技术不断创新，促进两大领域的协同发展。技术交叉与创新，将加速资源结构优化。</a:t>
            </a:r>
          </a:p>
          <a:p>
            <a:r>
              <a:t>电力驱动与自动化智能化：</a:t>
            </a:r>
          </a:p>
          <a:p>
            <a:r>
              <a:t>电力驱动取代传统蒸汽驱动在能源效率和环保性方面具备优势。自动化智能化在生产监控、安全预警等方面发挥重要作用。工业物联网与人工智能的应用，实现生产流程的高效控制与管理。</a:t>
            </a:r>
          </a:p>
          <a:p>
            <a:r>
              <a:t>生物质能源在加工中的应用：</a:t>
            </a:r>
          </a:p>
          <a:p>
            <a:r>
              <a:t>生物质能源作为可再生能源，逐渐应用于炼化领域。生物质炼油技术、生物质液化制氢等新兴技术探索不断深化。生物质资源与化石能源协同利用，推动行业绿色可持续发展。</a:t>
            </a:r>
          </a:p>
          <a:p>
            <a:r>
              <a:t>碳中和路线与新产品开发：</a:t>
            </a:r>
          </a:p>
          <a:p>
            <a:r>
              <a:t>全球碳中和目标驱动下，石油和天然气加工行业积极探索碳中和路线。碳捕获利用、碳交易等机制推动技术创新。新型石化产品研发，如生物基石化品、可降解塑料，助力行业在碳减排中引领创新。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市场主要参与者与竞争格局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石油和天然气加工行业市场分析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市场主要参与者与竞争格局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市场主要参与者与竞争格局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全球主要能源公司参与：</a:t>
            </a:r>
          </a:p>
          <a:p>
            <a:r>
              <a:t>国际石油巨头如ExxonMobil、Shell以及国家能源企业如沙特阿美、俄罗斯能源等在全球范围内占据主导地位。其垂直整合能力强，涵盖勘探、生产、加工、分销等环节。</a:t>
            </a:r>
          </a:p>
          <a:p>
            <a:r>
              <a:t>国内龙头企业崛起：</a:t>
            </a:r>
          </a:p>
          <a:p>
            <a:r>
              <a:t>中国石化、中石油等国内企业不断壮大，通过技术引进、创新，逐渐在全球市场发挥更大影响。国内市场的庞大消费需求也成为其发展的强大动力。</a:t>
            </a:r>
          </a:p>
          <a:p>
            <a:r>
              <a:t>新兴科技公司进入：</a:t>
            </a:r>
          </a:p>
          <a:p>
            <a:r>
              <a:t>随着清洁能源、数字化技术的崛起，新兴科技公司如特斯拉、氢能源创业公司等也逐渐介入市场，推动能源转型和碳中和战略的实施。</a:t>
            </a:r>
          </a:p>
          <a:p>
            <a:r>
              <a:t>供应链整合与多元化：</a:t>
            </a:r>
          </a:p>
          <a:p>
            <a:r>
              <a:t>主要参与者积极整合上下游资源，拓展价值链。从传统石油、天然气加工逐步向石化产业、新能源领域延伸，实现多元化盈利。</a:t>
            </a:r>
          </a:p>
          <a:p>
            <a:r>
              <a:t>碳足迹与可持续发展竞争：</a:t>
            </a:r>
          </a:p>
          <a:p>
            <a:r>
              <a:t>全球范围内，公司在减少碳排放、提升能源效率上展开竞争。积极响应全球减排目标，实施绿色技术创新，争取可持续发展竞争优势。</a:t>
            </a:r>
          </a:p>
          <a:p>
            <a:r>
              <a:t>地缘政治与市场份额争夺：</a:t>
            </a:r>
          </a:p>
          <a:p>
            <a:r>
              <a:t>能源供应国之间的地缘政治竞争影响市场格局。关键地区的资源争夺与政治风险成为市场参与者需应对的挑战。</a:t>
            </a:r>
          </a:p>
          <a:p>
            <a:r>
              <a:t>数字化转型引领：</a:t>
            </a:r>
          </a:p>
          <a:p>
            <a:r>
              <a:t>利用大数据、人工智能等技术推动产业数字化转型，提升生产效率、降低成本，并改善供应链管理和决策效果。</a:t>
            </a:r>
          </a:p>
          <a:p>
            <a:r>
              <a:t>新兴市场机遇：</a:t>
            </a:r>
          </a:p>
          <a:p>
            <a:r>
              <a:t>亚洲、非洲等新兴市场的能源需求不断增长，为全球能源公司提供了业务拓展机遇。对当地特色和需求的理解成为在这些市场取得成功的关键。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价格波动影响及风险管理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石油和天然气加工行业市场分析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https://d.book118.com/806240114044010052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1">
      <vt:lpstr>Arial</vt:lpstr>
      <vt:lpstr>Calibri</vt:lpstr>
      <vt:lpstr>黑体</vt:lpstr>
      <vt:lpstr>Wingdings</vt:lpstr>
      <vt:lpstr>微软雅黑</vt:lpstr>
      <vt:lpstr>Franklin Gothic Book</vt:lpstr>
      <vt:lpstr>Britannic Bold</vt:lpstr>
      <vt:lpstr>Impact</vt:lpstr>
      <vt:lpstr>仿宋_GB2312</vt:lpstr>
      <vt:lpstr>宋体</vt:lpstr>
      <vt:lpstr>DFGothic-EB</vt:lpstr>
      <vt:lpstr>幼圆</vt:lpstr>
      <vt:lpstr>Office Theme</vt:lpstr>
      <vt:lpstr>PowerPoint Presentation</vt:lpstr>
      <vt:lpstr>PowerPoint Presentation</vt:lpstr>
      <vt:lpstr>全球能源需求趋势</vt:lpstr>
      <vt:lpstr>全球能源需求趋势</vt:lpstr>
      <vt:lpstr>全球能源需求趋势</vt:lpstr>
      <vt:lpstr>全球能源需求趋势</vt:lpstr>
      <vt:lpstr>全球能源需求趋势</vt:lpstr>
      <vt:lpstr>石油和天然气生产概况</vt:lpstr>
      <vt:lpstr>石油和天然气生产概况</vt:lpstr>
      <vt:lpstr>石油和天然气生产概况</vt:lpstr>
      <vt:lpstr>石油和天然气生产概况</vt:lpstr>
      <vt:lpstr>石油和天然气生产概况</vt:lpstr>
      <vt:lpstr>加工技术与流程演进</vt:lpstr>
      <vt:lpstr>加工技术与流程演进</vt:lpstr>
      <vt:lpstr>市场主要参与者与竞争格局</vt:lpstr>
      <vt:lpstr>市场主要参与者与竞争格局</vt:lpstr>
      <vt:lpstr>价格波动影响及风险管理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2024-09-18T12:55:34.850</cp:lastPrinted>
  <dcterms:created xsi:type="dcterms:W3CDTF">2024-09-18T04:55:34Z</dcterms:created>
  <dcterms:modified xsi:type="dcterms:W3CDTF">2024-09-18T04:55:36Z</dcterms:modified>
</cp:coreProperties>
</file>