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92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34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18DBA-321E-485C-AA50-B0C98B53D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BA7AE-9491-440E-AEF2-BF11157DA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A14539-D1DC-4EF5-A2F0-1A0FC0B39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AC8DD-E9C8-4444-AD54-B2D3762B5F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BF89B8-12E2-489E-BA67-1A554BFAA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1815C2-76F2-4C90-979F-D2AE740D2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3B0DC2-9787-4AC1-88AC-28A260650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C2689-7B77-4B41-9A1A-0F280AE00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EF966C-FEE2-4D22-9464-CCA876090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1E819-D053-4FF3-8252-6EAD10DA5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AB304-F2E2-4256-A6D0-F2E15A323A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910" r:id="rId2"/>
    <p:sldLayoutId id="2147491911" r:id="rId3"/>
    <p:sldLayoutId id="2147491912" r:id="rId4"/>
    <p:sldLayoutId id="2147491913" r:id="rId5"/>
    <p:sldLayoutId id="2147491914" r:id="rId6"/>
    <p:sldLayoutId id="2147491915" r:id="rId7"/>
    <p:sldLayoutId id="2147491916" r:id="rId8"/>
    <p:sldLayoutId id="2147491917" r:id="rId9"/>
    <p:sldLayoutId id="2147491918" r:id="rId10"/>
    <p:sldLayoutId id="2147491919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6.xml" /><Relationship Id="rId11" Type="http://schemas.openxmlformats.org/officeDocument/2006/relationships/tags" Target="../tags/tag187.xml" /><Relationship Id="rId12" Type="http://schemas.openxmlformats.org/officeDocument/2006/relationships/tags" Target="../tags/tag188.xml" /><Relationship Id="rId13" Type="http://schemas.openxmlformats.org/officeDocument/2006/relationships/tags" Target="../tags/tag189.xml" /><Relationship Id="rId14" Type="http://schemas.openxmlformats.org/officeDocument/2006/relationships/tags" Target="../tags/tag190.xml" /><Relationship Id="rId15" Type="http://schemas.openxmlformats.org/officeDocument/2006/relationships/tags" Target="../tags/tag191.xml" /><Relationship Id="rId16" Type="http://schemas.openxmlformats.org/officeDocument/2006/relationships/tags" Target="../tags/tag192.xml" /><Relationship Id="rId17" Type="http://schemas.openxmlformats.org/officeDocument/2006/relationships/tags" Target="../tags/tag193.xml" /><Relationship Id="rId18" Type="http://schemas.openxmlformats.org/officeDocument/2006/relationships/tags" Target="../tags/tag194.xml" /><Relationship Id="rId19" Type="http://schemas.openxmlformats.org/officeDocument/2006/relationships/tags" Target="../tags/tag195.xml" /><Relationship Id="rId2" Type="http://schemas.openxmlformats.org/officeDocument/2006/relationships/tags" Target="../tags/tag178.xml" /><Relationship Id="rId20" Type="http://schemas.openxmlformats.org/officeDocument/2006/relationships/tags" Target="../tags/tag196.xml" /><Relationship Id="rId21" Type="http://schemas.openxmlformats.org/officeDocument/2006/relationships/tags" Target="../tags/tag197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tags" Target="../tags/tag184.xml" /><Relationship Id="rId9" Type="http://schemas.openxmlformats.org/officeDocument/2006/relationships/tags" Target="../tags/tag18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6.xml" /><Relationship Id="rId11" Type="http://schemas.openxmlformats.org/officeDocument/2006/relationships/tags" Target="../tags/tag207.xml" /><Relationship Id="rId12" Type="http://schemas.openxmlformats.org/officeDocument/2006/relationships/tags" Target="../tags/tag208.xml" /><Relationship Id="rId13" Type="http://schemas.openxmlformats.org/officeDocument/2006/relationships/tags" Target="../tags/tag209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4014400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深层搅拌法教学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深层搅拌法概述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深层搅拌法的施工流程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深层搅拌法的关键技术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深层搅拌法的优缺点分析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深层搅拌法的教学实践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深层搅拌法概述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深层搅拌法的定义</a:t>
            </a:r>
            <a:endParaRPr lang="zh-CN" altLang="en-US"/>
          </a:p>
        </p:txBody>
      </p:sp>
      <p:sp>
        <p:nvSpPr>
          <p:cNvPr id="104894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深层搅拌法是一种地基处理技术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通过将水泥、石灰等材料与土混合，形成水泥土或石灰土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适用于软土地基的处理，提高地基承载力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施工速度快，成本低，环保效果好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8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深层搅拌法的原理</a:t>
            </a:r>
            <a:endParaRPr lang="zh-CN" altLang="en-US"/>
          </a:p>
        </p:txBody>
      </p:sp>
      <p:sp>
        <p:nvSpPr>
          <p:cNvPr id="104899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深层搅拌法的优点是可以提高地基的承载力、减小地基的沉降和不均匀沉降，提高地基的稳定性和抗震性能。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深层搅拌法是一种地基处理技术，通过将水泥浆或石灰浆等材料注入地基中，形成水泥土或石灰土等复合地基。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深层搅拌法的原理是通过机械搅拌，使水泥浆或石灰浆与地基土充分混合，形成具有一定强度的复合地基。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3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深层搅拌法的应用范围广泛，可以用于各种类型的地基处理，如软土地基、湿陷性黄土地基、膨胀土地基等。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深层搅拌法的应用领域</a:t>
            </a:r>
            <a:endParaRPr lang="zh-CN" altLang="en-US"/>
          </a:p>
        </p:txBody>
      </p:sp>
      <p:sp>
        <p:nvSpPr>
          <p:cNvPr id="104905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地基处理：用于加固软弱地基，提高地基承载力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堤坝工程：用于加固堤坝，提高堤坝稳定性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6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隧道工程：用于加固隧道，提高隧道稳定性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7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建筑工程：用于加固建筑地基，提高建筑稳定性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1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深层搅拌法的施工流程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施工前的准备工作</a:t>
            </a:r>
            <a:endParaRPr lang="zh-CN" altLang="en-US"/>
          </a:p>
        </p:txBody>
      </p:sp>
      <p:sp>
        <p:nvSpPr>
          <p:cNvPr id="104915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确定施工方案：根据工程实际情况，制定合理的施工方案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6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准备施工材料：包括水泥、砂石、水等原材料，以及搅拌机、泵车等设备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确定施工人员：根据工程规模和施工方案，确定施工人员数量和分工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7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安全培训：对施工人员进行安全培训，确保施工安全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桩孔的定位与成孔</a:t>
            </a:r>
            <a:endParaRPr lang="zh-CN" altLang="en-US"/>
          </a:p>
        </p:txBody>
      </p:sp>
      <p:sp>
        <p:nvSpPr>
          <p:cNvPr id="104921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1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2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成孔：使用钻机进行钻孔，确保孔径、深度符合设计要求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定位：根据设计图纸确定桩孔的位置和方向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清孔：清除孔内杂物，保证孔内清洁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检查：检查孔内情况，确保孔内无杂物、无塌孔、无缩孔等现象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投料搅拌</a:t>
            </a:r>
            <a:endParaRPr lang="zh-CN" altLang="en-US"/>
          </a:p>
        </p:txBody>
      </p:sp>
      <p:sp>
        <p:nvSpPr>
          <p:cNvPr id="1049266" name="椭圆 28"/>
          <p:cNvSpPr/>
          <p:nvPr>
            <p:custDataLst>
              <p:tags r:id="rId2"/>
            </p:custDataLst>
          </p:nvPr>
        </p:nvSpPr>
        <p:spPr>
          <a:xfrm>
            <a:off x="9411472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椭圆 29"/>
          <p:cNvSpPr/>
          <p:nvPr>
            <p:custDataLst>
              <p:tags r:id="rId3"/>
            </p:custDataLst>
          </p:nvPr>
        </p:nvSpPr>
        <p:spPr>
          <a:xfrm>
            <a:off x="9632661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正文"/>
          <p:cNvSpPr txBox="1"/>
          <p:nvPr>
            <p:custDataLst>
              <p:tags r:id="rId4"/>
            </p:custDataLst>
          </p:nvPr>
        </p:nvSpPr>
        <p:spPr>
          <a:xfrm>
            <a:off x="9677789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搅拌完成后，进行下一步施工流程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72" name="弧形 58"/>
          <p:cNvSpPr/>
          <p:nvPr>
            <p:custDataLst>
              <p:tags r:id="rId5"/>
            </p:custDataLst>
          </p:nvPr>
        </p:nvSpPr>
        <p:spPr>
          <a:xfrm>
            <a:off x="9224606" y="2693503"/>
            <a:ext cx="2353539" cy="2353539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椭圆 30"/>
          <p:cNvSpPr/>
          <p:nvPr>
            <p:custDataLst>
              <p:tags r:id="rId6"/>
            </p:custDataLst>
          </p:nvPr>
        </p:nvSpPr>
        <p:spPr>
          <a:xfrm>
            <a:off x="757458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椭圆 31"/>
          <p:cNvSpPr/>
          <p:nvPr>
            <p:custDataLst>
              <p:tags r:id="rId7"/>
            </p:custDataLst>
          </p:nvPr>
        </p:nvSpPr>
        <p:spPr>
          <a:xfrm>
            <a:off x="783645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正文"/>
          <p:cNvSpPr txBox="1"/>
          <p:nvPr>
            <p:custDataLst>
              <p:tags r:id="rId8"/>
            </p:custDataLst>
          </p:nvPr>
        </p:nvSpPr>
        <p:spPr>
          <a:xfrm>
            <a:off x="788158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搅拌效果：搅拌均匀，无结块、无颗粒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弧形 57"/>
          <p:cNvSpPr/>
          <p:nvPr>
            <p:custDataLst>
              <p:tags r:id="rId9"/>
            </p:custDataLst>
          </p:nvPr>
        </p:nvSpPr>
        <p:spPr>
          <a:xfrm>
            <a:off x="608400" y="2693503"/>
            <a:ext cx="2353539" cy="2353539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椭圆 22"/>
          <p:cNvSpPr/>
          <p:nvPr>
            <p:custDataLst>
              <p:tags r:id="rId10"/>
            </p:custDataLst>
          </p:nvPr>
        </p:nvSpPr>
        <p:spPr>
          <a:xfrm>
            <a:off x="5925201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椭圆 23"/>
          <p:cNvSpPr/>
          <p:nvPr>
            <p:custDataLst>
              <p:tags r:id="rId11"/>
            </p:custDataLst>
          </p:nvPr>
        </p:nvSpPr>
        <p:spPr>
          <a:xfrm>
            <a:off x="6186433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12"/>
            </p:custDataLst>
          </p:nvPr>
        </p:nvSpPr>
        <p:spPr>
          <a:xfrm>
            <a:off x="6232197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搅拌方式：机械搅拌或人工搅拌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8" name="椭圆 24"/>
          <p:cNvSpPr/>
          <p:nvPr>
            <p:custDataLst>
              <p:tags r:id="rId13"/>
            </p:custDataLst>
          </p:nvPr>
        </p:nvSpPr>
        <p:spPr>
          <a:xfrm>
            <a:off x="4275817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椭圆 25"/>
          <p:cNvSpPr/>
          <p:nvPr>
            <p:custDataLst>
              <p:tags r:id="rId14"/>
            </p:custDataLst>
          </p:nvPr>
        </p:nvSpPr>
        <p:spPr>
          <a:xfrm>
            <a:off x="4537049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正文"/>
          <p:cNvSpPr txBox="1"/>
          <p:nvPr>
            <p:custDataLst>
              <p:tags r:id="rId15"/>
            </p:custDataLst>
          </p:nvPr>
        </p:nvSpPr>
        <p:spPr>
          <a:xfrm>
            <a:off x="458281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搅拌时间：根据材料种类和数量确定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椭圆 7"/>
          <p:cNvSpPr/>
          <p:nvPr>
            <p:custDataLst>
              <p:tags r:id="rId16"/>
            </p:custDataLst>
          </p:nvPr>
        </p:nvSpPr>
        <p:spPr>
          <a:xfrm>
            <a:off x="2625797" y="2880369"/>
            <a:ext cx="1979261" cy="197926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椭圆 9"/>
          <p:cNvSpPr/>
          <p:nvPr>
            <p:custDataLst>
              <p:tags r:id="rId17"/>
            </p:custDataLst>
          </p:nvPr>
        </p:nvSpPr>
        <p:spPr>
          <a:xfrm>
            <a:off x="2887665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正文"/>
          <p:cNvSpPr txBox="1"/>
          <p:nvPr>
            <p:custDataLst>
              <p:tags r:id="rId18"/>
            </p:custDataLst>
          </p:nvPr>
        </p:nvSpPr>
        <p:spPr>
          <a:xfrm>
            <a:off x="2932792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投料顺序：先投水泥，后投粉煤灰和水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00" name="椭圆 5"/>
          <p:cNvSpPr/>
          <p:nvPr>
            <p:custDataLst>
              <p:tags r:id="rId19"/>
            </p:custDataLst>
          </p:nvPr>
        </p:nvSpPr>
        <p:spPr>
          <a:xfrm>
            <a:off x="789546" y="2880369"/>
            <a:ext cx="1979261" cy="197926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椭圆 4"/>
          <p:cNvSpPr/>
          <p:nvPr>
            <p:custDataLst>
              <p:tags r:id="rId20"/>
            </p:custDataLst>
          </p:nvPr>
        </p:nvSpPr>
        <p:spPr>
          <a:xfrm>
            <a:off x="1050778" y="2919777"/>
            <a:ext cx="267196" cy="26719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正文"/>
          <p:cNvSpPr txBox="1"/>
          <p:nvPr>
            <p:custDataLst>
              <p:tags r:id="rId21"/>
            </p:custDataLst>
          </p:nvPr>
        </p:nvSpPr>
        <p:spPr>
          <a:xfrm>
            <a:off x="1096541" y="3451775"/>
            <a:ext cx="1365152" cy="9390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准备材料：水泥、粉煤灰、水等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提升注浆管</a:t>
            </a:r>
            <a:endParaRPr lang="zh-CN" altLang="en-US"/>
          </a:p>
        </p:txBody>
      </p:sp>
      <p:sp>
        <p:nvSpPr>
          <p:cNvPr id="1049340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2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44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提升注浆管的目的：确保注浆管在施工过程中能够顺利提升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8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0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提升注浆管的步骤：首先将注浆管插入土层，然后使用提升设备将注浆管提升至指定高度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4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提升注浆管的注意事项：确保注浆管在提升过程中不会损坏，同时要注意注浆管的稳定性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2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提升注浆管的效果：提升注浆管可以提高深层搅拌法的施工效率，保证施工质量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9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二次注浆</a:t>
            </a:r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2"/>
            </p:custDataLst>
          </p:nvPr>
        </p:nvSpPr>
        <p:spPr>
          <a:xfrm>
            <a:off x="4391761" y="2002601"/>
            <a:ext cx="3786018" cy="6341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单击此处输入你的项正文，文字是您思想的提炼，请尽量言简意赅的阐述观点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00" name="标题"/>
          <p:cNvSpPr txBox="1"/>
          <p:nvPr>
            <p:custDataLst>
              <p:tags r:id="rId3"/>
            </p:custDataLst>
          </p:nvPr>
        </p:nvSpPr>
        <p:spPr>
          <a:xfrm>
            <a:off x="4388103" y="1490400"/>
            <a:ext cx="4041509" cy="43781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pc="300">
                <a:solidFill>
                  <a:schemeClr val="tx2"/>
                </a:solidFill>
                <a:latin typeface="+mj-ea"/>
                <a:ea typeface="+mj-ea"/>
              </a:rPr>
              <a:t>目的：提高地基承载力，减少沉降</a:t>
            </a:r>
            <a:endParaRPr lang="zh-CN" altLang="en-US" sz="1200" b="1" spc="300">
              <a:solidFill>
                <a:schemeClr val="tx2"/>
              </a:solidFill>
              <a:latin typeface="+mj-ea"/>
              <a:ea typeface="+mj-ea"/>
            </a:endParaRPr>
          </a:p>
        </p:txBody>
      </p:sp>
      <p:sp>
        <p:nvSpPr>
          <p:cNvPr id="1049402" name="序号"/>
          <p:cNvSpPr txBox="1">
            <a:spLocks noChangeAspect="1"/>
          </p:cNvSpPr>
          <p:nvPr>
            <p:custDataLst>
              <p:tags r:id="rId4"/>
            </p:custDataLst>
          </p:nvPr>
        </p:nvSpPr>
        <p:spPr>
          <a:xfrm>
            <a:off x="3755169" y="1637353"/>
            <a:ext cx="484152" cy="484152"/>
          </a:xfrm>
          <a:prstGeom prst="ellipse">
            <a:avLst/>
          </a:prstGeom>
          <a:solidFill>
            <a:schemeClr val="accent1"/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b="1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en-US" sz="16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04" name="序号"/>
          <p:cNvSpPr txBox="1">
            <a:spLocks noChangeAspect="1"/>
          </p:cNvSpPr>
          <p:nvPr>
            <p:custDataLst>
              <p:tags r:id="rId5"/>
            </p:custDataLst>
          </p:nvPr>
        </p:nvSpPr>
        <p:spPr>
          <a:xfrm>
            <a:off x="3755169" y="2850781"/>
            <a:ext cx="484152" cy="484152"/>
          </a:xfrm>
          <a:prstGeom prst="ellipse">
            <a:avLst/>
          </a:prstGeom>
          <a:solidFill>
            <a:schemeClr val="accent1"/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b="1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en-US" sz="16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06" name="序号"/>
          <p:cNvSpPr txBox="1">
            <a:spLocks noChangeAspect="1"/>
          </p:cNvSpPr>
          <p:nvPr>
            <p:custDataLst>
              <p:tags r:id="rId6"/>
            </p:custDataLst>
          </p:nvPr>
        </p:nvSpPr>
        <p:spPr>
          <a:xfrm>
            <a:off x="3755169" y="4064209"/>
            <a:ext cx="484152" cy="484152"/>
          </a:xfrm>
          <a:prstGeom prst="ellipse">
            <a:avLst/>
          </a:prstGeom>
          <a:solidFill>
            <a:schemeClr val="accent1"/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b="1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en-US" sz="16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08" name="正文"/>
          <p:cNvSpPr txBox="1"/>
          <p:nvPr>
            <p:custDataLst>
              <p:tags r:id="rId7"/>
            </p:custDataLst>
          </p:nvPr>
        </p:nvSpPr>
        <p:spPr>
          <a:xfrm>
            <a:off x="4392981" y="4411165"/>
            <a:ext cx="3786018" cy="6341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7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a. 确定注浆孔位置和深度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b. 制备注浆材料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c. 注入注浆材料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d. 观察注浆效果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0" name="标题"/>
          <p:cNvSpPr txBox="1"/>
          <p:nvPr>
            <p:custDataLst>
              <p:tags r:id="rId8"/>
            </p:custDataLst>
          </p:nvPr>
        </p:nvSpPr>
        <p:spPr>
          <a:xfrm>
            <a:off x="4389322" y="3898964"/>
            <a:ext cx="4041509" cy="43781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2"/>
                </a:solidFill>
                <a:latin typeface="+mj-ea"/>
                <a:ea typeface="+mj-ea"/>
              </a:rPr>
              <a:t>施工步骤： a. 确定注浆孔位置和深度 b. 制备注浆材料 c. 注入注浆材料 d. 观察注浆效果</a:t>
            </a:r>
            <a:endParaRPr lang="zh-CN" altLang="en-US" sz="2000" b="1" spc="300">
              <a:solidFill>
                <a:schemeClr val="tx2"/>
              </a:solidFill>
              <a:latin typeface="+mj-ea"/>
              <a:ea typeface="+mj-ea"/>
            </a:endParaRPr>
          </a:p>
        </p:txBody>
      </p:sp>
      <p:sp>
        <p:nvSpPr>
          <p:cNvPr id="1049412" name="正文"/>
          <p:cNvSpPr txBox="1"/>
          <p:nvPr>
            <p:custDataLst>
              <p:tags r:id="rId9"/>
            </p:custDataLst>
          </p:nvPr>
        </p:nvSpPr>
        <p:spPr>
          <a:xfrm>
            <a:off x="4390542" y="3206883"/>
            <a:ext cx="3786018" cy="6341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单击此处输入你的项正文，文字是您思想的提炼，请尽量言简意赅的阐述观点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14" name="标题"/>
          <p:cNvSpPr txBox="1"/>
          <p:nvPr>
            <p:custDataLst>
              <p:tags r:id="rId10"/>
            </p:custDataLst>
          </p:nvPr>
        </p:nvSpPr>
        <p:spPr>
          <a:xfrm>
            <a:off x="4388713" y="2694682"/>
            <a:ext cx="4041509" cy="43781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pc="300">
                <a:solidFill>
                  <a:schemeClr val="tx2"/>
                </a:solidFill>
                <a:latin typeface="+mj-ea"/>
                <a:ea typeface="+mj-ea"/>
              </a:rPr>
              <a:t>材料：水泥、水、外加剂等</a:t>
            </a:r>
            <a:endParaRPr lang="zh-CN" altLang="en-US" sz="1200" b="1" spc="300">
              <a:solidFill>
                <a:schemeClr val="tx2"/>
              </a:solidFill>
              <a:latin typeface="+mj-ea"/>
              <a:ea typeface="+mj-ea"/>
            </a:endParaRPr>
          </a:p>
        </p:txBody>
      </p:sp>
      <p:sp>
        <p:nvSpPr>
          <p:cNvPr id="1049416" name="序号"/>
          <p:cNvSpPr txBox="1"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3755169" y="5277638"/>
            <a:ext cx="484152" cy="484152"/>
          </a:xfrm>
          <a:prstGeom prst="ellipse">
            <a:avLst/>
          </a:prstGeom>
          <a:solidFill>
            <a:schemeClr val="accent1"/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600" b="1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en-US" sz="1600" b="1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049418" name="正文"/>
          <p:cNvSpPr txBox="1"/>
          <p:nvPr>
            <p:custDataLst>
              <p:tags r:id="rId12"/>
            </p:custDataLst>
          </p:nvPr>
        </p:nvSpPr>
        <p:spPr>
          <a:xfrm>
            <a:off x="4392981" y="5615446"/>
            <a:ext cx="3786018" cy="63415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单击此处输入你的项正文，文字是您思想的提炼，请尽量言简意赅的阐述观点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420" name="标题"/>
          <p:cNvSpPr txBox="1"/>
          <p:nvPr>
            <p:custDataLst>
              <p:tags r:id="rId13"/>
            </p:custDataLst>
          </p:nvPr>
        </p:nvSpPr>
        <p:spPr>
          <a:xfrm>
            <a:off x="4389322" y="5103245"/>
            <a:ext cx="4041509" cy="43781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2"/>
                </a:solidFill>
                <a:latin typeface="+mj-ea"/>
                <a:ea typeface="+mj-ea"/>
              </a:rPr>
              <a:t>注意事项：控制注浆压力，防止注浆材料溢出</a:t>
            </a:r>
            <a:endParaRPr lang="zh-CN" altLang="en-US" sz="2000" b="1" spc="300">
              <a:solidFill>
                <a:schemeClr val="tx2"/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施工后的质量检测</a:t>
            </a:r>
            <a:endParaRPr lang="zh-CN" altLang="en-US"/>
          </a:p>
        </p:txBody>
      </p:sp>
      <p:sp>
        <p:nvSpPr>
          <p:cNvPr id="104945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检测项目：混凝土强度、抗渗性、耐久性等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检测方法：钻芯取样、超声波检测、回弹仪检测等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检测频率：根据工程实际情况和设计要求确定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检测结果处理：根据检测结果调整施工工艺和材料用量，确保工程质量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https://d.book118.com/806240144001010052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2,&quot;width&quot;:379.9}"/>
  <p:tag name="KSO_WM_TAG_VERSION" val="3.0"/>
  <p:tag name="KSO_WM_TEMPLATE_CATEGORY" val="diagram"/>
  <p:tag name="KSO_WM_TEMPLATE_INDEX" val="20231712"/>
  <p:tag name="KSO_WM_UNIT_COMPATIBLE" val="0"/>
  <p:tag name="KSO_WM_UNIT_DIAGRAM_ISNUMVISUAL" val="0"/>
  <p:tag name="KSO_WM_UNIT_DIAGRAM_ISREFERUNIT" val="0"/>
  <p:tag name="KSO_WM_UNIT_HIGHLIGHT" val="0"/>
  <p:tag name="KSO_WM_UNIT_ID" val="diagram20231712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2,&quot;width&quot;:379.9}"/>
  <p:tag name="KSO_WM_TAG_VERSION" val="3.0"/>
  <p:tag name="KSO_WM_TEMPLATE_CATEGORY" val="diagram"/>
  <p:tag name="KSO_WM_TEMPLATE_INDEX" val="20231712"/>
  <p:tag name="KSO_WM_UNIT_COMPATIBLE" val="0"/>
  <p:tag name="KSO_WM_UNIT_DIAGRAM_ISNUMVISUAL" val="0"/>
  <p:tag name="KSO_WM_UNIT_DIAGRAM_ISREFERUNIT" val="0"/>
  <p:tag name="KSO_WM_UNIT_HIGHLIGHT" val="0"/>
  <p:tag name="KSO_WM_UNIT_ID" val="diagram20231712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2,&quot;width&quot;:379.9}"/>
  <p:tag name="KSO_WM_TAG_VERSION" val="3.0"/>
  <p:tag name="KSO_WM_TEMPLATE_CATEGORY" val="diagram"/>
  <p:tag name="KSO_WM_TEMPLATE_INDEX" val="20231712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712_3*l_h_i*1_1_1"/>
  <p:tag name="KSO_WM_UNIT_INDEX" val="1_1_1"/>
  <p:tag name="KSO_WM_UNIT_LAYERLEVEL" val="1_1_1"/>
  <p:tag name="KSO_WM_UNIT_PRESET_TEXT" val="01"/>
  <p:tag name="KSO_WM_UNIT_SUBTYPE" val="d"/>
  <p:tag name="KSO_WM_UNIT_TEXT_FILL_FORE_SCHEMECOLOR_INDEX" val="1"/>
  <p:tag name="KSO_WM_UNIT_TEXT_FILL_FORE_SCHEMECOLOR_INDEX_BRIGHTNESS" val="0.15"/>
  <p:tag name="KSO_WM_UNIT_TEXT_FILL_TYPE" val="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2,&quot;width&quot;:379.9}"/>
  <p:tag name="KSO_WM_TAG_VERSION" val="3.0"/>
  <p:tag name="KSO_WM_TEMPLATE_CATEGORY" val="diagram"/>
  <p:tag name="KSO_WM_TEMPLATE_INDEX" val="20231712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712_3*l_h_i*1_2_1"/>
  <p:tag name="KSO_WM_UNIT_INDEX" val="1_2_1"/>
  <p:tag name="KSO_WM_UNIT_LAYERLEVEL" val="1_1_1"/>
  <p:tag name="KSO_WM_UNIT_PRESET_TEXT" val="02"/>
  <p:tag name="KSO_WM_UNIT_SUBTYPE" val="d"/>
  <p:tag name="KSO_WM_UNIT_TEXT_FILL_FORE_SCHEMECOLOR_INDEX" val="1"/>
  <p:tag name="KSO_WM_UNIT_TEXT_FILL_FORE_SCHEMECOLOR_INDEX_BRIGHTNESS" val="0.15"/>
  <p:tag name="KSO_WM_UNIT_TEXT_FILL_TYPE" val="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2,&quot;width&quot;:379.9}"/>
  <p:tag name="KSO_WM_TAG_VERSION" val="3.0"/>
  <p:tag name="KSO_WM_TEMPLATE_CATEGORY" val="diagram"/>
  <p:tag name="KSO_WM_TEMPLATE_INDEX" val="20231712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712_3*l_h_i*1_3_1"/>
  <p:tag name="KSO_WM_UNIT_INDEX" val="1_3_1"/>
  <p:tag name="KSO_WM_UNIT_LAYERLEVEL" val="1_1_1"/>
  <p:tag name="KSO_WM_UNIT_PRESET_TEXT" val="03"/>
  <p:tag name="KSO_WM_UNIT_SUBTYPE" val="d"/>
  <p:tag name="KSO_WM_UNIT_TEXT_FILL_FORE_SCHEMECOLOR_INDEX" val="1"/>
  <p:tag name="KSO_WM_UNIT_TEXT_FILL_FORE_SCHEMECOLOR_INDEX_BRIGHTNESS" val="0.15"/>
  <p:tag name="KSO_WM_UNIT_TEXT_FILL_TYPE" val="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2,&quot;width&quot;:379.9}"/>
  <p:tag name="KSO_WM_TAG_VERSION" val="3.0"/>
  <p:tag name="KSO_WM_TEMPLATE_CATEGORY" val="diagram"/>
  <p:tag name="KSO_WM_TEMPLATE_INDEX" val="20231712"/>
  <p:tag name="KSO_WM_UNIT_COMPATIBLE" val="0"/>
  <p:tag name="KSO_WM_UNIT_DIAGRAM_ISNUMVISUAL" val="0"/>
  <p:tag name="KSO_WM_UNIT_DIAGRAM_ISREFERUNIT" val="0"/>
  <p:tag name="KSO_WM_UNIT_HIGHLIGHT" val="0"/>
  <p:tag name="KSO_WM_UNIT_ID" val="diagram20231712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2,&quot;width&quot;:379.9}"/>
  <p:tag name="KSO_WM_TAG_VERSION" val="3.0"/>
  <p:tag name="KSO_WM_TEMPLATE_CATEGORY" val="diagram"/>
  <p:tag name="KSO_WM_TEMPLATE_INDEX" val="20231712"/>
  <p:tag name="KSO_WM_UNIT_COMPATIBLE" val="0"/>
  <p:tag name="KSO_WM_UNIT_DIAGRAM_ISNUMVISUAL" val="0"/>
  <p:tag name="KSO_WM_UNIT_DIAGRAM_ISREFERUNIT" val="0"/>
  <p:tag name="KSO_WM_UNIT_HIGHLIGHT" val="0"/>
  <p:tag name="KSO_WM_UNIT_ID" val="diagram20231712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2,&quot;width&quot;:379.9}"/>
  <p:tag name="KSO_WM_TAG_VERSION" val="3.0"/>
  <p:tag name="KSO_WM_TEMPLATE_CATEGORY" val="diagram"/>
  <p:tag name="KSO_WM_TEMPLATE_INDEX" val="20231712"/>
  <p:tag name="KSO_WM_UNIT_COMPATIBLE" val="0"/>
  <p:tag name="KSO_WM_UNIT_DIAGRAM_ISNUMVISUAL" val="0"/>
  <p:tag name="KSO_WM_UNIT_DIAGRAM_ISREFERUNIT" val="0"/>
  <p:tag name="KSO_WM_UNIT_HIGHLIGHT" val="0"/>
  <p:tag name="KSO_WM_UNIT_ID" val="diagram20231712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2,&quot;width&quot;:379.9}"/>
  <p:tag name="KSO_WM_TAG_VERSION" val="3.0"/>
  <p:tag name="KSO_WM_TEMPLATE_CATEGORY" val="diagram"/>
  <p:tag name="KSO_WM_TEMPLATE_INDEX" val="20231712"/>
  <p:tag name="KSO_WM_UNIT_COMPATIBLE" val="0"/>
  <p:tag name="KSO_WM_UNIT_DIAGRAM_ISNUMVISUAL" val="0"/>
  <p:tag name="KSO_WM_UNIT_DIAGRAM_ISREFERUNIT" val="0"/>
  <p:tag name="KSO_WM_UNIT_HIGHLIGHT" val="0"/>
  <p:tag name="KSO_WM_UNIT_ID" val="diagram20231712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2,&quot;width&quot;:379.9}"/>
  <p:tag name="KSO_WM_TAG_VERSION" val="3.0"/>
  <p:tag name="KSO_WM_TEMPLATE_CATEGORY" val="diagram"/>
  <p:tag name="KSO_WM_TEMPLATE_INDEX" val="20231712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31712_3*l_h_i*1_4_1"/>
  <p:tag name="KSO_WM_UNIT_INDEX" val="1_4_1"/>
  <p:tag name="KSO_WM_UNIT_LAYERLEVEL" val="1_1_1"/>
  <p:tag name="KSO_WM_UNIT_PRESET_TEXT" val="04"/>
  <p:tag name="KSO_WM_UNIT_SUBTYPE" val="d"/>
  <p:tag name="KSO_WM_UNIT_TEXT_FILL_FORE_SCHEMECOLOR_INDEX" val="1"/>
  <p:tag name="KSO_WM_UNIT_TEXT_FILL_FORE_SCHEMECOLOR_INDEX_BRIGHTNESS" val="0.15"/>
  <p:tag name="KSO_WM_UNIT_TEXT_FILL_TYPE" val="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2,&quot;width&quot;:379.9}"/>
  <p:tag name="KSO_WM_TAG_VERSION" val="3.0"/>
  <p:tag name="KSO_WM_TEMPLATE_CATEGORY" val="diagram"/>
  <p:tag name="KSO_WM_TEMPLATE_INDEX" val="20231712"/>
  <p:tag name="KSO_WM_UNIT_COMPATIBLE" val="0"/>
  <p:tag name="KSO_WM_UNIT_DIAGRAM_ISNUMVISUAL" val="0"/>
  <p:tag name="KSO_WM_UNIT_DIAGRAM_ISREFERUNIT" val="0"/>
  <p:tag name="KSO_WM_UNIT_HIGHLIGHT" val="0"/>
  <p:tag name="KSO_WM_UNIT_ID" val="diagram20231712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97.2,&quot;width&quot;:379.9}"/>
  <p:tag name="KSO_WM_TAG_VERSION" val="3.0"/>
  <p:tag name="KSO_WM_TEMPLATE_CATEGORY" val="diagram"/>
  <p:tag name="KSO_WM_TEMPLATE_INDEX" val="20231712"/>
  <p:tag name="KSO_WM_UNIT_COMPATIBLE" val="0"/>
  <p:tag name="KSO_WM_UNIT_DIAGRAM_ISNUMVISUAL" val="0"/>
  <p:tag name="KSO_WM_UNIT_DIAGRAM_ISREFERUNIT" val="0"/>
  <p:tag name="KSO_WM_UNIT_HIGHLIGHT" val="0"/>
  <p:tag name="KSO_WM_UNIT_ID" val="diagram20231712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项标题"/>
  <p:tag name="KSO_WM_UNIT_TEXT_FILL_FORE_SCHEMECOLOR_INDEX" val="1"/>
  <p:tag name="KSO_WM_UNIT_TEXT_FILL_TYPE" val="1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微软雅黑</vt:lpstr>
      <vt:lpstr>Office Theme</vt:lpstr>
      <vt:lpstr>深层搅拌法教学</vt:lpstr>
      <vt:lpstr>目录</vt:lpstr>
      <vt:lpstr>添加章节标题</vt:lpstr>
      <vt:lpstr>深层搅拌法概述</vt:lpstr>
      <vt:lpstr>深层搅拌法的定义</vt:lpstr>
      <vt:lpstr>深层搅拌法的原理</vt:lpstr>
      <vt:lpstr>深层搅拌法的应用领域</vt:lpstr>
      <vt:lpstr>深层搅拌法的施工流程</vt:lpstr>
      <vt:lpstr>施工前的准备工作</vt:lpstr>
      <vt:lpstr>桩孔的定位与成孔</vt:lpstr>
      <vt:lpstr>投料搅拌</vt:lpstr>
      <vt:lpstr>提升注浆管</vt:lpstr>
      <vt:lpstr>二次注浆</vt:lpstr>
      <vt:lpstr>施工后的质量检测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2024-09-18T02:03:30.410</cp:lastPrinted>
  <dcterms:created xsi:type="dcterms:W3CDTF">2024-09-17T18:03:30Z</dcterms:created>
  <dcterms:modified xsi:type="dcterms:W3CDTF">2024-09-17T18:03:32Z</dcterms:modified>
</cp:coreProperties>
</file>