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9A00694-0142-43A5-8D8D-0338961775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1C02736-8B9E-47BC-B8A8-9BE198F9A5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210ECD1-45E6-4819-95B4-2150CBACD5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29EDFF5-CC37-4C3D-8205-9B8DFD25E07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EE90EEE-63C1-4081-BBD2-850BB41A2F0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45CADEA-BC11-4DB0-BE8A-6A88C842015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F7E0B11-81BD-48A3-9BB3-7C9F4509BA4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EC83433-4920-45DC-ABCA-CD0CC7AA8E5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1D726EB-6400-4641-9AE7-871CCEA7857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9C0A6ED-DA08-47C8-AAD5-02D6540910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C768654-0CD6-4D6B-B1EB-E831232213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07016041152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128185" y="966907"/>
            <a:ext cx="7248525" cy="1657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rgbClr val="FFFFFF">
                    <a:alpha val="100000"/>
                  </a:srgbClr>
                </a:solidFill>
                <a:latin typeface="Microsoft Yahei"/>
                <a:ea typeface="Microsoft Yahei"/>
                <a:cs typeface="Microsoft Yahei"/>
              </a:rPr>
              <a:t>生物技术行业未来五至十年行业分析</a:t>
            </a:r>
          </a:p>
        </p:txBody>
      </p:sp>
      <p:sp>
        <p:nvSpPr>
          <p:cNvPr id="3" name="TextBox 3"/>
          <p:cNvSpPr txBox="1"/>
          <p:nvPr/>
        </p:nvSpPr>
        <p:spPr>
          <a:xfrm>
            <a:off x="1900086" y="4308288"/>
            <a:ext cx="3867150" cy="4953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1900086" y="5113460"/>
            <a:ext cx="4267200" cy="5048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a:solidFill>
                  <a:srgbClr val="FFFFFF">
                    <a:alpha val="100000"/>
                  </a:srgbClr>
                </a:solidFill>
                <a:latin typeface="Microsoft Yahei"/>
                <a:ea typeface="Microsoft Yahei"/>
                <a:cs typeface="Microsoft Yahei"/>
              </a:rPr>
              <a:t>2023-12-29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238974" y="1001061"/>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3238974" y="1860445"/>
            <a:ext cx="3256160" cy="57292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FFFFFF">
                    <a:alpha val="100000"/>
                  </a:srgbClr>
                </a:solidFill>
                <a:latin typeface="微软雅黑"/>
                <a:ea typeface="微软雅黑"/>
                <a:cs typeface="微软雅黑"/>
              </a:rPr>
              <a:t>CONTENTS</a:t>
            </a:r>
            <a:endParaRPr lang="en-US" sz="1100"/>
          </a:p>
        </p:txBody>
      </p:sp>
      <p:sp>
        <p:nvSpPr>
          <p:cNvPr id="5" name="TextBox 5"/>
          <p:cNvSpPr txBox="1"/>
          <p:nvPr/>
        </p:nvSpPr>
        <p:spPr>
          <a:xfrm>
            <a:off x="5175388" y="948549"/>
            <a:ext cx="6449687" cy="496090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行业概述与发展趋势</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基因组学与精准医疗领域</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细胞治疗与再生医学领域</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生物制药与创新药物研发领域</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农业生物技术与食品安全领域</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工业生物技术与环保领域</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317352" y="2013882"/>
            <a:ext cx="3450158" cy="1322592"/>
            <a:chOff x="5317352" y="2013882"/>
            <a:chExt cx="3450158" cy="1322592"/>
          </a:xfrm>
        </p:grpSpPr>
        <p:sp>
          <p:nvSpPr>
            <p:cNvPr id="3" name="TextBox 3"/>
            <p:cNvSpPr txBox="1"/>
            <p:nvPr/>
          </p:nvSpPr>
          <p:spPr>
            <a:xfrm>
              <a:off x="5317352"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alpha val="100000"/>
                  </a:srgbClr>
                </a:solidFill>
                <a:latin typeface="Microsoft Yahei"/>
                <a:ea typeface="Microsoft Yahei"/>
                <a:cs typeface="Microsoft Yahei"/>
              </a:rPr>
              <a:t>行业概述与发展趋势</a:t>
            </a:r>
          </a:p>
        </p:txBody>
      </p:sp>
      <p:grpSp>
        <p:nvGrpSpPr>
          <p:cNvPr id="5" name="Group 5"/>
          <p:cNvGrpSpPr/>
          <p:nvPr/>
        </p:nvGrpSpPr>
        <p:grpSpPr>
          <a:xfrm>
            <a:off x="5370845" y="3505984"/>
            <a:ext cx="2156600" cy="638034"/>
            <a:chOff x="5370845" y="3505984"/>
            <a:chExt cx="2156600" cy="638034"/>
          </a:xfrm>
        </p:grpSpPr>
        <p:sp>
          <p:nvSpPr>
            <p:cNvPr id="6" name="TextBox 6"/>
            <p:cNvSpPr txBox="1"/>
            <p:nvPr/>
          </p:nvSpPr>
          <p:spPr>
            <a:xfrm>
              <a:off x="5370845" y="3505984"/>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生物技术行业定义及分类</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生物技术定义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生物技术是利用生物体系（包括生物体的分子、细胞、组织、器官以及个体等不同层次）及其组成部分来开发新产品或新工艺的一种综合性技术体系。</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行业分类</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根据应用领域和技术手段的不同，生物技术可分为医药生物技术、工业生物技术、农业生物技术、海洋生物技术等。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708" r="16708"/>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近年来，我国生物技术产业规模持续扩大，创新能力不断提升，企业实力显著增强，呈现出良好的发展态势。政府大力支持生物技术产业发展，通过加大投入、优化政策环境等措施推动产业创新升级。</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国内发展现状</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全球范围内，生物技术产业同样呈现出蓬勃发展的态势。美国、欧洲、日本等发达国家和地区在生物技术领域处于领先地位，拥有众多知名企业和研究机构，形成了完整的产业链和创新体系。</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国外发展现状</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国内外发展现状及趋势</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为了促进生物技术产业的发展，我国政府制定了一系列相关政策法规，包括产业扶持政策、税收优惠政策、科技创新政策等。这些政策法规为生物技术企业提供了良好的发展环境和政策支持。</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对行业的影响</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政策法规对生物技术行业的影响主要表现在以下几个方面：推动产业创新发展；优化产业布局和结构；提高企业竞争力和市场地位；加强行业监管和规范市场秩序。</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政策法规概述</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政策法规环境分析</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317352" y="2013882"/>
            <a:ext cx="3450158" cy="1322592"/>
            <a:chOff x="5317352" y="2013882"/>
            <a:chExt cx="3450158" cy="1322592"/>
          </a:xfrm>
        </p:grpSpPr>
        <p:sp>
          <p:nvSpPr>
            <p:cNvPr id="3" name="TextBox 3"/>
            <p:cNvSpPr txBox="1"/>
            <p:nvPr/>
          </p:nvSpPr>
          <p:spPr>
            <a:xfrm>
              <a:off x="5317352"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alpha val="100000"/>
                  </a:srgbClr>
                </a:solidFill>
                <a:latin typeface="Microsoft Yahei"/>
                <a:ea typeface="Microsoft Yahei"/>
                <a:cs typeface="Microsoft Yahei"/>
              </a:rPr>
              <a:t>基因组学与精准医疗领域</a:t>
            </a:r>
          </a:p>
        </p:txBody>
      </p:sp>
      <p:grpSp>
        <p:nvGrpSpPr>
          <p:cNvPr id="5" name="Group 5"/>
          <p:cNvGrpSpPr/>
          <p:nvPr/>
        </p:nvGrpSpPr>
        <p:grpSpPr>
          <a:xfrm>
            <a:off x="5370845" y="3505984"/>
            <a:ext cx="2156600" cy="638034"/>
            <a:chOff x="5370845" y="3505984"/>
            <a:chExt cx="2156600" cy="638034"/>
          </a:xfrm>
        </p:grpSpPr>
        <p:sp>
          <p:nvSpPr>
            <p:cNvPr id="6" name="TextBox 6"/>
            <p:cNvSpPr txBox="1"/>
            <p:nvPr/>
          </p:nvSpPr>
          <p:spPr>
            <a:xfrm>
              <a:off x="5370845" y="3505984"/>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测序技术</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随着测序技术的不断发展，未来五至十年内，测序成本将继续下降，测序速度将大幅提升，使得基因组测序更加普及和便捷。</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基因编辑技术</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CRISPR-Cas9等基因编辑技术的出现为基因治疗领域带来了革命性突破，未来有望应用于更多遗传性疾病的治疗。</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单细胞测序技术</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单细胞测序技术能够揭示细胞间的基因表达差异，为精准医疗和疾病研究提供有力工具。</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基因组学技术进展及应用前景</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27" b="2627"/>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4894" b="4894"/>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27" b="2627"/>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精准医疗市场需求及增长潜力</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个性化治疗</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随着基因组学技术的发展，精准医疗将逐渐实现个性化治疗，根据患者的基因信息制定针对性治疗方案。</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疾病预防</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通过基因检测和分析，可以预测个体患病风险，从而提前采取干预措施，降低疾病发生率。</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市场需求增长</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随着人们健康意识的提高和医疗技术的进步，精准医疗市场需求将持续增长，市场规模有望进一步扩大。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伦理道德问题</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基因组学和精准医疗领域涉及到人类生命和健康等敏感问题，因此需要关注伦理道德问题，确保技术的合理应用。</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法规监管</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随着技术的不断发展，相关法规监管也需要不断完善和调整，以适应新技术的发展和应用。</a:t>
            </a:r>
          </a:p>
        </p:txBody>
      </p:sp>
      <p:cxnSp>
        <p:nvCxnSpPr>
          <p:cNvPr id="15" name="Connector 15"/>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政策法规支持</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各国政府纷纷出台相关政策法规，支持生物技术产业的发展，为基因组学和精准医疗领域提供了良好的政策环境。</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政策法规对该领域影响</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317352" y="2013882"/>
            <a:ext cx="3450158" cy="1322592"/>
            <a:chOff x="5317352" y="2013882"/>
            <a:chExt cx="3450158" cy="1322592"/>
          </a:xfrm>
        </p:grpSpPr>
        <p:sp>
          <p:nvSpPr>
            <p:cNvPr id="3" name="TextBox 3"/>
            <p:cNvSpPr txBox="1"/>
            <p:nvPr/>
          </p:nvSpPr>
          <p:spPr>
            <a:xfrm>
              <a:off x="5317352"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alpha val="100000"/>
                  </a:srgbClr>
                </a:solidFill>
                <a:latin typeface="Microsoft Yahei"/>
                <a:ea typeface="Microsoft Yahei"/>
                <a:cs typeface="Microsoft Yahei"/>
              </a:rPr>
              <a:t>细胞治疗与再生医学领域</a:t>
            </a:r>
          </a:p>
        </p:txBody>
      </p:sp>
      <p:grpSp>
        <p:nvGrpSpPr>
          <p:cNvPr id="5" name="Group 5"/>
          <p:cNvGrpSpPr/>
          <p:nvPr/>
        </p:nvGrpSpPr>
        <p:grpSpPr>
          <a:xfrm>
            <a:off x="5370845" y="3505984"/>
            <a:ext cx="2156600" cy="638034"/>
            <a:chOff x="5370845" y="3505984"/>
            <a:chExt cx="2156600" cy="638034"/>
          </a:xfrm>
        </p:grpSpPr>
        <p:sp>
          <p:nvSpPr>
            <p:cNvPr id="6" name="TextBox 6"/>
            <p:cNvSpPr txBox="1"/>
            <p:nvPr/>
          </p:nvSpPr>
          <p:spPr>
            <a:xfrm>
              <a:off x="5370845" y="3505984"/>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细胞治疗是一种通过改造和培养细胞，将其植入患者体内以治疗疾病的方法。其核心技术包括细胞培养、基因编辑和细胞移植等。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技术原理</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细胞治疗具有个性化、高效性和长期性等优点。它可以根据患者的具体情况定制治疗方案，直接针对病灶进行治疗，提高治疗效果。同时，细胞治疗还可以利用患者自身的细胞进行培养，避免免疫排斥反应，降低治疗风险。</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优势分析</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细胞治疗技术原理及优势分析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应用前景</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再生医学是一种利用生物技术和医学手段促进人体组织或器官再生的治疗方法。未来五至十年，随着技术的不断发展和成本的降低，再生医学有望在多个领域实现广泛应用，如神经修复、心血管再生、糖尿病治疗等。</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挑战探讨</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再生医学面临的主要挑战包括技术成熟度、安全性和伦理问题等。目前，许多再生医学技术仍处于实验室阶段，需要进一步的临床验证和安全性评估。此外，再生医学涉及人类生命的起源和终结等敏感问题，需要充分考虑伦理和道德因素。</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再生医学应用前景及挑战探讨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许多国家政府将细胞治疗和再生医学列为战略性新兴产业，制定了一系列政策法规来推动其发展。例如，加大科研投入、建设专业园区、提供税收优惠等。</a:t>
            </a:r>
          </a:p>
        </p:txBody>
      </p:sp>
      <p:cxnSp>
        <p:nvCxnSpPr>
          <p:cNvPr id="6" name="Connector 6"/>
          <p:cNvCxnSpPr/>
          <p:nvPr/>
        </p:nvCxnSpPr>
        <p:spPr>
          <a:xfrm>
            <a:off x="6516784" y="2318568"/>
            <a:ext cx="3468643" cy="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为了保障患者安全和防止滥用，各国政府对细胞治疗和再生医学的监管也在不断加强。例如，对细胞治疗产品的审批流程、生产质量管理等方面进行严格规定，确保产品的安全性和有效性。这些法规限制在一定程度上影响了该领域的发展速度和方向。</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政策推动</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法规限制</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政策法规对该领域影响</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317352" y="2013882"/>
            <a:ext cx="3450158" cy="1322592"/>
            <a:chOff x="5317352" y="2013882"/>
            <a:chExt cx="3450158" cy="1322592"/>
          </a:xfrm>
        </p:grpSpPr>
        <p:sp>
          <p:nvSpPr>
            <p:cNvPr id="3" name="TextBox 3"/>
            <p:cNvSpPr txBox="1"/>
            <p:nvPr/>
          </p:nvSpPr>
          <p:spPr>
            <a:xfrm>
              <a:off x="5317352"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04</a:t>
              </a:r>
            </a:p>
          </p:txBody>
        </p:sp>
      </p:grpSp>
      <p:sp>
        <p:nvSpPr>
          <p:cNvPr id="4" name="TextBox 4"/>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alpha val="100000"/>
                  </a:srgbClr>
                </a:solidFill>
                <a:latin typeface="Microsoft Yahei"/>
                <a:ea typeface="Microsoft Yahei"/>
                <a:cs typeface="Microsoft Yahei"/>
              </a:rPr>
              <a:t>生物制药与创新药物研发领域</a:t>
            </a:r>
          </a:p>
        </p:txBody>
      </p:sp>
      <p:grpSp>
        <p:nvGrpSpPr>
          <p:cNvPr id="5" name="Group 5"/>
          <p:cNvGrpSpPr/>
          <p:nvPr/>
        </p:nvGrpSpPr>
        <p:grpSpPr>
          <a:xfrm>
            <a:off x="5370845" y="3505984"/>
            <a:ext cx="2156600" cy="638034"/>
            <a:chOff x="5370845" y="3505984"/>
            <a:chExt cx="2156600" cy="638034"/>
          </a:xfrm>
        </p:grpSpPr>
        <p:sp>
          <p:nvSpPr>
            <p:cNvPr id="6" name="TextBox 6"/>
            <p:cNvSpPr txBox="1"/>
            <p:nvPr/>
          </p:nvSpPr>
          <p:spPr>
            <a:xfrm>
              <a:off x="5370845" y="3505984"/>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https://d.book118.com/807016041152006031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83502"/>
      </a:lt1>
      <a:dk2>
        <a:srgbClr val="E7FFE3"/>
      </a:dk2>
      <a:lt2>
        <a:srgbClr val="000000"/>
      </a:lt2>
      <a:accent1>
        <a:srgbClr val="45AE37"/>
      </a:accent1>
      <a:accent2>
        <a:srgbClr val="38B526"/>
      </a:accent2>
      <a:accent3>
        <a:srgbClr val="007D49"/>
      </a:accent3>
      <a:accent4>
        <a:srgbClr val="90DA33"/>
      </a:accent4>
      <a:accent5>
        <a:srgbClr val="CBED6A"/>
      </a:accent5>
      <a:accent6>
        <a:srgbClr val="FF9CEA"/>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2024-09-04T08:00:45.467</cp:lastPrinted>
  <dcterms:created xsi:type="dcterms:W3CDTF">2024-09-04T00:00:45Z</dcterms:created>
  <dcterms:modified xsi:type="dcterms:W3CDTF">2024-09-04T00:00:47Z</dcterms:modified>
</cp:coreProperties>
</file>