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/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4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0FE10D-720A-4182-9ED0-291FD48A9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24FE84-1E8F-4C45-BAAB-04254EF38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22378B-744A-4798-A8F6-1651874C9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B2E8AA-057E-46C7-B570-6DF9A4062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BD7B03-1A0C-4E67-BDB6-9BD8F160A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2F410B-D706-4259-9B69-AB2E822A1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632AC2-CCF9-4682-B832-29546E835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A5572C-67F2-4830-B3CC-9945807B7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BB7C91-2E8A-4128-9B3E-4007FDB04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186D3C-EB71-40E5-BA1E-DBC3296D4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8DDB73-CC3B-4A71-AFD8-491D3D044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 hasCustomPrompt="1"/>
          </p:nvPr>
        </p:nvSpPr>
        <p:spPr>
          <a:xfrm>
            <a:off x="1524000" y="1854199"/>
            <a:ext cx="9144000" cy="1655763"/>
          </a:xfrm>
        </p:spPr>
        <p:txBody>
          <a:bodyPr anchor="b">
            <a:normAutofit/>
          </a:bodyPr>
          <a:lstStyle>
            <a:lvl1pPr algn="ctr">
              <a:defRPr sz="7200" b="0"/>
            </a:lvl1pPr>
          </a:lstStyle>
          <a:p>
            <a:r>
              <a:rPr lang="zh-CN" altLang="en-US"/>
              <a:t>单击此处编辑标题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2019/11/19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 anchor="ctr" anchorCtr="0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2019/11/19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DD7636-5BE1-44BC-BB5F-15739D9E18E1}" type="datetimeFigureOut">
              <a:rPr lang="zh-CN" altLang="en-US" smtClean="0"/>
              <a:t>2019/11/19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7C0E1D-24C4-406F-9615-DBDA8D2D1F93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hasCustomPrompt="1"/>
          </p:nvPr>
        </p:nvSpPr>
        <p:spPr>
          <a:xfrm>
            <a:off x="838200" y="2187443"/>
            <a:ext cx="10515600" cy="2483115"/>
          </a:xfrm>
        </p:spPr>
        <p:txBody>
          <a:bodyPr>
            <a:normAutofit/>
          </a:bodyPr>
          <a:lstStyle>
            <a:lvl1pPr algn="ctr">
              <a:defRPr sz="6000" b="0"/>
            </a:lvl1pPr>
          </a:lstStyle>
          <a:p>
            <a:r>
              <a:rPr lang="zh-CN" altLang="en-US"/>
              <a:t>单击此处编辑标题</a:t>
            </a: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 anchor="ctr" anchorCtr="0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2019/11/19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anchor="ctr" anchorCtr="0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744961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615609"/>
            <a:ext cx="5157787" cy="357405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744961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615609"/>
            <a:ext cx="5183188" cy="357405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2019/11/19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3238500" y="2159000"/>
            <a:ext cx="5715000" cy="1382450"/>
          </a:xfrm>
        </p:spPr>
        <p:txBody>
          <a:bodyPr anchor="b" anchorCtr="0">
            <a:normAutofit/>
          </a:bodyPr>
          <a:lstStyle>
            <a:lvl1pPr algn="ctr">
              <a:defRPr sz="80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编辑标题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DD7636-5BE1-44BC-BB5F-15739D9E18E1}" type="datetimeFigureOut">
              <a:rPr lang="zh-CN" altLang="en-US" smtClean="0"/>
              <a:t>2019/11/19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7C0E1D-24C4-406F-9615-DBDA8D2D1F93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37" name="内容占位符 36"/>
          <p:cNvSpPr>
            <a:spLocks noGrp="1"/>
          </p:cNvSpPr>
          <p:nvPr>
            <p:ph sz="quarter" idx="13" hasCustomPrompt="1"/>
          </p:nvPr>
        </p:nvSpPr>
        <p:spPr>
          <a:xfrm>
            <a:off x="3238500" y="3733201"/>
            <a:ext cx="5715000" cy="1185937"/>
          </a:xfrm>
        </p:spPr>
        <p:txBody>
          <a:bodyPr>
            <a:normAutofit/>
          </a:bodyPr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编辑文本</a:t>
            </a: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2019/11/19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838200" y="713673"/>
            <a:ext cx="4681654" cy="1428161"/>
          </a:xfrm>
        </p:spPr>
        <p:txBody>
          <a:bodyPr anchor="t" anchorCtr="0">
            <a:normAutofit/>
          </a:bodyPr>
          <a:lstStyle>
            <a:lvl1pPr>
              <a:defRPr sz="3600"/>
            </a:lvl1pPr>
          </a:lstStyle>
          <a:p>
            <a:r>
              <a:rPr lang="zh-CN" altLang="en-US"/>
              <a:t>单击此处编辑标题</a:t>
            </a:r>
          </a:p>
        </p:txBody>
      </p:sp>
      <p:sp>
        <p:nvSpPr>
          <p:cNvPr id="3" name="图片占位符 2"/>
          <p:cNvSpPr>
            <a:spLocks noGrp="1" noChangeAspect="1"/>
          </p:cNvSpPr>
          <p:nvPr>
            <p:ph type="pic" idx="1"/>
          </p:nvPr>
        </p:nvSpPr>
        <p:spPr>
          <a:xfrm>
            <a:off x="5642517" y="713673"/>
            <a:ext cx="5711882" cy="54036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8200" y="2313873"/>
            <a:ext cx="4681654" cy="381158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>2019/11/19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</p:nvPr>
        </p:nvSpPr>
        <p:spPr>
          <a:xfrm>
            <a:off x="10444898" y="365125"/>
            <a:ext cx="908901" cy="5811838"/>
          </a:xfrm>
        </p:spPr>
        <p:txBody>
          <a:bodyPr vert="eaVert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单击此处编辑标题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199" y="365125"/>
            <a:ext cx="9446443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2019/11/19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2019/11/19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838200" y="551543"/>
            <a:ext cx="10515600" cy="5558971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fourObj" preserve="1">
  <p:cSld name="标题和四项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sz="quarter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>
          <a:xfrm>
            <a:off x="838200" y="1825625"/>
            <a:ext cx="5181600" cy="2098675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quarter" idx="2"/>
          </p:nvPr>
        </p:nvSpPr>
        <p:spPr>
          <a:xfrm>
            <a:off x="6172200" y="1825625"/>
            <a:ext cx="5181600" cy="2098675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内容占位符 4"/>
          <p:cNvSpPr>
            <a:spLocks noGrp="1"/>
          </p:cNvSpPr>
          <p:nvPr>
            <p:ph sz="quarter" idx="3"/>
          </p:nvPr>
        </p:nvSpPr>
        <p:spPr>
          <a:xfrm>
            <a:off x="838200" y="4076700"/>
            <a:ext cx="5181600" cy="21002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4076700"/>
            <a:ext cx="5181600" cy="21002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>
              <a:buClrTx/>
            </a:pPr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>
              <a:buClrTx/>
            </a:pPr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>
              <a:buClrTx/>
            </a:pPr>
            <a:fld id="{9A0DB2DC-4C9A-4742-B13C-FB6460FD3503}" type="slidenum">
              <a:rPr lang="zh-CN" altLang="en-US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6DF1E9-C0A1-4697-8F79-751DA42B99DF}" type="datetime1">
              <a:rPr lang="zh-CN" altLang="en-US" smtClean="0"/>
              <a:t>2019/11/19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5F987-B01B-4253-8E11-E9BFE6C1B95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2764011"/>
      </p:ext>
    </p:extLst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6DF1E9-C0A1-4697-8F79-751DA42B99DF}" type="datetime1">
              <a:rPr lang="zh-CN" altLang="en-US" smtClean="0"/>
              <a:t>2019/11/19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5F987-B01B-4253-8E11-E9BFE6C1B95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2764011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tags" Target="../tags/tag1.xml" /><Relationship Id="rId15" Type="http://schemas.openxmlformats.org/officeDocument/2006/relationships/tags" Target="../tags/tag2.xml" /><Relationship Id="rId16" Type="http://schemas.openxmlformats.org/officeDocument/2006/relationships/tags" Target="../tags/tag3.xml" /><Relationship Id="rId17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pattFill prst="smConfetti">
          <a:fgClr>
            <a:srgbClr val="FFC000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bg1">
                    <a:lumMod val="50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>2019/11/19</a:t>
            </a:fld>
            <a:endParaRPr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bg1">
                    <a:lumMod val="50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bg1">
                    <a:lumMod val="50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" name="KSO_TEMPLATE" hidden="1"/>
          <p:cNvSpPr/>
          <p:nvPr userDrawn="1">
            <p:custDataLst>
              <p:tags r:id="rId16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Relationship Id="rId6" Type="http://schemas.openxmlformats.org/officeDocument/2006/relationships/image" Target="../media/image6.jpeg" /><Relationship Id="rId7" Type="http://schemas.openxmlformats.org/officeDocument/2006/relationships/image" Target="../media/image7.jpeg" /><Relationship Id="rId8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12.jpeg" /><Relationship Id="rId7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17.jpeg" /><Relationship Id="rId7" Type="http://schemas.openxmlformats.org/officeDocument/2006/relationships/image" Target="../media/image18.jpeg" /><Relationship Id="rId8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24.jpeg" /><Relationship Id="rId11" Type="http://schemas.openxmlformats.org/officeDocument/2006/relationships/hyperlink" Target="http://image.baidu.com/i?ct=503316480&amp;z=0&amp;tn=baiduimagedetail&amp;word=%CC%D5%B4%C9%D6%C6%D7%F7%B5%C4%CE%EF%C6%B7&amp;in=527&amp;cl=2&amp;cm=1&amp;sc=0&amp;lm=-1&amp;pn=187&amp;rn=1&amp;di=3799612224&amp;ln=2000&amp;fr=" TargetMode="External" /><Relationship Id="rId12" Type="http://schemas.openxmlformats.org/officeDocument/2006/relationships/image" Target="../media/image1.png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hyperlink" Target="http://image.baidu.com/i?ct=503316480&amp;z=0&amp;tn=baiduimagedetail&amp;word=%CC%D5%B4%C9%D6%C6%D7%F7%B5%C4%CE%EF%C6%B7&amp;in=30384&amp;cl=2&amp;cm=1&amp;sc=0&amp;lm=-1&amp;pn=41&amp;rn=1&amp;di=2517874768&amp;ln=2000&amp;fr=" TargetMode="External" /><Relationship Id="rId5" Type="http://schemas.openxmlformats.org/officeDocument/2006/relationships/image" Target="../media/image21.jpeg" /><Relationship Id="rId6" Type="http://schemas.openxmlformats.org/officeDocument/2006/relationships/image" Target="../media/image22.jpeg" /><Relationship Id="rId7" Type="http://schemas.openxmlformats.org/officeDocument/2006/relationships/hyperlink" Target="http://image.baidu.com/i?ct=503316480&amp;z=0&amp;tn=baiduimagedetail&amp;word=%CC%D5%B4%C9%D6%C6%D7%F7%B5%C4%CE%EF%C6%B7&amp;in=2909&amp;cl=2&amp;cm=1&amp;sc=0&amp;lm=-1&amp;pn=85&amp;rn=1&amp;di=4821282880&amp;ln=2000&amp;fr=" TargetMode="External" /><Relationship Id="rId8" Type="http://schemas.openxmlformats.org/officeDocument/2006/relationships/image" Target="../media/image23.jpeg" /><Relationship Id="rId9" Type="http://schemas.openxmlformats.org/officeDocument/2006/relationships/hyperlink" Target="http://image.baidu.com/i?ct=503316480&amp;z=0&amp;tn=baiduimagedetail&amp;word=%CC%D5%B4%C9%D6%C6%D7%F7%B5%C4%CE%EF%C6%B7&amp;in=3652&amp;cl=2&amp;cm=1&amp;sc=0&amp;lm=-1&amp;pn=171&amp;rn=1&amp;di=5108871904&amp;ln=2000&amp;fr=" TargetMode="Externa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Relationship Id="rId2" Type="http://schemas.openxmlformats.org/officeDocument/2006/relationships/image" Target="../media/image1.png" /><Relationship Id="rId3" Type="http://schemas.openxmlformats.org/officeDocument/2006/relationships/image" Target="../media/image2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7.pn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702302504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70" name="标题 32769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endParaRPr/>
          </a:p>
        </p:txBody>
      </p:sp>
      <p:sp>
        <p:nvSpPr>
          <p:cNvPr id="32771" name="文本占位符 32770"/>
          <p:cNvSpPr>
            <a:spLocks noGrp="1"/>
          </p:cNvSpPr>
          <p:nvPr>
            <p:ph type="body" idx="4294967295"/>
          </p:nvPr>
        </p:nvSpPr>
        <p:spPr>
          <a:xfrm>
            <a:off x="1847850" y="1628775"/>
            <a:ext cx="8846185" cy="4526280"/>
          </a:xfrm>
        </p:spPr>
        <p:txBody>
          <a:bodyPr/>
          <a:lstStyle/>
          <a:p>
            <a:pPr>
              <a:buNone/>
            </a:pPr>
            <a:r>
              <a:rPr lang="zh-CN" altLang="en-US" sz="9600" b="1">
                <a:solidFill>
                  <a:srgbClr val="FF0000"/>
                </a:solidFill>
              </a:rPr>
              <a:t>我们周围的材料</a:t>
            </a: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87200" y="6553200"/>
            <a:ext cx="304800" cy="304800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>
            <a:normAutofit/>
          </a:bodyPr>
          <a:lstStyle/>
          <a:p>
            <a:fld id="{0F0A5DD4-41BF-428B-AF84-0AFD709A79F8}" type="datetime1">
              <a:rPr lang="zh-CN" altLang="en-US" smtClean="0"/>
              <a:t>2024/9/19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365125"/>
            <a:ext cx="10515600" cy="5812155"/>
          </a:xfrm>
        </p:spPr>
        <p:txBody>
          <a:bodyPr/>
          <a:lstStyle/>
          <a:p>
            <a:r>
              <a:rPr lang="zh-CN" altLang="en-US"/>
              <a:t>科学概念：</a:t>
            </a:r>
          </a:p>
          <a:p>
            <a:r>
              <a:rPr lang="zh-CN" altLang="en-US"/>
              <a:t>1.物体都是由一种或多种材料做成的，我们的周围存在着许多不同种类的材料。</a:t>
            </a:r>
          </a:p>
          <a:p>
            <a:r>
              <a:rPr lang="zh-CN" altLang="en-US"/>
              <a:t>2.我们周围的常见材料有木头、纸、金属、塑料、玻璃、纤维等。</a:t>
            </a:r>
          </a:p>
          <a:p>
            <a:r>
              <a:rPr lang="zh-CN" altLang="en-US"/>
              <a:t>过程与方法：</a:t>
            </a:r>
          </a:p>
          <a:p>
            <a:r>
              <a:rPr lang="zh-CN" altLang="en-US"/>
              <a:t>1.调查材料在日常生活中的应用。</a:t>
            </a:r>
          </a:p>
          <a:p>
            <a:r>
              <a:rPr lang="zh-CN" altLang="en-US"/>
              <a:t>2.观察和辨认不同的材料。</a:t>
            </a:r>
          </a:p>
          <a:p>
            <a:r>
              <a:rPr lang="zh-CN" altLang="en-US"/>
              <a:t>3.用词语描述常见材料。</a:t>
            </a:r>
          </a:p>
          <a:p>
            <a:r>
              <a:rPr lang="zh-CN" altLang="en-US"/>
              <a:t>情感、态度、价值观：</a:t>
            </a:r>
          </a:p>
          <a:p>
            <a:r>
              <a:rPr lang="zh-CN" altLang="en-US"/>
              <a:t>教会同学们材料的简单分类,让他们明白各种材料的性质,并让他们懂得节约材料的重要性。发展进一步研究材料的兴趣和愿望。</a:t>
            </a: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87200" y="6553200"/>
            <a:ext cx="304800" cy="304800"/>
          </a:xfrm>
          <a:prstGeom prst="rect">
            <a:avLst/>
          </a:prstGeom>
        </p:spPr>
      </p:pic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13D07-EEF3-41D9-A61C-11F7A6751642}" type="datetime1">
              <a:rPr lang="zh-CN" altLang="en-US" smtClean="0"/>
              <a:t>2024/9/19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2" name="标题 5121"/>
          <p:cNvSpPr>
            <a:spLocks noGrp="1"/>
          </p:cNvSpPr>
          <p:nvPr>
            <p:ph type="title" sz="quarter"/>
          </p:nvPr>
        </p:nvSpPr>
        <p:spPr>
          <a:xfrm>
            <a:off x="3719513" y="333375"/>
            <a:ext cx="5038725" cy="1143000"/>
          </a:xfrm>
        </p:spPr>
        <p:txBody>
          <a:bodyPr anchor="ctr"/>
          <a:lstStyle/>
          <a:p>
            <a:pPr algn="l"/>
            <a:r>
              <a:rPr lang="zh-CN" altLang="en-US" b="1">
                <a:solidFill>
                  <a:srgbClr val="CCFF66"/>
                </a:solidFill>
              </a:rPr>
              <a:t> 塑料制作的物品</a:t>
            </a:r>
          </a:p>
        </p:txBody>
      </p:sp>
      <p:pic>
        <p:nvPicPr>
          <p:cNvPr id="5126" name="内容占位符 5125" descr="432_20043148354"/>
          <p:cNvPicPr>
            <a:picLocks noGrp="1" noChangeAspect="1"/>
          </p:cNvPicPr>
          <p:nvPr>
            <p:ph sz="quarter" idx="2"/>
          </p:nvPr>
        </p:nvPicPr>
        <p:blipFill>
          <a:blip r:embed="rId2"/>
          <a:stretch>
            <a:fillRect/>
          </a:stretch>
        </p:blipFill>
        <p:spPr>
          <a:xfrm>
            <a:off x="7885113" y="1671638"/>
            <a:ext cx="2087562" cy="1944687"/>
          </a:xfrm>
        </p:spPr>
      </p:pic>
      <p:pic>
        <p:nvPicPr>
          <p:cNvPr id="5128" name="内容占位符 5127" descr="db006"/>
          <p:cNvPicPr>
            <a:picLocks noGrp="1" noChangeAspect="1"/>
          </p:cNvPicPr>
          <p:nvPr>
            <p:ph sz="quarter" idx="3"/>
          </p:nvPr>
        </p:nvPicPr>
        <p:blipFill>
          <a:blip r:embed="rId3"/>
          <a:stretch>
            <a:fillRect/>
          </a:stretch>
        </p:blipFill>
        <p:spPr>
          <a:xfrm>
            <a:off x="1774825" y="4292600"/>
            <a:ext cx="2520950" cy="2252663"/>
          </a:xfrm>
        </p:spPr>
      </p:pic>
      <p:pic>
        <p:nvPicPr>
          <p:cNvPr id="5130" name="内容占位符 5129" descr="20041314144368896"/>
          <p:cNvPicPr>
            <a:picLocks noGrp="1" noChangeAspect="1"/>
          </p:cNvPicPr>
          <p:nvPr>
            <p:ph sz="quarter" idx="4"/>
          </p:nvPr>
        </p:nvPicPr>
        <p:blipFill>
          <a:blip r:embed="rId4"/>
          <a:stretch>
            <a:fillRect/>
          </a:stretch>
        </p:blipFill>
        <p:spPr>
          <a:xfrm>
            <a:off x="8040688" y="4149725"/>
            <a:ext cx="1871662" cy="2447925"/>
          </a:xfrm>
        </p:spPr>
      </p:pic>
      <p:pic>
        <p:nvPicPr>
          <p:cNvPr id="5132" name="图片 5131" descr="made-in-china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56138" y="1700213"/>
            <a:ext cx="2808287" cy="19907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5133" name="图片 5132" descr="n-china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00600" y="4508500"/>
            <a:ext cx="2374900" cy="188277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5134" name="内容占位符 5133"/>
          <p:cNvPicPr>
            <a:picLocks noGrp="1"/>
          </p:cNvPicPr>
          <p:nvPr>
            <p:ph sz="quarter" idx="1"/>
          </p:nvPr>
        </p:nvPicPr>
        <p:blipFill>
          <a:blip r:embed="rId7"/>
          <a:stretch>
            <a:fillRect/>
          </a:stretch>
        </p:blipFill>
        <p:spPr>
          <a:xfrm>
            <a:off x="1752600" y="1600200"/>
            <a:ext cx="2552700" cy="1981200"/>
          </a:xfrm>
        </p:spPr>
      </p:pic>
      <p:pic>
        <p:nvPicPr>
          <p:cNvPr id="2" name="图片 1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87200" y="6553200"/>
            <a:ext cx="304800" cy="304800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>
              <a:buClrTx/>
            </a:pPr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>
              <a:buClrTx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>
              <a:buClrTx/>
            </a:pPr>
            <a:fld id="{9A0DB2DC-4C9A-4742-B13C-FB6460FD3503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  <p:transition>
    <p:comb dir="vert"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标题 6145"/>
          <p:cNvSpPr>
            <a:spLocks noGrp="1"/>
          </p:cNvSpPr>
          <p:nvPr>
            <p:ph type="title" sz="quarter"/>
          </p:nvPr>
        </p:nvSpPr>
        <p:spPr>
          <a:xfrm>
            <a:off x="4224338" y="188913"/>
            <a:ext cx="4606925" cy="1143000"/>
          </a:xfrm>
        </p:spPr>
        <p:txBody>
          <a:bodyPr anchor="ctr"/>
          <a:lstStyle/>
          <a:p>
            <a:pPr algn="l"/>
            <a:r>
              <a:rPr lang="zh-CN" altLang="en-US" b="1">
                <a:solidFill>
                  <a:srgbClr val="CCFF66"/>
                </a:solidFill>
              </a:rPr>
              <a:t>铁制作的物品</a:t>
            </a:r>
          </a:p>
        </p:txBody>
      </p:sp>
      <p:pic>
        <p:nvPicPr>
          <p:cNvPr id="6150" name="内容占位符 6149" descr="20040324104646"/>
          <p:cNvPicPr>
            <a:picLocks noGrp="1" noChangeAspect="1"/>
          </p:cNvPicPr>
          <p:nvPr>
            <p:ph sz="quarter" idx="2"/>
          </p:nvPr>
        </p:nvPicPr>
        <p:blipFill>
          <a:blip r:embed="rId2"/>
          <a:stretch>
            <a:fillRect/>
          </a:stretch>
        </p:blipFill>
        <p:spPr>
          <a:xfrm>
            <a:off x="6742113" y="1600200"/>
            <a:ext cx="2865437" cy="2179638"/>
          </a:xfrm>
        </p:spPr>
      </p:pic>
      <p:pic>
        <p:nvPicPr>
          <p:cNvPr id="6152" name="内容占位符 6151" descr="20040324110959"/>
          <p:cNvPicPr>
            <a:picLocks noGrp="1" noChangeAspect="1"/>
          </p:cNvPicPr>
          <p:nvPr>
            <p:ph sz="quarter" idx="3"/>
          </p:nvPr>
        </p:nvPicPr>
        <p:blipFill>
          <a:blip r:embed="rId3"/>
          <a:stretch>
            <a:fillRect/>
          </a:stretch>
        </p:blipFill>
        <p:spPr>
          <a:xfrm>
            <a:off x="1524000" y="4365625"/>
            <a:ext cx="2627313" cy="2492375"/>
          </a:xfrm>
        </p:spPr>
      </p:pic>
      <p:pic>
        <p:nvPicPr>
          <p:cNvPr id="6154" name="内容占位符 6153" descr="ti4"/>
          <p:cNvPicPr>
            <a:picLocks noGrp="1" noChangeAspect="1"/>
          </p:cNvPicPr>
          <p:nvPr>
            <p:ph sz="quarter" idx="4"/>
          </p:nvPr>
        </p:nvPicPr>
        <p:blipFill>
          <a:blip r:embed="rId4"/>
          <a:stretch>
            <a:fillRect/>
          </a:stretch>
        </p:blipFill>
        <p:spPr>
          <a:xfrm>
            <a:off x="4943475" y="4365625"/>
            <a:ext cx="2520950" cy="2492375"/>
          </a:xfrm>
        </p:spPr>
      </p:pic>
      <p:pic>
        <p:nvPicPr>
          <p:cNvPr id="6156" name="图片 6155" descr="pro1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3200" y="1905000"/>
            <a:ext cx="3317875" cy="19939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6157" name="图片 6156" descr="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96225" y="4437063"/>
            <a:ext cx="2520950" cy="216058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" name="图片 1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87200" y="6553200"/>
            <a:ext cx="304800" cy="304800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>
              <a:buClrTx/>
            </a:pPr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>
              <a:buClrTx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>
              <a:buClrTx/>
            </a:pPr>
            <a:fld id="{9A0DB2DC-4C9A-4742-B13C-FB6460FD3503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  <p:transition>
    <p:split orient="vert" dir="in"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标题 7169"/>
          <p:cNvSpPr>
            <a:spLocks noGrp="1"/>
          </p:cNvSpPr>
          <p:nvPr>
            <p:ph type="title" sz="quarter"/>
          </p:nvPr>
        </p:nvSpPr>
        <p:spPr>
          <a:xfrm>
            <a:off x="4079875" y="333375"/>
            <a:ext cx="3670300" cy="1143000"/>
          </a:xfrm>
        </p:spPr>
        <p:txBody>
          <a:bodyPr anchor="ctr"/>
          <a:lstStyle/>
          <a:p>
            <a:pPr algn="l"/>
            <a:r>
              <a:rPr lang="zh-CN" altLang="en-US" sz="4000" b="1">
                <a:solidFill>
                  <a:srgbClr val="CCFF66"/>
                </a:solidFill>
              </a:rPr>
              <a:t> 铝制作的物品</a:t>
            </a:r>
          </a:p>
        </p:txBody>
      </p:sp>
      <p:pic>
        <p:nvPicPr>
          <p:cNvPr id="7172" name="内容占位符 7171" descr="1"/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1524000" y="1844675"/>
            <a:ext cx="2843213" cy="1965325"/>
          </a:xfrm>
        </p:spPr>
      </p:pic>
      <p:pic>
        <p:nvPicPr>
          <p:cNvPr id="7174" name="内容占位符 7173" descr="5509"/>
          <p:cNvPicPr>
            <a:picLocks noGrp="1" noChangeAspect="1"/>
          </p:cNvPicPr>
          <p:nvPr>
            <p:ph sz="quarter" idx="2"/>
          </p:nvPr>
        </p:nvPicPr>
        <p:blipFill>
          <a:blip r:embed="rId3"/>
          <a:stretch>
            <a:fillRect/>
          </a:stretch>
        </p:blipFill>
        <p:spPr>
          <a:xfrm>
            <a:off x="7967663" y="1916113"/>
            <a:ext cx="2700337" cy="1981200"/>
          </a:xfrm>
        </p:spPr>
      </p:pic>
      <p:pic>
        <p:nvPicPr>
          <p:cNvPr id="7176" name="内容占位符 7175" descr="cp10"/>
          <p:cNvPicPr>
            <a:picLocks noGrp="1" noChangeAspect="1"/>
          </p:cNvPicPr>
          <p:nvPr>
            <p:ph sz="quarter" idx="3"/>
          </p:nvPr>
        </p:nvPicPr>
        <p:blipFill>
          <a:blip r:embed="rId4"/>
          <a:stretch>
            <a:fillRect/>
          </a:stretch>
        </p:blipFill>
        <p:spPr>
          <a:xfrm>
            <a:off x="4656138" y="4437063"/>
            <a:ext cx="2663825" cy="2003425"/>
          </a:xfrm>
        </p:spPr>
      </p:pic>
      <p:pic>
        <p:nvPicPr>
          <p:cNvPr id="7178" name="内容占位符 7177" descr="image002"/>
          <p:cNvPicPr>
            <a:picLocks noGrp="1" noChangeAspect="1"/>
          </p:cNvPicPr>
          <p:nvPr>
            <p:ph sz="quarter" idx="4"/>
          </p:nvPr>
        </p:nvPicPr>
        <p:blipFill>
          <a:blip r:embed="rId5"/>
          <a:stretch>
            <a:fillRect/>
          </a:stretch>
        </p:blipFill>
        <p:spPr>
          <a:xfrm>
            <a:off x="7899400" y="4581525"/>
            <a:ext cx="2444750" cy="1860550"/>
          </a:xfrm>
        </p:spPr>
      </p:pic>
      <p:pic>
        <p:nvPicPr>
          <p:cNvPr id="7180" name="图片 7179" descr="Img_005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27575" y="1844675"/>
            <a:ext cx="2881313" cy="1935163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7181" name="图片 7180" descr="lq-4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03388" y="4508500"/>
            <a:ext cx="2663825" cy="19240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" name="图片 1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87200" y="6553200"/>
            <a:ext cx="304800" cy="304800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>
              <a:buClrTx/>
            </a:pPr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>
              <a:buClrTx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>
              <a:buClrTx/>
            </a:pPr>
            <a:fld id="{9A0DB2DC-4C9A-4742-B13C-FB6460FD3503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  <p:transition>
    <p:wheel spokes="8"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5604" name="图片 25603" descr="u=2525677709,1352535672&amp;fm=0&amp;gp=34[1]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600" y="1412875"/>
            <a:ext cx="2303463" cy="22320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5611" name="图片 25610" descr="u=900517742,243667799&amp;fm=0&amp;gp=18">
            <a:hlinkClick r:id="rId4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24788" y="1484313"/>
            <a:ext cx="2663825" cy="23749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5615" name="图片 25614" descr="%E9%99%B6%E7%93%B7%E9%A6%99%E7%86%8F%E5%B0%8F%E5%A4%9C%E7%81%AF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0600" y="4433888"/>
            <a:ext cx="2735263" cy="2424112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5621" name="图片 25620" descr="u=419392187,3354186422&amp;fm=0&amp;gp=30">
            <a:hlinkClick r:id="rId7"/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40688" y="4365625"/>
            <a:ext cx="2627312" cy="249237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5625" name="图片 25624" descr="u=1297588139,292108021&amp;fm=0&amp;gp=4">
            <a:hlinkClick r:id="rId9"/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847850" y="4221163"/>
            <a:ext cx="2484438" cy="263683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5627" name="图片 25626" descr="u=1523603634,2813505580&amp;fm=0&amp;gp=24">
            <a:hlinkClick r:id="rId11"/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774825" y="1341438"/>
            <a:ext cx="2303463" cy="23495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5628" name="文本框 25627"/>
          <p:cNvSpPr txBox="1"/>
          <p:nvPr/>
        </p:nvSpPr>
        <p:spPr>
          <a:xfrm>
            <a:off x="3648075" y="404813"/>
            <a:ext cx="4679950" cy="768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400" b="1">
                <a:solidFill>
                  <a:srgbClr val="CCFF66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   陶瓷制作的物品</a:t>
            </a: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87200" y="6553200"/>
            <a:ext cx="304800" cy="304800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1F3EE-7EC6-46F1-A994-73710B905974}" type="datetime1">
              <a:rPr lang="zh-CN" altLang="en-US" smtClean="0"/>
              <a:t>2024/9/19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标题 8193"/>
          <p:cNvSpPr>
            <a:spLocks noGrp="1"/>
          </p:cNvSpPr>
          <p:nvPr>
            <p:ph type="title" sz="quarter"/>
          </p:nvPr>
        </p:nvSpPr>
        <p:spPr/>
        <p:txBody>
          <a:bodyPr anchor="ctr"/>
          <a:lstStyle/>
          <a:p>
            <a:r>
              <a:rPr lang="zh-CN" altLang="en-US" b="1">
                <a:solidFill>
                  <a:srgbClr val="CCFF66"/>
                </a:solidFill>
              </a:rPr>
              <a:t>纸制作的物品</a:t>
            </a:r>
          </a:p>
        </p:txBody>
      </p:sp>
      <p:sp>
        <p:nvSpPr>
          <p:cNvPr id="8207" name="内容占位符 8206"/>
          <p:cNvSpPr>
            <a:spLocks noGrp="1"/>
          </p:cNvSpPr>
          <p:nvPr>
            <p:ph sz="quarter" idx="2"/>
          </p:nvPr>
        </p:nvSpPr>
        <p:spPr>
          <a:xfrm>
            <a:off x="6176963" y="1600200"/>
            <a:ext cx="4033837" cy="2179638"/>
          </a:xfrm>
        </p:spPr>
        <p:txBody>
          <a:bodyPr/>
          <a:lstStyle/>
          <a:p>
            <a:endParaRPr lang="zh-CN" altLang="en-US" sz="2400"/>
          </a:p>
        </p:txBody>
      </p:sp>
      <p:sp>
        <p:nvSpPr>
          <p:cNvPr id="8208" name="内容占位符 8207"/>
          <p:cNvSpPr>
            <a:spLocks noGrp="1"/>
          </p:cNvSpPr>
          <p:nvPr>
            <p:ph sz="quarter" idx="3"/>
          </p:nvPr>
        </p:nvSpPr>
        <p:spPr>
          <a:xfrm>
            <a:off x="1981200" y="3946525"/>
            <a:ext cx="4033838" cy="2179638"/>
          </a:xfrm>
        </p:spPr>
        <p:txBody>
          <a:bodyPr/>
          <a:lstStyle/>
          <a:p>
            <a:endParaRPr lang="zh-CN" altLang="en-US" sz="2400"/>
          </a:p>
        </p:txBody>
      </p:sp>
      <p:pic>
        <p:nvPicPr>
          <p:cNvPr id="2" name="内容占位符 1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87200" y="6553200"/>
            <a:ext cx="304800" cy="304800"/>
          </a:xfrm>
        </p:spPr>
      </p:pic>
      <p:pic>
        <p:nvPicPr>
          <p:cNvPr id="8211" name="内容占位符 8210"/>
          <p:cNvPicPr>
            <a:picLocks noGrp="1"/>
          </p:cNvPicPr>
          <p:nvPr>
            <p:ph sz="quarter" idx="4"/>
          </p:nvPr>
        </p:nvPicPr>
        <p:blipFill>
          <a:blip r:embed="rId3"/>
          <a:stretch>
            <a:fillRect/>
          </a:stretch>
        </p:blipFill>
        <p:spPr>
          <a:xfrm>
            <a:off x="2362200" y="1989138"/>
            <a:ext cx="7413625" cy="4391025"/>
          </a:xfrm>
        </p:spPr>
      </p:pic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>
              <a:buClrTx/>
            </a:pPr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>
              <a:buClrTx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>
              <a:buClrTx/>
            </a:pPr>
            <a:fld id="{9A0DB2DC-4C9A-4742-B13C-FB6460FD3503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  <p:transition>
    <p:wedge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386" name="图片 16385" descr="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47850" y="0"/>
            <a:ext cx="9144000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6387" name="TextBox 1"/>
          <p:cNvSpPr txBox="1"/>
          <p:nvPr/>
        </p:nvSpPr>
        <p:spPr>
          <a:xfrm>
            <a:off x="1847850" y="260350"/>
            <a:ext cx="4968875" cy="58356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latin typeface="Arial" pitchFamily="34" charset="0"/>
              </a:rPr>
              <a:t>任务一：调查身边的材料</a:t>
            </a:r>
          </a:p>
        </p:txBody>
      </p:sp>
      <p:sp>
        <p:nvSpPr>
          <p:cNvPr id="16388" name="TextBox 2"/>
          <p:cNvSpPr txBox="1"/>
          <p:nvPr/>
        </p:nvSpPr>
        <p:spPr>
          <a:xfrm>
            <a:off x="1809750" y="785813"/>
            <a:ext cx="8618538" cy="138366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latin typeface="Arial" pitchFamily="34" charset="0"/>
              </a:rPr>
              <a:t>   </a:t>
            </a:r>
            <a:r>
              <a:rPr lang="zh-CN" altLang="en-US" sz="2800" b="1">
                <a:latin typeface="Arial" pitchFamily="34" charset="0"/>
              </a:rPr>
              <a:t>看看自己和旁边的同学，身上穿的、佩戴的和携带的物品都是什么材料做成的，试着把它们写在书</a:t>
            </a:r>
            <a:r>
              <a:rPr lang="en-US" altLang="zh-CN" sz="2800" b="1">
                <a:latin typeface="Arial" pitchFamily="34" charset="0"/>
              </a:rPr>
              <a:t>p42</a:t>
            </a:r>
            <a:r>
              <a:rPr lang="zh-CN" altLang="en-US" sz="2800" b="1">
                <a:latin typeface="Arial" pitchFamily="34" charset="0"/>
              </a:rPr>
              <a:t>的表格中。</a:t>
            </a:r>
          </a:p>
        </p:txBody>
      </p:sp>
      <p:sp>
        <p:nvSpPr>
          <p:cNvPr id="16389" name="TextBox 3"/>
          <p:cNvSpPr txBox="1"/>
          <p:nvPr/>
        </p:nvSpPr>
        <p:spPr>
          <a:xfrm>
            <a:off x="4295775" y="1916113"/>
            <a:ext cx="3744913" cy="58356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latin typeface="Arial" pitchFamily="34" charset="0"/>
              </a:rPr>
              <a:t>我们身上的物品</a:t>
            </a:r>
          </a:p>
        </p:txBody>
      </p:sp>
      <p:graphicFrame>
        <p:nvGraphicFramePr>
          <p:cNvPr id="16390" name="表格 16389"/>
          <p:cNvGraphicFramePr>
            <a:graphicFrameLocks noGrp="1"/>
          </p:cNvGraphicFramePr>
          <p:nvPr/>
        </p:nvGraphicFramePr>
        <p:xfrm>
          <a:off x="1919288" y="2636838"/>
          <a:ext cx="8424545" cy="3528695"/>
        </p:xfrm>
        <a:graphic>
          <a:graphicData uri="http://schemas.openxmlformats.org/drawingml/2006/table">
            <a:tbl>
              <a:tblPr/>
              <a:tblGrid>
                <a:gridCol w="1459230"/>
                <a:gridCol w="2753360"/>
                <a:gridCol w="1476375"/>
                <a:gridCol w="2735580"/>
              </a:tblGrid>
              <a:tr h="936625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endParaRPr lang="zh-CN" altLang="en-US" sz="1800" b="1">
                        <a:solidFill>
                          <a:srgbClr val="000000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E8EF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endParaRPr lang="zh-CN" altLang="en-US" sz="1800" b="1">
                        <a:solidFill>
                          <a:srgbClr val="000000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E8EF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endParaRPr lang="zh-CN" altLang="en-US" sz="1800" b="1">
                        <a:solidFill>
                          <a:srgbClr val="000000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E8EF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endParaRPr lang="zh-CN" altLang="en-US" sz="1800" b="1">
                        <a:solidFill>
                          <a:srgbClr val="000000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E8EF"/>
                    </a:solidFill>
                  </a:tcPr>
                </a:tc>
              </a:tr>
              <a:tr h="883920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endParaRPr lang="zh-CN" altLang="en-US" sz="1800">
                        <a:solidFill>
                          <a:srgbClr val="000000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CDDE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endParaRPr lang="zh-CN" altLang="en-US" sz="1800">
                        <a:solidFill>
                          <a:srgbClr val="000000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CDDE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endParaRPr lang="zh-CN" altLang="en-US" sz="1800">
                        <a:solidFill>
                          <a:srgbClr val="000000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CDDE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endParaRPr lang="zh-CN" altLang="en-US" sz="1800">
                        <a:solidFill>
                          <a:srgbClr val="000000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CDDE"/>
                    </a:solidFill>
                  </a:tcPr>
                </a:tc>
              </a:tr>
              <a:tr h="828675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endParaRPr lang="zh-CN" altLang="en-US" sz="1800">
                        <a:solidFill>
                          <a:srgbClr val="000000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E8EF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endParaRPr lang="zh-CN" altLang="en-US" sz="1800">
                        <a:solidFill>
                          <a:srgbClr val="000000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E8EF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endParaRPr lang="zh-CN" altLang="en-US" sz="1800">
                        <a:solidFill>
                          <a:srgbClr val="000000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E8EF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endParaRPr lang="zh-CN" altLang="en-US" sz="1800">
                        <a:solidFill>
                          <a:srgbClr val="000000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E8EF"/>
                    </a:solidFill>
                  </a:tcPr>
                </a:tc>
              </a:tr>
              <a:tr h="879475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endParaRPr lang="zh-CN" altLang="en-US" sz="1800">
                        <a:solidFill>
                          <a:srgbClr val="000000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CDDE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endParaRPr lang="zh-CN" altLang="en-US" sz="1800">
                        <a:solidFill>
                          <a:srgbClr val="000000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CDDE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endParaRPr lang="zh-CN" altLang="en-US" sz="1800">
                        <a:solidFill>
                          <a:srgbClr val="000000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CDDE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endParaRPr lang="zh-CN" altLang="en-US" sz="1800">
                        <a:solidFill>
                          <a:srgbClr val="000000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CDDE"/>
                    </a:solidFill>
                  </a:tcPr>
                </a:tc>
              </a:tr>
            </a:tbl>
          </a:graphicData>
        </a:graphic>
      </p:graphicFrame>
      <p:sp>
        <p:nvSpPr>
          <p:cNvPr id="16417" name="TextBox 5"/>
          <p:cNvSpPr txBox="1"/>
          <p:nvPr/>
        </p:nvSpPr>
        <p:spPr>
          <a:xfrm>
            <a:off x="2208213" y="2924175"/>
            <a:ext cx="1198880" cy="39878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latin typeface="Arial" pitchFamily="34" charset="0"/>
              </a:rPr>
              <a:t>名物品称</a:t>
            </a:r>
          </a:p>
        </p:txBody>
      </p:sp>
      <p:sp>
        <p:nvSpPr>
          <p:cNvPr id="16418" name="TextBox 7"/>
          <p:cNvSpPr txBox="1"/>
          <p:nvPr/>
        </p:nvSpPr>
        <p:spPr>
          <a:xfrm>
            <a:off x="2135188" y="3789363"/>
            <a:ext cx="1079500" cy="58356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latin typeface="Arial" pitchFamily="34" charset="0"/>
              </a:rPr>
              <a:t>校服</a:t>
            </a:r>
          </a:p>
        </p:txBody>
      </p:sp>
      <p:sp>
        <p:nvSpPr>
          <p:cNvPr id="16419" name="TextBox 8"/>
          <p:cNvSpPr txBox="1"/>
          <p:nvPr/>
        </p:nvSpPr>
        <p:spPr>
          <a:xfrm>
            <a:off x="2135188" y="4581525"/>
            <a:ext cx="1223962" cy="58356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latin typeface="Arial" pitchFamily="34" charset="0"/>
              </a:rPr>
              <a:t>拉链</a:t>
            </a:r>
          </a:p>
        </p:txBody>
      </p:sp>
      <p:sp>
        <p:nvSpPr>
          <p:cNvPr id="16420" name="TextBox 9"/>
          <p:cNvSpPr txBox="1"/>
          <p:nvPr/>
        </p:nvSpPr>
        <p:spPr>
          <a:xfrm>
            <a:off x="2135188" y="5516563"/>
            <a:ext cx="1079500" cy="58356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latin typeface="Arial" pitchFamily="34" charset="0"/>
              </a:rPr>
              <a:t>钥匙</a:t>
            </a:r>
          </a:p>
        </p:txBody>
      </p:sp>
      <p:sp>
        <p:nvSpPr>
          <p:cNvPr id="16421" name="TextBox 10"/>
          <p:cNvSpPr txBox="1"/>
          <p:nvPr/>
        </p:nvSpPr>
        <p:spPr>
          <a:xfrm>
            <a:off x="3359150" y="2924175"/>
            <a:ext cx="1960880" cy="39878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latin typeface="Arial" pitchFamily="34" charset="0"/>
              </a:rPr>
              <a:t>可能使用的材料</a:t>
            </a:r>
          </a:p>
        </p:txBody>
      </p:sp>
      <p:sp>
        <p:nvSpPr>
          <p:cNvPr id="16422" name="TextBox 11"/>
          <p:cNvSpPr txBox="1"/>
          <p:nvPr/>
        </p:nvSpPr>
        <p:spPr>
          <a:xfrm>
            <a:off x="6383338" y="2852738"/>
            <a:ext cx="1148080" cy="39878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>
                <a:latin typeface="Arial" pitchFamily="34" charset="0"/>
              </a:rPr>
              <a:t>物品</a:t>
            </a:r>
            <a:r>
              <a:rPr lang="zh-CN" altLang="en-US" sz="2000" b="1">
                <a:latin typeface="Arial" pitchFamily="34" charset="0"/>
              </a:rPr>
              <a:t>名称</a:t>
            </a:r>
          </a:p>
        </p:txBody>
      </p:sp>
      <p:sp>
        <p:nvSpPr>
          <p:cNvPr id="16423" name="TextBox 12"/>
          <p:cNvSpPr txBox="1"/>
          <p:nvPr/>
        </p:nvSpPr>
        <p:spPr>
          <a:xfrm>
            <a:off x="7608888" y="2852738"/>
            <a:ext cx="1960880" cy="39878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latin typeface="Arial" pitchFamily="34" charset="0"/>
              </a:rPr>
              <a:t>可能使用的材料</a:t>
            </a:r>
          </a:p>
        </p:txBody>
      </p:sp>
      <p:sp>
        <p:nvSpPr>
          <p:cNvPr id="16424" name="TextBox 13"/>
          <p:cNvSpPr txBox="1"/>
          <p:nvPr/>
        </p:nvSpPr>
        <p:spPr>
          <a:xfrm>
            <a:off x="3359150" y="3860800"/>
            <a:ext cx="2881313" cy="39878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latin typeface="Arial" pitchFamily="34" charset="0"/>
              </a:rPr>
              <a:t>布料、塑料、金属</a:t>
            </a:r>
            <a:r>
              <a:rPr lang="en-US" altLang="zh-CN" b="1">
                <a:latin typeface="Arial" pitchFamily="34" charset="0"/>
              </a:rPr>
              <a:t>……</a:t>
            </a:r>
          </a:p>
        </p:txBody>
      </p:sp>
      <p:sp>
        <p:nvSpPr>
          <p:cNvPr id="16425" name="TextBox 14"/>
          <p:cNvSpPr txBox="1"/>
          <p:nvPr/>
        </p:nvSpPr>
        <p:spPr>
          <a:xfrm>
            <a:off x="3287713" y="4652963"/>
            <a:ext cx="2808287" cy="82994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Arial" pitchFamily="34" charset="0"/>
              </a:rPr>
              <a:t>金属、塑料</a:t>
            </a:r>
            <a:r>
              <a:rPr lang="en-US" altLang="zh-CN" sz="2400" b="1">
                <a:latin typeface="Arial" pitchFamily="34" charset="0"/>
              </a:rPr>
              <a:t>……</a:t>
            </a:r>
          </a:p>
          <a:p>
            <a:endParaRPr lang="en-US" altLang="zh-CN" sz="2400" b="1">
              <a:latin typeface="Arial" pitchFamily="34" charset="0"/>
            </a:endParaRPr>
          </a:p>
        </p:txBody>
      </p:sp>
      <p:sp>
        <p:nvSpPr>
          <p:cNvPr id="16426" name="TextBox 15"/>
          <p:cNvSpPr txBox="1"/>
          <p:nvPr/>
        </p:nvSpPr>
        <p:spPr>
          <a:xfrm>
            <a:off x="3432175" y="5445125"/>
            <a:ext cx="1871663" cy="129159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latin typeface="Arial" pitchFamily="34" charset="0"/>
              </a:rPr>
              <a:t>金属、塑料</a:t>
            </a:r>
            <a:r>
              <a:rPr lang="en-US" altLang="zh-CN" b="1">
                <a:latin typeface="Arial" pitchFamily="34" charset="0"/>
              </a:rPr>
              <a:t>……</a:t>
            </a:r>
          </a:p>
          <a:p>
            <a:endParaRPr lang="en-US" altLang="zh-CN" b="1">
              <a:latin typeface="Arial" pitchFamily="34" charset="0"/>
            </a:endParaRPr>
          </a:p>
          <a:p>
            <a:endParaRPr lang="en-US" altLang="zh-CN" sz="2000" b="1">
              <a:latin typeface="Arial" pitchFamily="34" charset="0"/>
            </a:endParaRPr>
          </a:p>
        </p:txBody>
      </p:sp>
      <p:sp>
        <p:nvSpPr>
          <p:cNvPr id="16427" name="TextBox 16"/>
          <p:cNvSpPr txBox="1"/>
          <p:nvPr/>
        </p:nvSpPr>
        <p:spPr>
          <a:xfrm>
            <a:off x="6311900" y="3789363"/>
            <a:ext cx="1223963" cy="58356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latin typeface="Arial" pitchFamily="34" charset="0"/>
              </a:rPr>
              <a:t>扣子</a:t>
            </a:r>
          </a:p>
        </p:txBody>
      </p:sp>
      <p:sp>
        <p:nvSpPr>
          <p:cNvPr id="16428" name="TextBox 17"/>
          <p:cNvSpPr txBox="1"/>
          <p:nvPr/>
        </p:nvSpPr>
        <p:spPr>
          <a:xfrm>
            <a:off x="7896225" y="3789363"/>
            <a:ext cx="2520950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Arial" pitchFamily="34" charset="0"/>
              </a:rPr>
              <a:t>塑料、金属</a:t>
            </a:r>
          </a:p>
        </p:txBody>
      </p:sp>
      <p:sp>
        <p:nvSpPr>
          <p:cNvPr id="16429" name="TextBox 18"/>
          <p:cNvSpPr txBox="1"/>
          <p:nvPr/>
        </p:nvSpPr>
        <p:spPr>
          <a:xfrm>
            <a:off x="6311900" y="4581525"/>
            <a:ext cx="1295400" cy="5219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Arial" pitchFamily="34" charset="0"/>
              </a:rPr>
              <a:t>发夹</a:t>
            </a:r>
          </a:p>
        </p:txBody>
      </p:sp>
      <p:sp>
        <p:nvSpPr>
          <p:cNvPr id="16430" name="TextBox 19"/>
          <p:cNvSpPr txBox="1"/>
          <p:nvPr/>
        </p:nvSpPr>
        <p:spPr>
          <a:xfrm>
            <a:off x="7680325" y="4652963"/>
            <a:ext cx="2519363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Arial" pitchFamily="34" charset="0"/>
              </a:rPr>
              <a:t>塑料、金属</a:t>
            </a:r>
            <a:endParaRPr lang="zh-CN" altLang="en-US" sz="2400" b="1">
              <a:latin typeface="Arial" pitchFamily="34" charset="0"/>
            </a:endParaRPr>
          </a:p>
        </p:txBody>
      </p:sp>
      <p:sp>
        <p:nvSpPr>
          <p:cNvPr id="16431" name="矩形 16430"/>
          <p:cNvSpPr/>
          <p:nvPr/>
        </p:nvSpPr>
        <p:spPr>
          <a:xfrm>
            <a:off x="7608888" y="5373688"/>
            <a:ext cx="2519362" cy="627062"/>
          </a:xfrm>
          <a:prstGeom prst="rect">
            <a:avLst/>
          </a:prstGeom>
          <a:solidFill>
            <a:schemeClr val="accent1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>
                <a:latin typeface="Arial" pitchFamily="34" charset="0"/>
              </a:rPr>
              <a:t>橡胶、布、牛皮</a:t>
            </a:r>
          </a:p>
        </p:txBody>
      </p:sp>
      <p:sp>
        <p:nvSpPr>
          <p:cNvPr id="16432" name="矩形 16431"/>
          <p:cNvSpPr/>
          <p:nvPr/>
        </p:nvSpPr>
        <p:spPr>
          <a:xfrm>
            <a:off x="6167438" y="5300663"/>
            <a:ext cx="1223962" cy="914400"/>
          </a:xfrm>
          <a:prstGeom prst="rect">
            <a:avLst/>
          </a:prstGeom>
          <a:solidFill>
            <a:schemeClr val="accent1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>
                <a:latin typeface="Arial" pitchFamily="34" charset="0"/>
              </a:rPr>
              <a:t>鞋子</a:t>
            </a: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87200" y="6553200"/>
            <a:ext cx="304800" cy="304800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7C6BC-E78B-417F-BAC0-7F8AE2664520}" type="datetime1">
              <a:rPr lang="zh-CN" altLang="en-US" smtClean="0"/>
              <a:t>2024/9/19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64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64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64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64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64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64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4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4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424" grpId="0"/>
      <p:bldP spid="16425" grpId="0"/>
      <p:bldP spid="16426" grpId="0"/>
      <p:bldP spid="16428" grpId="0"/>
      <p:bldP spid="16430" grpId="0"/>
      <p:bldP spid="16431" grpId="0"/>
      <p:bldP spid="1643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3108325" y="2251075"/>
            <a:ext cx="5975350" cy="218376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latin typeface="Calibri" panose="020f0502020204030204" pitchFamily="34" charset="0"/>
              </a:rPr>
              <a:t>         </a:t>
            </a:r>
            <a:r>
              <a:rPr lang="zh-CN" altLang="en-US" sz="2000">
                <a:latin typeface="Calibri" panose="020f0502020204030204" pitchFamily="34" charset="0"/>
              </a:rPr>
              <a:t>通过对常见材料的观察，想必同学们对材料已经有了初步的了解。其实在同学们的身上就藏着各种各样的材料，那么接下来就让我们一起去观察我们身上的材料吧！下面给同学们几分钟的时间去找一找藏在你们身上的材料，并试着完成导学单。</a:t>
            </a:r>
          </a:p>
          <a:p>
            <a:endParaRPr lang="zh-CN" altLang="en-US">
              <a:latin typeface="Calibri" panose="020f0502020204030204" pitchFamily="34" charset="0"/>
            </a:endParaRPr>
          </a:p>
          <a:p>
            <a:endParaRPr lang="zh-CN" altLang="en-US">
              <a:latin typeface="Calibri" panose="020f0502020204030204" pitchFamily="34" charset="0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2297113" y="828675"/>
            <a:ext cx="5765800" cy="58356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latin typeface="Calibri" panose="020f0502020204030204" pitchFamily="34" charset="0"/>
              </a:rPr>
              <a:t>调查身边的材料</a:t>
            </a:r>
          </a:p>
        </p:txBody>
      </p:sp>
      <p:sp>
        <p:nvSpPr>
          <p:cNvPr id="5" name="文本框 4"/>
          <p:cNvSpPr txBox="1"/>
          <p:nvPr/>
        </p:nvSpPr>
        <p:spPr>
          <a:xfrm>
            <a:off x="4371975" y="1608138"/>
            <a:ext cx="3448050" cy="4603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Calibri" panose="020f0502020204030204" pitchFamily="34" charset="0"/>
              </a:rPr>
              <a:t>（一）我们身上的材料</a:t>
            </a: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87200" y="6553200"/>
            <a:ext cx="304800" cy="304800"/>
          </a:xfrm>
          <a:prstGeom prst="rect">
            <a:avLst/>
          </a:prstGeom>
        </p:spPr>
      </p:pic>
      <p:sp>
        <p:nvSpPr>
          <p:cNvPr id="6" name="日期占位符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74A73D-9C75-4E2B-92B0-F91908EFC460}" type="datetime1">
              <a:rPr lang="zh-CN" altLang="en-US" smtClean="0"/>
              <a:t>2024/9/19</a:t>
            </a:fld>
            <a:endParaRPr lang="zh-CN" altLang="en-US"/>
          </a:p>
        </p:txBody>
      </p:sp>
      <p:sp>
        <p:nvSpPr>
          <p:cNvPr id="7" name="页脚占位符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8" name="灯片编号占位符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charRg st="0" end="1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" fill="hold"/>
                                        <p:tgtEl>
                                          <p:spTgt spid="2">
                                            <p:txEl>
                                              <p:charRg st="0" end="119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2520950" y="1677988"/>
            <a:ext cx="6253163" cy="4603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>
                <a:latin typeface="Calibri" panose="020f0502020204030204" pitchFamily="34" charset="0"/>
              </a:rPr>
              <a:t>1</a:t>
            </a:r>
            <a:r>
              <a:rPr lang="zh-CN" altLang="en-US" sz="2400">
                <a:latin typeface="Calibri" panose="020f0502020204030204" pitchFamily="34" charset="0"/>
              </a:rPr>
              <a:t>、先观察再记录。（观察时要按一定的顺序）</a:t>
            </a:r>
          </a:p>
        </p:txBody>
      </p:sp>
      <p:sp>
        <p:nvSpPr>
          <p:cNvPr id="4" name="文本框 3"/>
          <p:cNvSpPr txBox="1"/>
          <p:nvPr/>
        </p:nvSpPr>
        <p:spPr>
          <a:xfrm>
            <a:off x="2297113" y="828675"/>
            <a:ext cx="5765800" cy="58356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latin typeface="Calibri" panose="020f0502020204030204" pitchFamily="34" charset="0"/>
              </a:rPr>
              <a:t>观察要求：</a:t>
            </a:r>
          </a:p>
        </p:txBody>
      </p:sp>
      <p:sp>
        <p:nvSpPr>
          <p:cNvPr id="5" name="文本框 4"/>
          <p:cNvSpPr txBox="1"/>
          <p:nvPr/>
        </p:nvSpPr>
        <p:spPr>
          <a:xfrm>
            <a:off x="2403475" y="2408238"/>
            <a:ext cx="7632700" cy="4603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>
                <a:latin typeface="Calibri" panose="020f0502020204030204" pitchFamily="34" charset="0"/>
              </a:rPr>
              <a:t>  2</a:t>
            </a:r>
            <a:r>
              <a:rPr lang="zh-CN" altLang="en-US" sz="2400">
                <a:latin typeface="Calibri" panose="020f0502020204030204" pitchFamily="34" charset="0"/>
              </a:rPr>
              <a:t>、小组成员分工合作，把观察到的结果记录到表格中。</a:t>
            </a:r>
          </a:p>
        </p:txBody>
      </p:sp>
      <p:sp>
        <p:nvSpPr>
          <p:cNvPr id="7" name="文本框 6"/>
          <p:cNvSpPr txBox="1"/>
          <p:nvPr/>
        </p:nvSpPr>
        <p:spPr>
          <a:xfrm>
            <a:off x="2520950" y="3073400"/>
            <a:ext cx="5568950" cy="4603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>
                <a:latin typeface="Calibri" panose="020f0502020204030204" pitchFamily="34" charset="0"/>
              </a:rPr>
              <a:t>3</a:t>
            </a:r>
            <a:r>
              <a:rPr lang="zh-CN" altLang="en-US" sz="2400">
                <a:latin typeface="Calibri" panose="020f0502020204030204" pitchFamily="34" charset="0"/>
              </a:rPr>
              <a:t>、注意小组内交流要轻声。</a:t>
            </a:r>
          </a:p>
        </p:txBody>
      </p:sp>
      <p:sp>
        <p:nvSpPr>
          <p:cNvPr id="9" name="文本框 8"/>
          <p:cNvSpPr txBox="1"/>
          <p:nvPr/>
        </p:nvSpPr>
        <p:spPr>
          <a:xfrm>
            <a:off x="2520950" y="3736975"/>
            <a:ext cx="5435600" cy="4603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>
                <a:latin typeface="Calibri" panose="020f0502020204030204" pitchFamily="34" charset="0"/>
              </a:rPr>
              <a:t>4</a:t>
            </a:r>
            <a:r>
              <a:rPr lang="zh-CN" altLang="en-US" sz="2400">
                <a:latin typeface="Calibri" panose="020f0502020204030204" pitchFamily="34" charset="0"/>
              </a:rPr>
              <a:t>、讨论结束并完成表格后请快速坐好 。</a:t>
            </a: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87200" y="6553200"/>
            <a:ext cx="304800" cy="304800"/>
          </a:xfrm>
          <a:prstGeom prst="rect">
            <a:avLst/>
          </a:prstGeom>
        </p:spPr>
      </p:pic>
      <p:sp>
        <p:nvSpPr>
          <p:cNvPr id="6" name="日期占位符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4EF1B-51BD-4158-BFA3-65920A4E5E9A}" type="datetime1">
              <a:rPr lang="zh-CN" altLang="en-US" smtClean="0"/>
              <a:t>2024/9/19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3817938" y="758825"/>
            <a:ext cx="4557712" cy="583565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457200">
              <a:buFont typeface="Arial" pitchFamily="34" charset="0"/>
              <a:buNone/>
            </a:pPr>
            <a:r>
              <a:rPr lang="zh-CN" altLang="en-US" sz="3200">
                <a:latin typeface="Calibri" panose="020f0502020204030204" pitchFamily="34" charset="0"/>
                <a:ea typeface="宋体" panose="02010600030101010101" pitchFamily="2" charset="-122"/>
              </a:rPr>
              <a:t>调查和记录身上的材料</a:t>
            </a:r>
          </a:p>
        </p:txBody>
      </p:sp>
      <p:graphicFrame>
        <p:nvGraphicFramePr>
          <p:cNvPr id="6" name="表格 -1"/>
          <p:cNvGraphicFramePr>
            <a:graphicFrameLocks noGrp="1"/>
          </p:cNvGraphicFramePr>
          <p:nvPr/>
        </p:nvGraphicFramePr>
        <p:xfrm>
          <a:off x="2687638" y="2587625"/>
          <a:ext cx="6815455" cy="2277745"/>
        </p:xfrm>
        <a:graphic>
          <a:graphicData uri="http://schemas.openxmlformats.org/drawingml/2006/table">
            <a:tbl>
              <a:tblPr/>
              <a:tblGrid>
                <a:gridCol w="1077595"/>
                <a:gridCol w="2228850"/>
                <a:gridCol w="1063625"/>
                <a:gridCol w="2445385"/>
              </a:tblGrid>
              <a:tr h="592455">
                <a:tc>
                  <a:txBody>
                    <a:bodyPr vert="horz" wrap="square"/>
                    <a:lstStyle>
                      <a:lvl1pPr>
                        <a:lnSpc>
                          <a:spcPct val="90000"/>
                        </a:lnSpc>
                        <a:spcBef>
                          <a:spcPts val="1000"/>
                        </a:spcBef>
                        <a:buFont typeface="Arial" pitchFamily="34" charset="0"/>
                        <a:defRPr sz="24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1pPr>
                      <a:lvl2pPr marL="742950" indent="-28575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 sz="20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2pPr>
                      <a:lvl3pPr marL="1143000" indent="-22860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3pPr>
                      <a:lvl4pPr marL="1600200" indent="-22860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4pPr>
                      <a:lvl5pPr marL="2057400" indent="-22860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5pPr>
                      <a:lvl6pPr marL="25146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6pPr>
                      <a:lvl7pPr marL="29718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7pPr>
                      <a:lvl8pPr marL="34290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8pPr>
                      <a:lvl9pPr marL="38862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黑体" panose="02010609060101010101" pitchFamily="49" charset="-122"/>
                      </a:endParaRPr>
                    </a:p>
                  </a:txBody>
                  <a:tcPr marL="0" marR="0" marT="0" marB="1" anchor="ctr" horzOverflow="overflow">
                    <a:lnL w="12700" cap="flat" cmpd="sng" algn="ctr">
                      <a:solidFill>
                        <a:srgbClr val="08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8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8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8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lnSpc>
                          <a:spcPct val="90000"/>
                        </a:lnSpc>
                        <a:spcBef>
                          <a:spcPts val="1000"/>
                        </a:spcBef>
                        <a:buFont typeface="Arial" pitchFamily="34" charset="0"/>
                        <a:defRPr sz="24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1pPr>
                      <a:lvl2pPr marL="742950" indent="-28575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 sz="20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2pPr>
                      <a:lvl3pPr marL="1143000" indent="-22860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3pPr>
                      <a:lvl4pPr marL="1600200" indent="-22860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4pPr>
                      <a:lvl5pPr marL="2057400" indent="-22860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5pPr>
                      <a:lvl6pPr marL="25146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6pPr>
                      <a:lvl7pPr marL="29718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7pPr>
                      <a:lvl8pPr marL="34290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8pPr>
                      <a:lvl9pPr marL="38862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黑体" panose="02010609060101010101" pitchFamily="49" charset="-122"/>
                      </a:endParaRPr>
                    </a:p>
                  </a:txBody>
                  <a:tcPr marL="0" marR="0" marT="0" marB="1" anchor="ctr" horzOverflow="overflow">
                    <a:lnL w="12700" cap="flat" cmpd="sng" algn="ctr">
                      <a:solidFill>
                        <a:srgbClr val="08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8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8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lnSpc>
                          <a:spcPct val="90000"/>
                        </a:lnSpc>
                        <a:spcBef>
                          <a:spcPts val="1000"/>
                        </a:spcBef>
                        <a:buFont typeface="Arial" pitchFamily="34" charset="0"/>
                        <a:defRPr sz="24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1pPr>
                      <a:lvl2pPr marL="742950" indent="-28575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 sz="20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2pPr>
                      <a:lvl3pPr marL="1143000" indent="-22860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3pPr>
                      <a:lvl4pPr marL="1600200" indent="-22860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4pPr>
                      <a:lvl5pPr marL="2057400" indent="-22860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5pPr>
                      <a:lvl6pPr marL="25146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6pPr>
                      <a:lvl7pPr marL="29718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7pPr>
                      <a:lvl8pPr marL="34290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8pPr>
                      <a:lvl9pPr marL="38862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黑体" panose="02010609060101010101" pitchFamily="49" charset="-122"/>
                      </a:endParaRPr>
                    </a:p>
                  </a:txBody>
                  <a:tcPr marL="0" marR="0" marT="0" marB="1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8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8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lnSpc>
                          <a:spcPct val="90000"/>
                        </a:lnSpc>
                        <a:spcBef>
                          <a:spcPts val="1000"/>
                        </a:spcBef>
                        <a:buFont typeface="Arial" pitchFamily="34" charset="0"/>
                        <a:defRPr sz="24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1pPr>
                      <a:lvl2pPr marL="742950" indent="-28575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 sz="20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2pPr>
                      <a:lvl3pPr marL="1143000" indent="-22860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3pPr>
                      <a:lvl4pPr marL="1600200" indent="-22860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4pPr>
                      <a:lvl5pPr marL="2057400" indent="-22860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5pPr>
                      <a:lvl6pPr marL="25146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6pPr>
                      <a:lvl7pPr marL="29718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7pPr>
                      <a:lvl8pPr marL="34290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8pPr>
                      <a:lvl9pPr marL="38862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黑体" panose="02010609060101010101" pitchFamily="49" charset="-122"/>
                      </a:endParaRPr>
                    </a:p>
                  </a:txBody>
                  <a:tcPr marL="0" marR="0" marT="0" marB="1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8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8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8960">
                <a:tc>
                  <a:txBody>
                    <a:bodyPr vert="horz" wrap="square"/>
                    <a:lstStyle>
                      <a:lvl1pPr>
                        <a:lnSpc>
                          <a:spcPct val="90000"/>
                        </a:lnSpc>
                        <a:spcBef>
                          <a:spcPts val="1000"/>
                        </a:spcBef>
                        <a:buFont typeface="Arial" pitchFamily="34" charset="0"/>
                        <a:defRPr sz="24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1pPr>
                      <a:lvl2pPr marL="742950" indent="-28575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 sz="20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2pPr>
                      <a:lvl3pPr marL="1143000" indent="-22860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3pPr>
                      <a:lvl4pPr marL="1600200" indent="-22860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4pPr>
                      <a:lvl5pPr marL="2057400" indent="-22860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5pPr>
                      <a:lvl6pPr marL="25146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6pPr>
                      <a:lvl7pPr marL="29718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7pPr>
                      <a:lvl8pPr marL="34290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8pPr>
                      <a:lvl9pPr marL="38862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黑体" panose="02010609060101010101" pitchFamily="49" charset="-122"/>
                      </a:endParaRPr>
                    </a:p>
                  </a:txBody>
                  <a:tcPr marL="0" marR="0" marT="0" marB="1" anchor="ctr" horzOverflow="overflow">
                    <a:lnL w="12700" cap="flat" cmpd="sng" algn="ctr">
                      <a:solidFill>
                        <a:srgbClr val="08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8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8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8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lnSpc>
                          <a:spcPct val="90000"/>
                        </a:lnSpc>
                        <a:spcBef>
                          <a:spcPts val="1000"/>
                        </a:spcBef>
                        <a:buFont typeface="Arial" pitchFamily="34" charset="0"/>
                        <a:defRPr sz="24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1pPr>
                      <a:lvl2pPr marL="742950" indent="-28575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 sz="20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2pPr>
                      <a:lvl3pPr marL="1143000" indent="-22860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3pPr>
                      <a:lvl4pPr marL="1600200" indent="-22860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4pPr>
                      <a:lvl5pPr marL="2057400" indent="-22860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5pPr>
                      <a:lvl6pPr marL="25146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6pPr>
                      <a:lvl7pPr marL="29718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7pPr>
                      <a:lvl8pPr marL="34290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8pPr>
                      <a:lvl9pPr marL="38862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anose="02010600030101010101" pitchFamily="2" charset="-122"/>
                          <a:ea typeface="黑体" panose="02010609060101010101" pitchFamily="49" charset="-122"/>
                        </a:rPr>
                        <a:t> 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黑体" panose="02010609060101010101" pitchFamily="49" charset="-122"/>
                      </a:endParaRPr>
                    </a:p>
                  </a:txBody>
                  <a:tcPr marL="0" marR="0" marT="0" marB="1" anchor="ctr" horzOverflow="overflow">
                    <a:lnL w="12700" cap="flat" cmpd="sng" algn="ctr">
                      <a:solidFill>
                        <a:srgbClr val="08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8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8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lnSpc>
                          <a:spcPct val="90000"/>
                        </a:lnSpc>
                        <a:spcBef>
                          <a:spcPts val="1000"/>
                        </a:spcBef>
                        <a:buFont typeface="Arial" pitchFamily="34" charset="0"/>
                        <a:defRPr sz="24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1pPr>
                      <a:lvl2pPr marL="742950" indent="-28575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 sz="20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2pPr>
                      <a:lvl3pPr marL="1143000" indent="-22860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3pPr>
                      <a:lvl4pPr marL="1600200" indent="-22860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4pPr>
                      <a:lvl5pPr marL="2057400" indent="-22860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5pPr>
                      <a:lvl6pPr marL="25146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6pPr>
                      <a:lvl7pPr marL="29718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7pPr>
                      <a:lvl8pPr marL="34290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8pPr>
                      <a:lvl9pPr marL="38862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黑体" panose="02010609060101010101" pitchFamily="49" charset="-122"/>
                      </a:endParaRPr>
                    </a:p>
                  </a:txBody>
                  <a:tcPr marL="0" marR="0" marT="0" marB="1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8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8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lnSpc>
                          <a:spcPct val="90000"/>
                        </a:lnSpc>
                        <a:spcBef>
                          <a:spcPts val="1000"/>
                        </a:spcBef>
                        <a:buFont typeface="Arial" pitchFamily="34" charset="0"/>
                        <a:defRPr sz="24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1pPr>
                      <a:lvl2pPr marL="742950" indent="-28575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 sz="20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2pPr>
                      <a:lvl3pPr marL="1143000" indent="-22860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3pPr>
                      <a:lvl4pPr marL="1600200" indent="-22860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4pPr>
                      <a:lvl5pPr marL="2057400" indent="-22860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5pPr>
                      <a:lvl6pPr marL="25146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6pPr>
                      <a:lvl7pPr marL="29718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7pPr>
                      <a:lvl8pPr marL="34290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8pPr>
                      <a:lvl9pPr marL="38862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en-US" altLang="zh-CN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黑体" panose="02010609060101010101" pitchFamily="49" charset="-122"/>
                      </a:endParaRPr>
                    </a:p>
                  </a:txBody>
                  <a:tcPr marL="0" marR="0" marT="0" marB="1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8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8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0230">
                <a:tc>
                  <a:txBody>
                    <a:bodyPr vert="horz" wrap="square"/>
                    <a:lstStyle>
                      <a:lvl1pPr>
                        <a:lnSpc>
                          <a:spcPct val="90000"/>
                        </a:lnSpc>
                        <a:spcBef>
                          <a:spcPts val="1000"/>
                        </a:spcBef>
                        <a:buFont typeface="Arial" pitchFamily="34" charset="0"/>
                        <a:defRPr sz="24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1pPr>
                      <a:lvl2pPr marL="742950" indent="-28575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 sz="20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2pPr>
                      <a:lvl3pPr marL="1143000" indent="-22860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3pPr>
                      <a:lvl4pPr marL="1600200" indent="-22860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4pPr>
                      <a:lvl5pPr marL="2057400" indent="-22860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5pPr>
                      <a:lvl6pPr marL="25146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6pPr>
                      <a:lvl7pPr marL="29718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7pPr>
                      <a:lvl8pPr marL="34290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8pPr>
                      <a:lvl9pPr marL="38862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黑体" panose="02010609060101010101" pitchFamily="49" charset="-122"/>
                      </a:endParaRPr>
                    </a:p>
                  </a:txBody>
                  <a:tcPr marL="0" marR="0" marT="0" marB="1" anchor="ctr" horzOverflow="overflow">
                    <a:lnL w="12700" cap="flat" cmpd="sng" algn="ctr">
                      <a:solidFill>
                        <a:srgbClr val="08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8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8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8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lnSpc>
                          <a:spcPct val="90000"/>
                        </a:lnSpc>
                        <a:spcBef>
                          <a:spcPts val="1000"/>
                        </a:spcBef>
                        <a:buFont typeface="Arial" pitchFamily="34" charset="0"/>
                        <a:defRPr sz="24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1pPr>
                      <a:lvl2pPr marL="742950" indent="-28575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 sz="20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2pPr>
                      <a:lvl3pPr marL="1143000" indent="-22860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3pPr>
                      <a:lvl4pPr marL="1600200" indent="-22860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4pPr>
                      <a:lvl5pPr marL="2057400" indent="-22860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5pPr>
                      <a:lvl6pPr marL="25146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6pPr>
                      <a:lvl7pPr marL="29718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7pPr>
                      <a:lvl8pPr marL="34290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8pPr>
                      <a:lvl9pPr marL="38862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anose="02010600030101010101" pitchFamily="2" charset="-122"/>
                          <a:ea typeface="黑体" panose="02010609060101010101" pitchFamily="49" charset="-122"/>
                        </a:rPr>
                        <a:t> </a:t>
                      </a:r>
                    </a:p>
                  </a:txBody>
                  <a:tcPr marL="0" marR="0" marT="0" marB="1" anchor="ctr" horzOverflow="overflow">
                    <a:lnL w="12700" cap="flat" cmpd="sng" algn="ctr">
                      <a:solidFill>
                        <a:srgbClr val="08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8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8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lnSpc>
                          <a:spcPct val="90000"/>
                        </a:lnSpc>
                        <a:spcBef>
                          <a:spcPts val="1000"/>
                        </a:spcBef>
                        <a:buFont typeface="Arial" pitchFamily="34" charset="0"/>
                        <a:defRPr sz="24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1pPr>
                      <a:lvl2pPr marL="742950" indent="-28575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 sz="20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2pPr>
                      <a:lvl3pPr marL="1143000" indent="-22860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3pPr>
                      <a:lvl4pPr marL="1600200" indent="-22860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4pPr>
                      <a:lvl5pPr marL="2057400" indent="-22860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5pPr>
                      <a:lvl6pPr marL="25146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6pPr>
                      <a:lvl7pPr marL="29718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7pPr>
                      <a:lvl8pPr marL="34290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8pPr>
                      <a:lvl9pPr marL="38862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黑体" panose="02010609060101010101" pitchFamily="49" charset="-122"/>
                      </a:endParaRPr>
                    </a:p>
                  </a:txBody>
                  <a:tcPr marL="0" marR="0" marT="0" marB="1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8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8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lnSpc>
                          <a:spcPct val="90000"/>
                        </a:lnSpc>
                        <a:spcBef>
                          <a:spcPts val="1000"/>
                        </a:spcBef>
                        <a:buFont typeface="Arial" pitchFamily="34" charset="0"/>
                        <a:defRPr sz="24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1pPr>
                      <a:lvl2pPr marL="742950" indent="-28575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 sz="20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2pPr>
                      <a:lvl3pPr marL="1143000" indent="-22860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3pPr>
                      <a:lvl4pPr marL="1600200" indent="-22860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4pPr>
                      <a:lvl5pPr marL="2057400" indent="-22860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5pPr>
                      <a:lvl6pPr marL="25146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6pPr>
                      <a:lvl7pPr marL="29718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7pPr>
                      <a:lvl8pPr marL="34290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8pPr>
                      <a:lvl9pPr marL="38862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anose="02010600030101010101" pitchFamily="2" charset="-122"/>
                          <a:ea typeface="黑体" panose="02010609060101010101" pitchFamily="49" charset="-122"/>
                        </a:rPr>
                        <a:t> </a:t>
                      </a:r>
                    </a:p>
                  </a:txBody>
                  <a:tcPr marL="0" marR="0" marT="0" marB="1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8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8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6100">
                <a:tc>
                  <a:txBody>
                    <a:bodyPr vert="horz" wrap="square"/>
                    <a:lstStyle>
                      <a:lvl1pPr>
                        <a:lnSpc>
                          <a:spcPct val="90000"/>
                        </a:lnSpc>
                        <a:spcBef>
                          <a:spcPts val="1000"/>
                        </a:spcBef>
                        <a:buFont typeface="Arial" pitchFamily="34" charset="0"/>
                        <a:defRPr sz="24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1pPr>
                      <a:lvl2pPr marL="742950" indent="-28575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 sz="20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2pPr>
                      <a:lvl3pPr marL="1143000" indent="-22860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3pPr>
                      <a:lvl4pPr marL="1600200" indent="-22860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4pPr>
                      <a:lvl5pPr marL="2057400" indent="-22860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5pPr>
                      <a:lvl6pPr marL="25146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6pPr>
                      <a:lvl7pPr marL="29718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7pPr>
                      <a:lvl8pPr marL="34290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8pPr>
                      <a:lvl9pPr marL="38862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黑体" panose="02010609060101010101" pitchFamily="49" charset="-122"/>
                      </a:endParaRPr>
                    </a:p>
                  </a:txBody>
                  <a:tcPr marL="0" marR="0" marT="0" marB="1" anchor="ctr" horzOverflow="overflow">
                    <a:lnL w="12700" cap="flat" cmpd="sng" algn="ctr">
                      <a:solidFill>
                        <a:srgbClr val="08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8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8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8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lnSpc>
                          <a:spcPct val="90000"/>
                        </a:lnSpc>
                        <a:spcBef>
                          <a:spcPts val="1000"/>
                        </a:spcBef>
                        <a:buFont typeface="Arial" pitchFamily="34" charset="0"/>
                        <a:defRPr sz="24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1pPr>
                      <a:lvl2pPr marL="742950" indent="-28575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 sz="20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2pPr>
                      <a:lvl3pPr marL="1143000" indent="-22860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3pPr>
                      <a:lvl4pPr marL="1600200" indent="-22860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4pPr>
                      <a:lvl5pPr marL="2057400" indent="-22860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5pPr>
                      <a:lvl6pPr marL="25146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6pPr>
                      <a:lvl7pPr marL="29718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7pPr>
                      <a:lvl8pPr marL="34290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8pPr>
                      <a:lvl9pPr marL="38862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en-US" altLang="zh-CN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黑体" panose="02010609060101010101" pitchFamily="49" charset="-122"/>
                      </a:endParaRPr>
                    </a:p>
                  </a:txBody>
                  <a:tcPr marL="0" marR="0" marT="0" marB="1" anchor="ctr" horzOverflow="overflow">
                    <a:lnL w="12700" cap="flat" cmpd="sng" algn="ctr">
                      <a:solidFill>
                        <a:srgbClr val="08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8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8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lnSpc>
                          <a:spcPct val="90000"/>
                        </a:lnSpc>
                        <a:spcBef>
                          <a:spcPts val="1000"/>
                        </a:spcBef>
                        <a:buFont typeface="Arial" pitchFamily="34" charset="0"/>
                        <a:defRPr sz="24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1pPr>
                      <a:lvl2pPr marL="742950" indent="-28575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 sz="20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2pPr>
                      <a:lvl3pPr marL="1143000" indent="-22860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3pPr>
                      <a:lvl4pPr marL="1600200" indent="-22860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4pPr>
                      <a:lvl5pPr marL="2057400" indent="-22860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5pPr>
                      <a:lvl6pPr marL="25146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6pPr>
                      <a:lvl7pPr marL="29718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7pPr>
                      <a:lvl8pPr marL="34290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8pPr>
                      <a:lvl9pPr marL="38862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黑体" panose="02010609060101010101" pitchFamily="49" charset="-122"/>
                      </a:endParaRPr>
                    </a:p>
                  </a:txBody>
                  <a:tcPr marL="0" marR="0" marT="0" marB="1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8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8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lnSpc>
                          <a:spcPct val="90000"/>
                        </a:lnSpc>
                        <a:spcBef>
                          <a:spcPts val="1000"/>
                        </a:spcBef>
                        <a:buFont typeface="Arial" pitchFamily="34" charset="0"/>
                        <a:defRPr sz="24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1pPr>
                      <a:lvl2pPr marL="742950" indent="-28575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 sz="20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2pPr>
                      <a:lvl3pPr marL="1143000" indent="-22860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3pPr>
                      <a:lvl4pPr marL="1600200" indent="-22860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4pPr>
                      <a:lvl5pPr marL="2057400" indent="-22860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5pPr>
                      <a:lvl6pPr marL="25146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6pPr>
                      <a:lvl7pPr marL="29718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7pPr>
                      <a:lvl8pPr marL="34290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8pPr>
                      <a:lvl9pPr marL="38862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黑体" panose="02010609060101010101" pitchFamily="49" charset="-122"/>
                      </a:endParaRPr>
                    </a:p>
                  </a:txBody>
                  <a:tcPr marL="0" marR="0" marT="0" marB="1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8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8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5" name="文本框 4"/>
          <p:cNvSpPr txBox="1"/>
          <p:nvPr/>
        </p:nvSpPr>
        <p:spPr>
          <a:xfrm>
            <a:off x="1957388" y="1511300"/>
            <a:ext cx="8277225" cy="829945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457200">
              <a:buFont typeface="Arial" pitchFamily="34" charset="0"/>
              <a:buNone/>
            </a:pPr>
            <a:r>
              <a:rPr lang="zh-CN" altLang="en-US" sz="2000">
                <a:latin typeface="Arial" pitchFamily="34" charset="0"/>
                <a:ea typeface="宋体" panose="02010600030101010101" pitchFamily="2" charset="-122"/>
              </a:rPr>
              <a:t>●</a:t>
            </a:r>
            <a:r>
              <a:rPr lang="zh-CN" altLang="en-US" sz="2400">
                <a:latin typeface="Calibri" panose="020f0502020204030204" pitchFamily="34" charset="0"/>
                <a:ea typeface="宋体" panose="02010600030101010101" pitchFamily="2" charset="-122"/>
              </a:rPr>
              <a:t>看看自己和小组里的同学，身上穿的、佩戴的和携带的物品都是什么材料做成的，试着把它们写在 下面的表格中。</a:t>
            </a:r>
          </a:p>
        </p:txBody>
      </p:sp>
      <p:sp>
        <p:nvSpPr>
          <p:cNvPr id="2" name="文本框 1"/>
          <p:cNvSpPr txBox="1"/>
          <p:nvPr/>
        </p:nvSpPr>
        <p:spPr>
          <a:xfrm>
            <a:off x="2889250" y="2693988"/>
            <a:ext cx="762000" cy="39878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457200">
              <a:buFont typeface="Arial" pitchFamily="34" charset="0"/>
              <a:buNone/>
            </a:pPr>
            <a:r>
              <a:rPr lang="zh-CN" altLang="en-US" sz="2000">
                <a:latin typeface="Calibri" panose="020f0502020204030204" pitchFamily="34" charset="0"/>
                <a:ea typeface="宋体" panose="02010600030101010101" pitchFamily="2" charset="-122"/>
              </a:rPr>
              <a:t>名称</a:t>
            </a:r>
          </a:p>
        </p:txBody>
      </p:sp>
      <p:sp>
        <p:nvSpPr>
          <p:cNvPr id="4" name="文本框 3"/>
          <p:cNvSpPr txBox="1"/>
          <p:nvPr/>
        </p:nvSpPr>
        <p:spPr>
          <a:xfrm>
            <a:off x="3884613" y="2693988"/>
            <a:ext cx="2081212" cy="39878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457200">
              <a:buFont typeface="Arial" pitchFamily="34" charset="0"/>
              <a:buNone/>
            </a:pPr>
            <a:r>
              <a:rPr lang="zh-CN" altLang="en-US" sz="2000">
                <a:latin typeface="Calibri" panose="020f0502020204030204" pitchFamily="34" charset="0"/>
                <a:ea typeface="宋体" panose="02010600030101010101" pitchFamily="2" charset="-122"/>
              </a:rPr>
              <a:t>可能使用的材料</a:t>
            </a:r>
          </a:p>
        </p:txBody>
      </p:sp>
      <p:sp>
        <p:nvSpPr>
          <p:cNvPr id="7" name="文本框 6"/>
          <p:cNvSpPr txBox="1"/>
          <p:nvPr/>
        </p:nvSpPr>
        <p:spPr>
          <a:xfrm>
            <a:off x="6169025" y="2693988"/>
            <a:ext cx="760413" cy="39878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457200">
              <a:buFont typeface="Arial" pitchFamily="34" charset="0"/>
              <a:buNone/>
            </a:pPr>
            <a:r>
              <a:rPr lang="zh-CN" altLang="en-US" sz="2000">
                <a:latin typeface="Calibri" panose="020f0502020204030204" pitchFamily="34" charset="0"/>
                <a:ea typeface="宋体" panose="02010600030101010101" pitchFamily="2" charset="-122"/>
              </a:rPr>
              <a:t>名称</a:t>
            </a:r>
          </a:p>
        </p:txBody>
      </p:sp>
      <p:sp>
        <p:nvSpPr>
          <p:cNvPr id="8" name="文本框 7"/>
          <p:cNvSpPr txBox="1"/>
          <p:nvPr/>
        </p:nvSpPr>
        <p:spPr>
          <a:xfrm>
            <a:off x="7132638" y="2693988"/>
            <a:ext cx="2079625" cy="39878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457200">
              <a:buFont typeface="Arial" pitchFamily="34" charset="0"/>
              <a:buNone/>
            </a:pPr>
            <a:r>
              <a:rPr lang="en-US" altLang="zh-CN" sz="2000">
                <a:latin typeface="Calibri" panose="020f0502020204030204" pitchFamily="34" charset="0"/>
                <a:ea typeface="宋体" panose="02010600030101010101" pitchFamily="2" charset="-122"/>
              </a:rPr>
              <a:t> </a:t>
            </a:r>
            <a:r>
              <a:rPr lang="zh-CN" altLang="en-US" sz="2000">
                <a:latin typeface="Calibri" panose="020f0502020204030204" pitchFamily="34" charset="0"/>
                <a:ea typeface="宋体" panose="02010600030101010101" pitchFamily="2" charset="-122"/>
              </a:rPr>
              <a:t>可能使用的材料</a:t>
            </a:r>
          </a:p>
        </p:txBody>
      </p:sp>
      <p:sp>
        <p:nvSpPr>
          <p:cNvPr id="9" name="文本框 8"/>
          <p:cNvSpPr txBox="1"/>
          <p:nvPr/>
        </p:nvSpPr>
        <p:spPr>
          <a:xfrm>
            <a:off x="2687638" y="3287713"/>
            <a:ext cx="1065212" cy="39878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457200">
              <a:buFont typeface="Arial" pitchFamily="34" charset="0"/>
              <a:buNone/>
            </a:pPr>
            <a:r>
              <a:rPr lang="en-US" altLang="zh-CN" sz="2000">
                <a:latin typeface="Calibri" panose="020f0502020204030204" pitchFamily="34" charset="0"/>
                <a:ea typeface="宋体" panose="02010600030101010101" pitchFamily="2" charset="-122"/>
              </a:rPr>
              <a:t> </a:t>
            </a:r>
            <a:r>
              <a:rPr lang="zh-CN" altLang="en-US" sz="2000">
                <a:latin typeface="Calibri" panose="020f0502020204030204" pitchFamily="34" charset="0"/>
                <a:ea typeface="宋体" panose="02010600030101010101" pitchFamily="2" charset="-122"/>
              </a:rPr>
              <a:t>校服</a:t>
            </a:r>
          </a:p>
        </p:txBody>
      </p:sp>
      <p:sp>
        <p:nvSpPr>
          <p:cNvPr id="11" name="文本框 10"/>
          <p:cNvSpPr txBox="1"/>
          <p:nvPr/>
        </p:nvSpPr>
        <p:spPr>
          <a:xfrm>
            <a:off x="2838450" y="3865563"/>
            <a:ext cx="812800" cy="39878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457200">
              <a:buFont typeface="Arial" pitchFamily="34" charset="0"/>
              <a:buNone/>
            </a:pPr>
            <a:r>
              <a:rPr lang="en-US" altLang="zh-CN" sz="2000">
                <a:latin typeface="Calibri" panose="020f0502020204030204" pitchFamily="34" charset="0"/>
                <a:ea typeface="宋体" panose="02010600030101010101" pitchFamily="2" charset="-122"/>
              </a:rPr>
              <a:t> </a:t>
            </a:r>
            <a:r>
              <a:rPr lang="zh-CN" altLang="en-US" sz="2000">
                <a:latin typeface="Calibri" panose="020f0502020204030204" pitchFamily="34" charset="0"/>
                <a:ea typeface="宋体" panose="02010600030101010101" pitchFamily="2" charset="-122"/>
              </a:rPr>
              <a:t>拉链</a:t>
            </a:r>
          </a:p>
        </p:txBody>
      </p:sp>
      <p:sp>
        <p:nvSpPr>
          <p:cNvPr id="12" name="文本框 11"/>
          <p:cNvSpPr txBox="1"/>
          <p:nvPr/>
        </p:nvSpPr>
        <p:spPr>
          <a:xfrm>
            <a:off x="2738438" y="4405313"/>
            <a:ext cx="963612" cy="39878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457200">
              <a:buFont typeface="Arial" pitchFamily="34" charset="0"/>
              <a:buNone/>
            </a:pPr>
            <a:r>
              <a:rPr lang="en-US" altLang="zh-CN" sz="2000">
                <a:latin typeface="Calibri" panose="020f0502020204030204" pitchFamily="34" charset="0"/>
                <a:ea typeface="宋体" panose="02010600030101010101" pitchFamily="2" charset="-122"/>
              </a:rPr>
              <a:t> </a:t>
            </a:r>
            <a:r>
              <a:rPr lang="zh-CN" altLang="en-US" sz="2000">
                <a:latin typeface="Calibri" panose="020f0502020204030204" pitchFamily="34" charset="0"/>
                <a:ea typeface="宋体" panose="02010600030101010101" pitchFamily="2" charset="-122"/>
              </a:rPr>
              <a:t>钥匙</a:t>
            </a:r>
          </a:p>
        </p:txBody>
      </p:sp>
      <p:sp>
        <p:nvSpPr>
          <p:cNvPr id="13" name="文本框 12"/>
          <p:cNvSpPr txBox="1"/>
          <p:nvPr/>
        </p:nvSpPr>
        <p:spPr>
          <a:xfrm>
            <a:off x="6073775" y="3287713"/>
            <a:ext cx="947738" cy="39878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457200">
              <a:buFont typeface="Arial" pitchFamily="34" charset="0"/>
              <a:buNone/>
            </a:pPr>
            <a:r>
              <a:rPr lang="zh-CN" altLang="en-US" sz="2000">
                <a:latin typeface="Calibri" panose="020f0502020204030204" pitchFamily="34" charset="0"/>
                <a:ea typeface="宋体" panose="02010600030101010101" pitchFamily="2" charset="-122"/>
              </a:rPr>
              <a:t>扣子</a:t>
            </a:r>
          </a:p>
        </p:txBody>
      </p:sp>
      <p:sp>
        <p:nvSpPr>
          <p:cNvPr id="14" name="文本框 13"/>
          <p:cNvSpPr txBox="1"/>
          <p:nvPr/>
        </p:nvSpPr>
        <p:spPr>
          <a:xfrm>
            <a:off x="5965825" y="3865563"/>
            <a:ext cx="1055688" cy="39878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457200">
              <a:buFont typeface="Arial" pitchFamily="34" charset="0"/>
              <a:buNone/>
            </a:pPr>
            <a:r>
              <a:rPr lang="en-US" altLang="zh-CN" sz="2000">
                <a:latin typeface="Calibri" panose="020f0502020204030204" pitchFamily="34" charset="0"/>
                <a:ea typeface="宋体" panose="02010600030101010101" pitchFamily="2" charset="-122"/>
              </a:rPr>
              <a:t> </a:t>
            </a:r>
            <a:r>
              <a:rPr lang="zh-CN" altLang="en-US" sz="2000">
                <a:latin typeface="Calibri" panose="020f0502020204030204" pitchFamily="34" charset="0"/>
                <a:ea typeface="宋体" panose="02010600030101010101" pitchFamily="2" charset="-122"/>
              </a:rPr>
              <a:t>发夹 </a:t>
            </a:r>
          </a:p>
        </p:txBody>
      </p:sp>
      <p:sp>
        <p:nvSpPr>
          <p:cNvPr id="15" name="文本框 14"/>
          <p:cNvSpPr txBox="1"/>
          <p:nvPr/>
        </p:nvSpPr>
        <p:spPr>
          <a:xfrm>
            <a:off x="3752850" y="3287713"/>
            <a:ext cx="2212975" cy="39878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457200">
              <a:buFont typeface="Arial" pitchFamily="34" charset="0"/>
              <a:buNone/>
            </a:pPr>
            <a:r>
              <a:rPr lang="zh-CN" altLang="en-US" sz="2000">
                <a:latin typeface="Calibri" panose="020f0502020204030204" pitchFamily="34" charset="0"/>
                <a:ea typeface="宋体" panose="02010600030101010101" pitchFamily="2" charset="-122"/>
              </a:rPr>
              <a:t>纤维</a:t>
            </a:r>
          </a:p>
        </p:txBody>
      </p:sp>
      <p:sp>
        <p:nvSpPr>
          <p:cNvPr id="16" name="文本框 15"/>
          <p:cNvSpPr txBox="1"/>
          <p:nvPr/>
        </p:nvSpPr>
        <p:spPr>
          <a:xfrm>
            <a:off x="3752850" y="3865563"/>
            <a:ext cx="2212975" cy="39878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457200">
              <a:buFont typeface="Arial" pitchFamily="34" charset="0"/>
              <a:buNone/>
            </a:pPr>
            <a:r>
              <a:rPr lang="zh-CN" altLang="en-US" sz="2000">
                <a:latin typeface="Calibri" panose="020f0502020204030204" pitchFamily="34" charset="0"/>
                <a:ea typeface="宋体" panose="02010600030101010101" pitchFamily="2" charset="-122"/>
              </a:rPr>
              <a:t>金属、塑料</a:t>
            </a:r>
          </a:p>
        </p:txBody>
      </p:sp>
      <p:sp>
        <p:nvSpPr>
          <p:cNvPr id="17" name="文本框 16"/>
          <p:cNvSpPr txBox="1"/>
          <p:nvPr/>
        </p:nvSpPr>
        <p:spPr>
          <a:xfrm>
            <a:off x="3752850" y="4421188"/>
            <a:ext cx="2212975" cy="39878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457200">
              <a:buFont typeface="Arial" pitchFamily="34" charset="0"/>
              <a:buNone/>
            </a:pPr>
            <a:r>
              <a:rPr lang="zh-CN" altLang="en-US" sz="2000">
                <a:latin typeface="Calibri" panose="020f0502020204030204" pitchFamily="34" charset="0"/>
                <a:ea typeface="宋体" panose="02010600030101010101" pitchFamily="2" charset="-122"/>
              </a:rPr>
              <a:t>金属</a:t>
            </a:r>
          </a:p>
        </p:txBody>
      </p:sp>
      <p:sp>
        <p:nvSpPr>
          <p:cNvPr id="18" name="文本框 17"/>
          <p:cNvSpPr txBox="1"/>
          <p:nvPr/>
        </p:nvSpPr>
        <p:spPr>
          <a:xfrm>
            <a:off x="7080250" y="3287713"/>
            <a:ext cx="2184400" cy="39878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457200">
              <a:buFont typeface="Arial" pitchFamily="34" charset="0"/>
              <a:buNone/>
            </a:pPr>
            <a:r>
              <a:rPr lang="zh-CN" altLang="en-US" sz="2000">
                <a:latin typeface="Calibri" panose="020f0502020204030204" pitchFamily="34" charset="0"/>
                <a:ea typeface="宋体" panose="02010600030101010101" pitchFamily="2" charset="-122"/>
              </a:rPr>
              <a:t>塑料、金属</a:t>
            </a:r>
          </a:p>
        </p:txBody>
      </p:sp>
      <p:sp>
        <p:nvSpPr>
          <p:cNvPr id="19" name="文本框 18"/>
          <p:cNvSpPr txBox="1"/>
          <p:nvPr/>
        </p:nvSpPr>
        <p:spPr>
          <a:xfrm>
            <a:off x="7092950" y="3865563"/>
            <a:ext cx="2289175" cy="39878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457200">
              <a:buFont typeface="Arial" pitchFamily="34" charset="0"/>
              <a:buNone/>
            </a:pPr>
            <a:r>
              <a:rPr lang="zh-CN" altLang="en-US" sz="2000">
                <a:latin typeface="Calibri" panose="020f0502020204030204" pitchFamily="34" charset="0"/>
                <a:ea typeface="宋体" panose="02010600030101010101" pitchFamily="2" charset="-122"/>
              </a:rPr>
              <a:t>纤维、塑料、金属</a:t>
            </a:r>
          </a:p>
        </p:txBody>
      </p:sp>
      <p:sp>
        <p:nvSpPr>
          <p:cNvPr id="20" name="文本框 19"/>
          <p:cNvSpPr txBox="1"/>
          <p:nvPr/>
        </p:nvSpPr>
        <p:spPr>
          <a:xfrm>
            <a:off x="5965825" y="4435475"/>
            <a:ext cx="1127125" cy="39878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457200">
              <a:buFont typeface="Arial" pitchFamily="34" charset="0"/>
              <a:buNone/>
            </a:pPr>
            <a:r>
              <a:rPr lang="en-US" altLang="zh-CN" sz="2000">
                <a:latin typeface="Calibri" panose="020f0502020204030204" pitchFamily="34" charset="0"/>
                <a:ea typeface="宋体" panose="02010600030101010101" pitchFamily="2" charset="-122"/>
              </a:rPr>
              <a:t>    </a:t>
            </a:r>
            <a:r>
              <a:rPr lang="zh-CN" altLang="en-US" sz="2000">
                <a:latin typeface="Calibri" panose="020f0502020204030204" pitchFamily="34" charset="0"/>
                <a:ea typeface="宋体" panose="02010600030101010101" pitchFamily="2" charset="-122"/>
              </a:rPr>
              <a:t>袜子</a:t>
            </a:r>
          </a:p>
        </p:txBody>
      </p:sp>
      <p:sp>
        <p:nvSpPr>
          <p:cNvPr id="21" name="文本框 20"/>
          <p:cNvSpPr txBox="1"/>
          <p:nvPr/>
        </p:nvSpPr>
        <p:spPr>
          <a:xfrm>
            <a:off x="7369175" y="4421188"/>
            <a:ext cx="1606550" cy="39878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457200">
              <a:buFont typeface="Arial" pitchFamily="34" charset="0"/>
              <a:buNone/>
            </a:pPr>
            <a:r>
              <a:rPr lang="zh-CN" altLang="en-US" sz="2000">
                <a:latin typeface="Calibri" panose="020f0502020204030204" pitchFamily="34" charset="0"/>
                <a:ea typeface="宋体" panose="02010600030101010101" pitchFamily="2" charset="-122"/>
              </a:rPr>
              <a:t>纤维</a:t>
            </a:r>
          </a:p>
        </p:txBody>
      </p:sp>
      <p:pic>
        <p:nvPicPr>
          <p:cNvPr id="10" name="图片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87200" y="6553200"/>
            <a:ext cx="304800" cy="304800"/>
          </a:xfrm>
          <a:prstGeom prst="rect">
            <a:avLst/>
          </a:prstGeom>
        </p:spPr>
      </p:pic>
      <p:sp>
        <p:nvSpPr>
          <p:cNvPr id="22" name="日期占位符 2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B3E59D-3976-494F-8D02-B6BD0CA70C5F}" type="datetime1">
              <a:rPr lang="zh-CN" altLang="en-US" smtClean="0"/>
              <a:t>2024/9/19</a:t>
            </a:fld>
            <a:endParaRPr lang="zh-CN" altLang="en-US"/>
          </a:p>
        </p:txBody>
      </p:sp>
      <p:sp>
        <p:nvSpPr>
          <p:cNvPr id="23" name="页脚占位符 2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24" name="灯片编号占位符 2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" fill="hold"/>
                                        <p:tgtEl>
                                          <p:spTgt spid="6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8" presetID="24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" fill="hold"/>
                                        <p:tgtEl>
                                          <p:spTgt spid="2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1" presetID="24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2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" fill="hold"/>
                                        <p:tgtEl>
                                          <p:spTgt spid="4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4" presetID="24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" fill="hold"/>
                                        <p:tgtEl>
                                          <p:spTgt spid="7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7" presetID="24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2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" fill="hold"/>
                                        <p:tgtEl>
                                          <p:spTgt spid="8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" fill="hold"/>
                                        <p:tgtEl>
                                          <p:spTgt spid="9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" fill="hold"/>
                                        <p:tgtEl>
                                          <p:spTgt spid="11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" fill="hold"/>
                                        <p:tgtEl>
                                          <p:spTgt spid="12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" fill="hold"/>
                                        <p:tgtEl>
                                          <p:spTgt spid="13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" fill="hold"/>
                                        <p:tgtEl>
                                          <p:spTgt spid="14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" fill="hold"/>
                                        <p:tgtEl>
                                          <p:spTgt spid="20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 nodeType="clickPar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 nodeType="clickPar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1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 nodeType="clickPar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1" fill="hold"/>
                                        <p:tgtEl>
                                          <p:spTgt spid="19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 nodeType="clickPar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1" fill="hold"/>
                                        <p:tgtEl>
                                          <p:spTgt spid="21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7" grpId="0"/>
      <p:bldP spid="8" grpId="0"/>
      <p:bldP spid="9" grpId="0"/>
      <p:bldP spid="11" grpId="0"/>
      <p:bldP spid="12" grpId="0"/>
      <p:bldP spid="13" grpId="0"/>
      <p:bldP spid="14" grpId="0"/>
      <p:bldP spid="19" grpId="0"/>
      <p:bldP spid="20" grpId="0"/>
      <p:bldP spid="2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2171700" y="1117600"/>
            <a:ext cx="2281238" cy="460375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457200">
              <a:buFont typeface="Arial" pitchFamily="34" charset="0"/>
              <a:buNone/>
            </a:pPr>
            <a:r>
              <a:rPr lang="zh-CN" altLang="en-US" sz="2400">
                <a:latin typeface="Arial" pitchFamily="34" charset="0"/>
                <a:ea typeface="宋体" panose="02010600030101010101" pitchFamily="2" charset="-122"/>
              </a:rPr>
              <a:t>想一想：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2489200" y="1671638"/>
            <a:ext cx="7278688" cy="39878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457200">
              <a:buFont typeface="Arial" pitchFamily="34" charset="0"/>
              <a:buNone/>
            </a:pPr>
            <a:r>
              <a:rPr lang="en-US" altLang="zh-CN" sz="2000">
                <a:latin typeface="Calibri" panose="020f0502020204030204" pitchFamily="34" charset="0"/>
                <a:ea typeface="宋体" panose="02010600030101010101" pitchFamily="2" charset="-122"/>
              </a:rPr>
              <a:t>1</a:t>
            </a:r>
            <a:r>
              <a:rPr lang="zh-CN" altLang="en-US" sz="2000">
                <a:latin typeface="Calibri" panose="020f0502020204030204" pitchFamily="34" charset="0"/>
                <a:ea typeface="宋体" panose="02010600030101010101" pitchFamily="2" charset="-122"/>
              </a:rPr>
              <a:t>、在观察中，你们有什么发现？</a:t>
            </a:r>
          </a:p>
        </p:txBody>
      </p:sp>
      <p:sp>
        <p:nvSpPr>
          <p:cNvPr id="5" name="文本框 4"/>
          <p:cNvSpPr txBox="1"/>
          <p:nvPr/>
        </p:nvSpPr>
        <p:spPr>
          <a:xfrm>
            <a:off x="2489200" y="2284413"/>
            <a:ext cx="7477125" cy="39878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457200">
              <a:buFont typeface="Arial" pitchFamily="34" charset="0"/>
              <a:buNone/>
            </a:pPr>
            <a:r>
              <a:rPr lang="en-US" altLang="zh-CN" sz="2000">
                <a:latin typeface="Calibri" panose="020f0502020204030204" pitchFamily="34" charset="0"/>
                <a:ea typeface="宋体" panose="02010600030101010101" pitchFamily="2" charset="-122"/>
              </a:rPr>
              <a:t>       </a:t>
            </a:r>
            <a:r>
              <a:rPr lang="zh-CN" altLang="en-US" sz="2000">
                <a:latin typeface="Calibri" panose="020f0502020204030204" pitchFamily="34" charset="0"/>
                <a:ea typeface="宋体" panose="02010600030101010101" pitchFamily="2" charset="-122"/>
              </a:rPr>
              <a:t>我们发现一种物品可以由一种或多种材料做成。</a:t>
            </a:r>
          </a:p>
        </p:txBody>
      </p:sp>
      <p:sp>
        <p:nvSpPr>
          <p:cNvPr id="7" name="文本框 6"/>
          <p:cNvSpPr txBox="1"/>
          <p:nvPr/>
        </p:nvSpPr>
        <p:spPr>
          <a:xfrm>
            <a:off x="2489200" y="3482975"/>
            <a:ext cx="6470650" cy="39878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457200">
              <a:buFont typeface="Arial" pitchFamily="34" charset="0"/>
              <a:buNone/>
            </a:pPr>
            <a:r>
              <a:rPr lang="en-US" altLang="zh-CN" sz="2000">
                <a:latin typeface="Calibri" panose="020f0502020204030204" pitchFamily="34" charset="0"/>
                <a:ea typeface="宋体" panose="02010600030101010101" pitchFamily="2" charset="-122"/>
              </a:rPr>
              <a:t>2</a:t>
            </a:r>
            <a:r>
              <a:rPr lang="zh-CN" altLang="en-US" sz="2000">
                <a:latin typeface="Calibri" panose="020f0502020204030204" pitchFamily="34" charset="0"/>
                <a:ea typeface="宋体" panose="02010600030101010101" pitchFamily="2" charset="-122"/>
              </a:rPr>
              <a:t>、你们还知道哪些物品是由多种材料制成的吗？</a:t>
            </a:r>
          </a:p>
        </p:txBody>
      </p:sp>
      <p:pic>
        <p:nvPicPr>
          <p:cNvPr id="8" name="图片 7" descr="1308048367_212687238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68550" y="3983038"/>
            <a:ext cx="1887538" cy="18859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9" name="文本框 8"/>
          <p:cNvSpPr txBox="1"/>
          <p:nvPr/>
        </p:nvSpPr>
        <p:spPr>
          <a:xfrm>
            <a:off x="3849688" y="4368800"/>
            <a:ext cx="5110162" cy="39878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457200">
              <a:buFont typeface="Arial" pitchFamily="34" charset="0"/>
              <a:buNone/>
            </a:pPr>
            <a:r>
              <a:rPr lang="zh-CN" altLang="en-US" sz="2000">
                <a:latin typeface="Calibri" panose="020f0502020204030204" pitchFamily="34" charset="0"/>
                <a:ea typeface="宋体" panose="02010600030101010101" pitchFamily="2" charset="-122"/>
              </a:rPr>
              <a:t>水杯。杯身是由玻璃制成，杯盖由金属制成。</a:t>
            </a: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87200" y="6553200"/>
            <a:ext cx="304800" cy="304800"/>
          </a:xfrm>
          <a:prstGeom prst="rect">
            <a:avLst/>
          </a:prstGeom>
        </p:spPr>
      </p:pic>
      <p:sp>
        <p:nvSpPr>
          <p:cNvPr id="6" name="日期占位符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6E8AE9-A3C1-46F7-B06F-11DEA8978074}" type="datetime1">
              <a:rPr lang="zh-CN" altLang="en-US" smtClean="0"/>
              <a:t>2024/9/19</a:t>
            </a:fld>
            <a:endParaRPr lang="zh-CN" altLang="en-US"/>
          </a:p>
        </p:txBody>
      </p:sp>
      <p:sp>
        <p:nvSpPr>
          <p:cNvPr id="10" name="页脚占位符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1" name="灯片编号占位符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" fill="hold"/>
                                        <p:tgtEl>
                                          <p:spTgt spid="8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46" name="矩形 31745"/>
          <p:cNvSpPr/>
          <p:nvPr/>
        </p:nvSpPr>
        <p:spPr>
          <a:xfrm>
            <a:off x="7608888" y="2492375"/>
            <a:ext cx="2374900" cy="1152525"/>
          </a:xfrm>
          <a:prstGeom prst="rect">
            <a:avLst/>
          </a:prstGeom>
          <a:solidFill>
            <a:schemeClr val="accent1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1747" name="矩形 31746"/>
          <p:cNvSpPr/>
          <p:nvPr/>
        </p:nvSpPr>
        <p:spPr>
          <a:xfrm>
            <a:off x="6240463" y="2565400"/>
            <a:ext cx="914400" cy="769938"/>
          </a:xfrm>
          <a:prstGeom prst="rect">
            <a:avLst/>
          </a:prstGeom>
          <a:solidFill>
            <a:schemeClr val="accent1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1748" name="矩形 31747"/>
          <p:cNvSpPr/>
          <p:nvPr/>
        </p:nvSpPr>
        <p:spPr>
          <a:xfrm>
            <a:off x="3359150" y="4508500"/>
            <a:ext cx="914400" cy="720725"/>
          </a:xfrm>
          <a:prstGeom prst="rect">
            <a:avLst/>
          </a:prstGeom>
          <a:solidFill>
            <a:schemeClr val="accent1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1749" name="矩形 31748"/>
          <p:cNvSpPr/>
          <p:nvPr/>
        </p:nvSpPr>
        <p:spPr>
          <a:xfrm>
            <a:off x="1992313" y="4581525"/>
            <a:ext cx="985837" cy="647700"/>
          </a:xfrm>
          <a:prstGeom prst="rect">
            <a:avLst/>
          </a:prstGeom>
          <a:solidFill>
            <a:schemeClr val="accent1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1750" name="矩形 31749"/>
          <p:cNvSpPr/>
          <p:nvPr/>
        </p:nvSpPr>
        <p:spPr>
          <a:xfrm>
            <a:off x="1992313" y="3716338"/>
            <a:ext cx="914400" cy="649287"/>
          </a:xfrm>
          <a:prstGeom prst="rect">
            <a:avLst/>
          </a:prstGeom>
          <a:solidFill>
            <a:schemeClr val="accent1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1751" name="矩形 31750"/>
          <p:cNvSpPr/>
          <p:nvPr/>
        </p:nvSpPr>
        <p:spPr>
          <a:xfrm>
            <a:off x="3432175" y="2565400"/>
            <a:ext cx="2209800" cy="914400"/>
          </a:xfrm>
          <a:prstGeom prst="rect">
            <a:avLst/>
          </a:prstGeom>
          <a:solidFill>
            <a:schemeClr val="accent1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1752" name="矩形 31751"/>
          <p:cNvSpPr/>
          <p:nvPr/>
        </p:nvSpPr>
        <p:spPr>
          <a:xfrm>
            <a:off x="1992313" y="2492375"/>
            <a:ext cx="914400" cy="914400"/>
          </a:xfrm>
          <a:prstGeom prst="rect">
            <a:avLst/>
          </a:prstGeom>
          <a:solidFill>
            <a:schemeClr val="accent1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31753" name="图片 31752" descr="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1754" name="TextBox 1"/>
          <p:cNvSpPr txBox="1"/>
          <p:nvPr/>
        </p:nvSpPr>
        <p:spPr>
          <a:xfrm>
            <a:off x="1847850" y="260350"/>
            <a:ext cx="3738880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Arial" pitchFamily="34" charset="0"/>
              </a:rPr>
              <a:t>任务二：书包里的物品</a:t>
            </a:r>
          </a:p>
        </p:txBody>
      </p:sp>
      <p:sp>
        <p:nvSpPr>
          <p:cNvPr id="31755" name="TextBox 3"/>
          <p:cNvSpPr txBox="1"/>
          <p:nvPr/>
        </p:nvSpPr>
        <p:spPr>
          <a:xfrm>
            <a:off x="3503613" y="981075"/>
            <a:ext cx="3744912" cy="5219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Arial" pitchFamily="34" charset="0"/>
              </a:rPr>
              <a:t>书包里的物品</a:t>
            </a:r>
          </a:p>
        </p:txBody>
      </p:sp>
      <p:graphicFrame>
        <p:nvGraphicFramePr>
          <p:cNvPr id="31794" name="表格 31793"/>
          <p:cNvGraphicFramePr>
            <a:graphicFrameLocks noGrp="1"/>
          </p:cNvGraphicFramePr>
          <p:nvPr/>
        </p:nvGraphicFramePr>
        <p:xfrm>
          <a:off x="1847850" y="1557338"/>
          <a:ext cx="8424545" cy="3889375"/>
        </p:xfrm>
        <a:graphic>
          <a:graphicData uri="http://schemas.openxmlformats.org/drawingml/2006/table">
            <a:tbl>
              <a:tblPr/>
              <a:tblGrid>
                <a:gridCol w="1459230"/>
                <a:gridCol w="2788285"/>
                <a:gridCol w="1441450"/>
                <a:gridCol w="2735580"/>
              </a:tblGrid>
              <a:tr h="936625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r>
                        <a:rPr lang="zh-CN" altLang="en-US" sz="2400" b="1"/>
                        <a:t>物品名称</a:t>
                      </a:r>
                    </a:p>
                  </a:txBody>
                  <a:tcPr>
                    <a:lnL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E8EF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r>
                        <a:rPr lang="zh-CN" altLang="en-US" sz="2400" b="1"/>
                        <a:t>可能使用的材料</a:t>
                      </a:r>
                    </a:p>
                  </a:txBody>
                  <a:tcPr>
                    <a:lnL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E8EF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r>
                        <a:rPr lang="zh-CN" altLang="en-US" sz="2400" b="1"/>
                        <a:t>物品名称</a:t>
                      </a:r>
                    </a:p>
                  </a:txBody>
                  <a:tcPr>
                    <a:lnL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E8EF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r>
                        <a:rPr lang="zh-CN" altLang="en-US" sz="2400" b="1"/>
                        <a:t>可能使用的材料</a:t>
                      </a:r>
                    </a:p>
                  </a:txBody>
                  <a:tcPr>
                    <a:lnL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E8EF"/>
                    </a:solidFill>
                  </a:tcPr>
                </a:tc>
              </a:tr>
              <a:tr h="884238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endParaRPr lang="zh-CN" altLang="en-US" sz="2400">
                        <a:solidFill>
                          <a:srgbClr val="000000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CDDE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endParaRPr lang="zh-CN" altLang="en-US" sz="2400"/>
                    </a:p>
                  </a:txBody>
                  <a:tcPr>
                    <a:lnL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CDDE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endParaRPr lang="zh-CN" altLang="en-US" sz="2400">
                        <a:solidFill>
                          <a:srgbClr val="000000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CDDE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endParaRPr lang="zh-CN" altLang="en-US" sz="2400">
                        <a:solidFill>
                          <a:srgbClr val="000000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CDDE"/>
                    </a:solidFill>
                  </a:tcPr>
                </a:tc>
              </a:tr>
              <a:tr h="1189037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endParaRPr lang="zh-CN" altLang="en-US" sz="2400">
                        <a:solidFill>
                          <a:srgbClr val="000000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E8EF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endParaRPr lang="zh-CN" altLang="en-US" sz="2400"/>
                    </a:p>
                  </a:txBody>
                  <a:tcPr>
                    <a:lnL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E8EF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endParaRPr lang="zh-CN" altLang="en-US" sz="2400">
                        <a:solidFill>
                          <a:srgbClr val="000000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E8EF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endParaRPr lang="zh-CN" altLang="en-US" sz="2400"/>
                    </a:p>
                  </a:txBody>
                  <a:tcPr>
                    <a:lnL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E8EF"/>
                    </a:solidFill>
                  </a:tcPr>
                </a:tc>
              </a:tr>
              <a:tr h="879475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endParaRPr lang="zh-CN" altLang="en-US" sz="2400">
                        <a:solidFill>
                          <a:srgbClr val="000000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CDDE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endParaRPr lang="zh-CN" altLang="en-US" sz="2400">
                        <a:solidFill>
                          <a:srgbClr val="000000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CDDE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endParaRPr lang="zh-CN" altLang="en-US" sz="2400">
                        <a:solidFill>
                          <a:srgbClr val="000000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CDDE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endParaRPr lang="zh-CN" altLang="en-US" sz="2400">
                        <a:solidFill>
                          <a:srgbClr val="000000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accent2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CDDE"/>
                    </a:solidFill>
                  </a:tcPr>
                </a:tc>
              </a:tr>
            </a:tbl>
          </a:graphicData>
        </a:graphic>
      </p:graphicFrame>
      <p:sp>
        <p:nvSpPr>
          <p:cNvPr id="31783" name="TextBox 10"/>
          <p:cNvSpPr txBox="1"/>
          <p:nvPr/>
        </p:nvSpPr>
        <p:spPr>
          <a:xfrm>
            <a:off x="2135188" y="3644900"/>
            <a:ext cx="1008062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Arial" pitchFamily="34" charset="0"/>
              </a:rPr>
              <a:t>铅笔</a:t>
            </a:r>
          </a:p>
        </p:txBody>
      </p:sp>
      <p:sp>
        <p:nvSpPr>
          <p:cNvPr id="31786" name="文本框 31785"/>
          <p:cNvSpPr txBox="1"/>
          <p:nvPr/>
        </p:nvSpPr>
        <p:spPr>
          <a:xfrm>
            <a:off x="4295775" y="3141663"/>
            <a:ext cx="309880" cy="36830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>
              <a:latin typeface="Arial" pitchFamily="34" charset="0"/>
            </a:endParaRPr>
          </a:p>
        </p:txBody>
      </p:sp>
      <p:sp>
        <p:nvSpPr>
          <p:cNvPr id="31788" name="文本框 31787"/>
          <p:cNvSpPr txBox="1"/>
          <p:nvPr/>
        </p:nvSpPr>
        <p:spPr>
          <a:xfrm>
            <a:off x="3503613" y="2781300"/>
            <a:ext cx="2233612" cy="3683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>
              <a:latin typeface="Arial" pitchFamily="34" charset="0"/>
            </a:endParaRPr>
          </a:p>
        </p:txBody>
      </p:sp>
      <p:sp>
        <p:nvSpPr>
          <p:cNvPr id="31790" name="文本框 31789"/>
          <p:cNvSpPr txBox="1"/>
          <p:nvPr/>
        </p:nvSpPr>
        <p:spPr>
          <a:xfrm>
            <a:off x="7967663" y="3860800"/>
            <a:ext cx="2232025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000000"/>
                </a:solidFill>
                <a:latin typeface="Arial" pitchFamily="34" charset="0"/>
              </a:rPr>
              <a:t>金属、塑料</a:t>
            </a:r>
          </a:p>
        </p:txBody>
      </p:sp>
      <p:sp>
        <p:nvSpPr>
          <p:cNvPr id="31791" name="文本框 31790"/>
          <p:cNvSpPr txBox="1"/>
          <p:nvPr/>
        </p:nvSpPr>
        <p:spPr>
          <a:xfrm>
            <a:off x="6311900" y="3789363"/>
            <a:ext cx="1081088" cy="5219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sz="2800">
              <a:solidFill>
                <a:srgbClr val="000000"/>
              </a:solidFill>
              <a:latin typeface="Arial" pitchFamily="34" charset="0"/>
            </a:endParaRPr>
          </a:p>
        </p:txBody>
      </p:sp>
      <p:sp>
        <p:nvSpPr>
          <p:cNvPr id="31792" name="文本框 31791"/>
          <p:cNvSpPr txBox="1"/>
          <p:nvPr/>
        </p:nvSpPr>
        <p:spPr>
          <a:xfrm>
            <a:off x="3648075" y="3860800"/>
            <a:ext cx="2232025" cy="82994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000000"/>
                </a:solidFill>
                <a:latin typeface="Arial" pitchFamily="34" charset="0"/>
              </a:rPr>
              <a:t>木头、金属</a:t>
            </a:r>
            <a:r>
              <a:rPr lang="en-US" altLang="zh-CN">
                <a:latin typeface="Arial" pitchFamily="34" charset="0"/>
              </a:rPr>
              <a:t>……</a:t>
            </a:r>
            <a:endParaRPr lang="en-US" altLang="zh-CN">
              <a:latin typeface="Arial" pitchFamily="34" charset="0"/>
            </a:endParaRPr>
          </a:p>
          <a:p>
            <a:endParaRPr lang="en-US" altLang="zh-CN" sz="2400">
              <a:solidFill>
                <a:srgbClr val="000000"/>
              </a:solidFill>
              <a:latin typeface="Arial" pitchFamily="34" charset="0"/>
            </a:endParaRPr>
          </a:p>
        </p:txBody>
      </p:sp>
      <p:sp>
        <p:nvSpPr>
          <p:cNvPr id="31795" name="文本框 31794"/>
          <p:cNvSpPr txBox="1"/>
          <p:nvPr/>
        </p:nvSpPr>
        <p:spPr>
          <a:xfrm>
            <a:off x="2208213" y="2708275"/>
            <a:ext cx="793750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Arial" pitchFamily="34" charset="0"/>
              </a:rPr>
              <a:t>尺子</a:t>
            </a:r>
          </a:p>
        </p:txBody>
      </p:sp>
      <p:sp>
        <p:nvSpPr>
          <p:cNvPr id="31796" name="文本框 31795"/>
          <p:cNvSpPr txBox="1"/>
          <p:nvPr/>
        </p:nvSpPr>
        <p:spPr>
          <a:xfrm>
            <a:off x="3575050" y="2781300"/>
            <a:ext cx="2316480" cy="46037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Arial" pitchFamily="34" charset="0"/>
              </a:rPr>
              <a:t>塑料、金属</a:t>
            </a:r>
            <a:r>
              <a:rPr lang="en-US" altLang="zh-CN" sz="2400">
                <a:latin typeface="Arial" pitchFamily="34" charset="0"/>
              </a:rPr>
              <a:t>……</a:t>
            </a:r>
            <a:endParaRPr lang="en-US" altLang="zh-CN" sz="2400">
              <a:latin typeface="Arial" pitchFamily="34" charset="0"/>
            </a:endParaRPr>
          </a:p>
        </p:txBody>
      </p:sp>
      <p:sp>
        <p:nvSpPr>
          <p:cNvPr id="31797" name="文本框 31796"/>
          <p:cNvSpPr txBox="1"/>
          <p:nvPr/>
        </p:nvSpPr>
        <p:spPr>
          <a:xfrm>
            <a:off x="2403475" y="4802188"/>
            <a:ext cx="640080" cy="36830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latin typeface="Arial" pitchFamily="34" charset="0"/>
              </a:rPr>
              <a:t>书本</a:t>
            </a:r>
          </a:p>
        </p:txBody>
      </p:sp>
      <p:sp>
        <p:nvSpPr>
          <p:cNvPr id="31798" name="文本框 31797"/>
          <p:cNvSpPr txBox="1"/>
          <p:nvPr/>
        </p:nvSpPr>
        <p:spPr>
          <a:xfrm>
            <a:off x="3843338" y="4730750"/>
            <a:ext cx="411480" cy="36830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latin typeface="Arial" pitchFamily="34" charset="0"/>
              </a:rPr>
              <a:t>纸</a:t>
            </a:r>
          </a:p>
        </p:txBody>
      </p:sp>
      <p:sp>
        <p:nvSpPr>
          <p:cNvPr id="31799" name="文本框 31798"/>
          <p:cNvSpPr txBox="1"/>
          <p:nvPr/>
        </p:nvSpPr>
        <p:spPr>
          <a:xfrm>
            <a:off x="6435725" y="3722688"/>
            <a:ext cx="640080" cy="36830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latin typeface="Arial" pitchFamily="34" charset="0"/>
              </a:rPr>
              <a:t>剪刀</a:t>
            </a:r>
          </a:p>
        </p:txBody>
      </p:sp>
      <p:sp>
        <p:nvSpPr>
          <p:cNvPr id="31800" name="文本框 31799"/>
          <p:cNvSpPr txBox="1"/>
          <p:nvPr/>
        </p:nvSpPr>
        <p:spPr>
          <a:xfrm>
            <a:off x="6364288" y="2641600"/>
            <a:ext cx="868680" cy="36830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latin typeface="Arial" pitchFamily="34" charset="0"/>
              </a:rPr>
              <a:t>文具盒</a:t>
            </a:r>
          </a:p>
        </p:txBody>
      </p:sp>
      <p:sp>
        <p:nvSpPr>
          <p:cNvPr id="31801" name="文本框 31800"/>
          <p:cNvSpPr txBox="1"/>
          <p:nvPr/>
        </p:nvSpPr>
        <p:spPr>
          <a:xfrm>
            <a:off x="7824788" y="2565400"/>
            <a:ext cx="2281237" cy="67564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solidFill>
                  <a:srgbClr val="000000"/>
                </a:solidFill>
                <a:latin typeface="Arial" pitchFamily="34" charset="0"/>
              </a:rPr>
              <a:t>金属、塑料、布料</a:t>
            </a:r>
          </a:p>
          <a:p>
            <a:endParaRPr lang="zh-CN" altLang="en-US">
              <a:latin typeface="Arial" pitchFamily="34" charset="0"/>
            </a:endParaRPr>
          </a:p>
        </p:txBody>
      </p:sp>
      <p:sp>
        <p:nvSpPr>
          <p:cNvPr id="31802" name="文本框 31801"/>
          <p:cNvSpPr txBox="1"/>
          <p:nvPr/>
        </p:nvSpPr>
        <p:spPr>
          <a:xfrm>
            <a:off x="6364288" y="4802188"/>
            <a:ext cx="640080" cy="36830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latin typeface="Arial" pitchFamily="34" charset="0"/>
              </a:rPr>
              <a:t>橡皮</a:t>
            </a:r>
          </a:p>
        </p:txBody>
      </p:sp>
      <p:sp>
        <p:nvSpPr>
          <p:cNvPr id="31803" name="文本框 31802"/>
          <p:cNvSpPr txBox="1"/>
          <p:nvPr/>
        </p:nvSpPr>
        <p:spPr>
          <a:xfrm>
            <a:off x="8164513" y="4730750"/>
            <a:ext cx="640080" cy="36830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latin typeface="Arial" pitchFamily="34" charset="0"/>
              </a:rPr>
              <a:t>橡皮</a:t>
            </a: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87200" y="6553200"/>
            <a:ext cx="304800" cy="304800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F12866-7755-49AE-9585-D16170DEFE7C}" type="datetime1">
              <a:rPr lang="zh-CN" altLang="en-US" smtClean="0"/>
              <a:t>2024/9/19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17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17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17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17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17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" dur="500"/>
                                        <p:tgtEl>
                                          <p:spTgt spid="317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9" dur="500"/>
                                        <p:tgtEl>
                                          <p:spTgt spid="317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17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17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0" dur="2000"/>
                                        <p:tgtEl>
                                          <p:spTgt spid="317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5" dur="500"/>
                                        <p:tgtEl>
                                          <p:spTgt spid="318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18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18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17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17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17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17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18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18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 nodeType="clickPar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4" dur="500"/>
                                        <p:tgtEl>
                                          <p:spTgt spid="318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92" grpId="0"/>
      <p:bldP spid="31795" grpId="0"/>
      <p:bldP spid="31796" grpId="0"/>
      <p:bldP spid="3180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表格 -1"/>
          <p:cNvGraphicFramePr>
            <a:graphicFrameLocks noGrp="1"/>
          </p:cNvGraphicFramePr>
          <p:nvPr/>
        </p:nvGraphicFramePr>
        <p:xfrm>
          <a:off x="4067175" y="1738313"/>
          <a:ext cx="5095875" cy="35941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464310"/>
                <a:gridCol w="3631565"/>
              </a:tblGrid>
              <a:tr h="49720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endParaRPr lang="zh-CN" altLang="en-US" sz="1100" b="0"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marL="0" marR="0" marT="0" marB="1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endParaRPr lang="zh-CN" altLang="en-US" sz="1100" b="0"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marL="0" marR="0" marT="0" marB="1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562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altLang="zh-CN" sz="1100" b="0"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pitchFamily="49" charset="-122"/>
                        </a:rPr>
                        <a:t> </a:t>
                      </a:r>
                      <a:endParaRPr lang="zh-CN" altLang="en-US" sz="1100" b="0"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marL="0" marR="0" marT="0" marB="1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altLang="zh-CN" sz="1100" b="0"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pitchFamily="49" charset="-122"/>
                        </a:rPr>
                        <a:t> </a:t>
                      </a:r>
                      <a:endParaRPr lang="zh-CN" altLang="en-US" sz="1100" b="0"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marL="0" marR="0" marT="0" marB="1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625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altLang="zh-CN" sz="1100" b="0"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pitchFamily="49" charset="-122"/>
                        </a:rPr>
                        <a:t> </a:t>
                      </a:r>
                      <a:endParaRPr lang="zh-CN" altLang="en-US" sz="1100" b="0"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marL="0" marR="0" marT="0" marB="1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altLang="zh-CN" sz="1100" b="0"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pitchFamily="49" charset="-122"/>
                        </a:rPr>
                        <a:t> </a:t>
                      </a:r>
                      <a:endParaRPr lang="zh-CN" altLang="en-US" sz="1100" b="0"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marL="0" marR="0" marT="0" marB="1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689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altLang="zh-CN" sz="1100" b="0"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pitchFamily="49" charset="-122"/>
                        </a:rPr>
                        <a:t> </a:t>
                      </a:r>
                      <a:endParaRPr lang="zh-CN" altLang="en-US" sz="1100" b="0"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marL="0" marR="0" marT="0" marB="1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altLang="zh-CN" sz="1100" b="0"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pitchFamily="49" charset="-122"/>
                        </a:rPr>
                        <a:t> </a:t>
                      </a:r>
                      <a:endParaRPr lang="zh-CN" altLang="en-US" sz="1100" b="0"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marL="0" marR="0" marT="0" marB="1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530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altLang="zh-CN" sz="1100" b="0"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pitchFamily="49" charset="-122"/>
                        </a:rPr>
                        <a:t> </a:t>
                      </a:r>
                      <a:endParaRPr lang="zh-CN" altLang="en-US" sz="1100" b="0"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marL="0" marR="0" marT="0" marB="1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altLang="zh-CN" sz="1100" b="0"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pitchFamily="49" charset="-122"/>
                        </a:rPr>
                        <a:t> </a:t>
                      </a:r>
                      <a:endParaRPr lang="zh-CN" altLang="en-US" sz="1100" b="0"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marL="0" marR="0" marT="0" marB="1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657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altLang="zh-CN" sz="1100" b="0"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pitchFamily="49" charset="-122"/>
                        </a:rPr>
                        <a:t> </a:t>
                      </a:r>
                      <a:endParaRPr lang="zh-CN" altLang="en-US" sz="1100" b="0"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marL="0" marR="0" marT="0" marB="1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altLang="zh-CN" sz="1100" b="0"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pitchFamily="49" charset="-122"/>
                        </a:rPr>
                        <a:t> </a:t>
                      </a:r>
                      <a:endParaRPr lang="zh-CN" altLang="en-US" sz="1100" b="0"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marL="0" marR="0" marT="0" marB="1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625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altLang="zh-CN" sz="1100" b="0"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pitchFamily="49" charset="-122"/>
                        </a:rPr>
                        <a:t> </a:t>
                      </a:r>
                      <a:endParaRPr lang="zh-CN" altLang="en-US" sz="1100" b="0"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marL="0" marR="0" marT="0" marB="1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endParaRPr lang="zh-CN" altLang="en-US" sz="1100" b="0"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marL="0" marR="0" marT="0" marB="1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4" name="文本框 3"/>
          <p:cNvSpPr txBox="1"/>
          <p:nvPr/>
        </p:nvSpPr>
        <p:spPr>
          <a:xfrm>
            <a:off x="2149475" y="927100"/>
            <a:ext cx="7891463" cy="583565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457200">
              <a:buFont typeface="Arial" pitchFamily="34" charset="0"/>
              <a:buNone/>
            </a:pPr>
            <a:r>
              <a:rPr lang="en-US" altLang="zh-CN" sz="2000">
                <a:latin typeface="Arial" pitchFamily="34" charset="0"/>
                <a:ea typeface="宋体" panose="02010600030101010101" pitchFamily="2" charset="-122"/>
                <a:sym typeface="宋体" panose="02010600030101010101" pitchFamily="2" charset="-122"/>
              </a:rPr>
              <a:t> </a:t>
            </a:r>
            <a:r>
              <a:rPr lang="zh-CN" altLang="en-US" sz="3200">
                <a:latin typeface="Arial" pitchFamily="34" charset="0"/>
                <a:ea typeface="宋体" panose="02010600030101010101" pitchFamily="2" charset="-122"/>
                <a:sym typeface="宋体" panose="02010600030101010101" pitchFamily="2" charset="-122"/>
              </a:rPr>
              <a:t>（二）</a:t>
            </a:r>
            <a:r>
              <a:rPr lang="zh-CN" altLang="en-US" sz="3200">
                <a:latin typeface="Calibri" panose="020f0502020204030204" pitchFamily="34" charset="0"/>
                <a:ea typeface="宋体" panose="02010600030101010101" pitchFamily="2" charset="-122"/>
              </a:rPr>
              <a:t>书包里的物品</a:t>
            </a:r>
          </a:p>
        </p:txBody>
      </p:sp>
      <p:sp>
        <p:nvSpPr>
          <p:cNvPr id="7" name="文本框 6"/>
          <p:cNvSpPr txBox="1"/>
          <p:nvPr/>
        </p:nvSpPr>
        <p:spPr>
          <a:xfrm>
            <a:off x="4065588" y="1876425"/>
            <a:ext cx="1639887" cy="36830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457200">
              <a:buFont typeface="Arial" pitchFamily="34" charset="0"/>
              <a:buNone/>
            </a:pPr>
            <a:r>
              <a:rPr lang="en-US" altLang="zh-CN">
                <a:latin typeface="Calibri" panose="020f0502020204030204" pitchFamily="34" charset="0"/>
                <a:ea typeface="宋体" panose="02010600030101010101" pitchFamily="2" charset="-122"/>
              </a:rPr>
              <a:t>    </a:t>
            </a:r>
            <a:r>
              <a:rPr lang="zh-CN" altLang="en-US">
                <a:latin typeface="Calibri" panose="020f0502020204030204" pitchFamily="34" charset="0"/>
                <a:ea typeface="宋体" panose="02010600030101010101" pitchFamily="2" charset="-122"/>
              </a:rPr>
              <a:t>物品名称</a:t>
            </a:r>
          </a:p>
        </p:txBody>
      </p:sp>
      <p:sp>
        <p:nvSpPr>
          <p:cNvPr id="9" name="文本框 8"/>
          <p:cNvSpPr txBox="1"/>
          <p:nvPr/>
        </p:nvSpPr>
        <p:spPr>
          <a:xfrm>
            <a:off x="5797550" y="1876425"/>
            <a:ext cx="3365500" cy="36830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457200">
              <a:buFont typeface="Arial" pitchFamily="34" charset="0"/>
              <a:buNone/>
            </a:pPr>
            <a:r>
              <a:rPr lang="zh-CN" altLang="en-US">
                <a:latin typeface="Calibri" panose="020f0502020204030204" pitchFamily="34" charset="0"/>
                <a:ea typeface="宋体" panose="02010600030101010101" pitchFamily="2" charset="-122"/>
              </a:rPr>
              <a:t>可能使用的材料</a:t>
            </a:r>
          </a:p>
        </p:txBody>
      </p:sp>
      <p:sp>
        <p:nvSpPr>
          <p:cNvPr id="10" name="文本框 9"/>
          <p:cNvSpPr txBox="1"/>
          <p:nvPr/>
        </p:nvSpPr>
        <p:spPr>
          <a:xfrm>
            <a:off x="4067175" y="2441575"/>
            <a:ext cx="1422400" cy="36830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457200">
              <a:buFont typeface="Arial" pitchFamily="34" charset="0"/>
              <a:buNone/>
            </a:pPr>
            <a:r>
              <a:rPr lang="en-US" altLang="zh-CN">
                <a:latin typeface="Calibri" panose="020f0502020204030204" pitchFamily="34" charset="0"/>
                <a:ea typeface="宋体" panose="02010600030101010101" pitchFamily="2" charset="-122"/>
              </a:rPr>
              <a:t> </a:t>
            </a:r>
            <a:r>
              <a:rPr lang="zh-CN" altLang="en-US">
                <a:latin typeface="Calibri" panose="020f0502020204030204" pitchFamily="34" charset="0"/>
                <a:ea typeface="宋体" panose="02010600030101010101" pitchFamily="2" charset="-122"/>
              </a:rPr>
              <a:t>铅笔</a:t>
            </a:r>
          </a:p>
        </p:txBody>
      </p:sp>
      <p:sp>
        <p:nvSpPr>
          <p:cNvPr id="11" name="文本框 10"/>
          <p:cNvSpPr txBox="1"/>
          <p:nvPr/>
        </p:nvSpPr>
        <p:spPr>
          <a:xfrm>
            <a:off x="4081463" y="2946400"/>
            <a:ext cx="1392237" cy="36830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457200">
              <a:buFont typeface="Arial" pitchFamily="34" charset="0"/>
              <a:buNone/>
            </a:pPr>
            <a:r>
              <a:rPr lang="en-US" altLang="zh-CN">
                <a:latin typeface="Calibri" panose="020f0502020204030204" pitchFamily="34" charset="0"/>
                <a:ea typeface="宋体" panose="02010600030101010101" pitchFamily="2" charset="-122"/>
              </a:rPr>
              <a:t> </a:t>
            </a:r>
            <a:r>
              <a:rPr lang="zh-CN" altLang="en-US">
                <a:latin typeface="Calibri" panose="020f0502020204030204" pitchFamily="34" charset="0"/>
                <a:ea typeface="宋体" panose="02010600030101010101" pitchFamily="2" charset="-122"/>
              </a:rPr>
              <a:t>尺子</a:t>
            </a:r>
          </a:p>
        </p:txBody>
      </p:sp>
      <p:sp>
        <p:nvSpPr>
          <p:cNvPr id="12" name="文本框 11"/>
          <p:cNvSpPr txBox="1"/>
          <p:nvPr/>
        </p:nvSpPr>
        <p:spPr>
          <a:xfrm>
            <a:off x="4097338" y="3482975"/>
            <a:ext cx="1392237" cy="36830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457200">
              <a:buFont typeface="Arial" pitchFamily="34" charset="0"/>
              <a:buNone/>
            </a:pPr>
            <a:r>
              <a:rPr lang="zh-CN" altLang="en-US">
                <a:latin typeface="Calibri" panose="020f0502020204030204" pitchFamily="34" charset="0"/>
                <a:ea typeface="宋体" panose="02010600030101010101" pitchFamily="2" charset="-122"/>
              </a:rPr>
              <a:t>书</a:t>
            </a:r>
          </a:p>
        </p:txBody>
      </p:sp>
      <p:sp>
        <p:nvSpPr>
          <p:cNvPr id="14" name="文本框 13"/>
          <p:cNvSpPr txBox="1"/>
          <p:nvPr/>
        </p:nvSpPr>
        <p:spPr>
          <a:xfrm>
            <a:off x="4097338" y="4017963"/>
            <a:ext cx="1438275" cy="36830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457200">
              <a:buFont typeface="Arial" pitchFamily="34" charset="0"/>
              <a:buNone/>
            </a:pPr>
            <a:r>
              <a:rPr lang="zh-CN" altLang="en-US">
                <a:latin typeface="Calibri" panose="020f0502020204030204" pitchFamily="34" charset="0"/>
                <a:ea typeface="宋体" panose="02010600030101010101" pitchFamily="2" charset="-122"/>
              </a:rPr>
              <a:t>文具盒</a:t>
            </a:r>
          </a:p>
        </p:txBody>
      </p:sp>
      <p:sp>
        <p:nvSpPr>
          <p:cNvPr id="15" name="文本框 14"/>
          <p:cNvSpPr txBox="1"/>
          <p:nvPr/>
        </p:nvSpPr>
        <p:spPr>
          <a:xfrm>
            <a:off x="4143375" y="4492625"/>
            <a:ext cx="1392238" cy="36830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457200">
              <a:buFont typeface="Arial" pitchFamily="34" charset="0"/>
              <a:buNone/>
            </a:pPr>
            <a:r>
              <a:rPr lang="zh-CN" altLang="en-US">
                <a:latin typeface="Calibri" panose="020f0502020204030204" pitchFamily="34" charset="0"/>
                <a:ea typeface="宋体" panose="02010600030101010101" pitchFamily="2" charset="-122"/>
              </a:rPr>
              <a:t>橡皮</a:t>
            </a:r>
          </a:p>
        </p:txBody>
      </p:sp>
      <p:sp>
        <p:nvSpPr>
          <p:cNvPr id="16" name="文本框 15"/>
          <p:cNvSpPr txBox="1"/>
          <p:nvPr/>
        </p:nvSpPr>
        <p:spPr>
          <a:xfrm>
            <a:off x="4143375" y="4964113"/>
            <a:ext cx="1406525" cy="36830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457200">
              <a:buFont typeface="Arial" pitchFamily="34" charset="0"/>
              <a:buNone/>
            </a:pPr>
            <a:r>
              <a:rPr lang="zh-CN" altLang="en-US">
                <a:latin typeface="Calibri" panose="020f0502020204030204" pitchFamily="34" charset="0"/>
                <a:ea typeface="宋体" panose="02010600030101010101" pitchFamily="2" charset="-122"/>
              </a:rPr>
              <a:t>书皮</a:t>
            </a:r>
          </a:p>
        </p:txBody>
      </p:sp>
      <p:sp>
        <p:nvSpPr>
          <p:cNvPr id="17" name="文本框 16"/>
          <p:cNvSpPr txBox="1"/>
          <p:nvPr/>
        </p:nvSpPr>
        <p:spPr>
          <a:xfrm>
            <a:off x="5659438" y="2441575"/>
            <a:ext cx="3503612" cy="36830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457200">
              <a:buFont typeface="Arial" pitchFamily="34" charset="0"/>
              <a:buNone/>
            </a:pPr>
            <a:r>
              <a:rPr lang="zh-CN" altLang="en-US">
                <a:latin typeface="Calibri" panose="020f0502020204030204" pitchFamily="34" charset="0"/>
                <a:ea typeface="宋体" panose="02010600030101010101" pitchFamily="2" charset="-122"/>
              </a:rPr>
              <a:t>木头、石墨</a:t>
            </a:r>
          </a:p>
        </p:txBody>
      </p:sp>
      <p:sp>
        <p:nvSpPr>
          <p:cNvPr id="18" name="文本框 17"/>
          <p:cNvSpPr txBox="1"/>
          <p:nvPr/>
        </p:nvSpPr>
        <p:spPr>
          <a:xfrm>
            <a:off x="5659438" y="2946400"/>
            <a:ext cx="3503612" cy="36830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457200">
              <a:buFont typeface="Arial" pitchFamily="34" charset="0"/>
              <a:buNone/>
            </a:pPr>
            <a:r>
              <a:rPr lang="zh-CN" altLang="en-US">
                <a:latin typeface="Calibri" panose="020f0502020204030204" pitchFamily="34" charset="0"/>
                <a:ea typeface="宋体" panose="02010600030101010101" pitchFamily="2" charset="-122"/>
              </a:rPr>
              <a:t>金属、塑料</a:t>
            </a:r>
          </a:p>
        </p:txBody>
      </p:sp>
      <p:sp>
        <p:nvSpPr>
          <p:cNvPr id="19" name="文本框 18"/>
          <p:cNvSpPr txBox="1"/>
          <p:nvPr/>
        </p:nvSpPr>
        <p:spPr>
          <a:xfrm>
            <a:off x="5673725" y="3482975"/>
            <a:ext cx="3489325" cy="36830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457200">
              <a:buFont typeface="Arial" pitchFamily="34" charset="0"/>
              <a:buNone/>
            </a:pPr>
            <a:r>
              <a:rPr lang="zh-CN" altLang="en-US">
                <a:latin typeface="Calibri" panose="020f0502020204030204" pitchFamily="34" charset="0"/>
                <a:ea typeface="宋体" panose="02010600030101010101" pitchFamily="2" charset="-122"/>
              </a:rPr>
              <a:t>纸</a:t>
            </a:r>
          </a:p>
        </p:txBody>
      </p:sp>
      <p:sp>
        <p:nvSpPr>
          <p:cNvPr id="20" name="文本框 19"/>
          <p:cNvSpPr txBox="1"/>
          <p:nvPr/>
        </p:nvSpPr>
        <p:spPr>
          <a:xfrm>
            <a:off x="5673725" y="4017963"/>
            <a:ext cx="3489325" cy="36830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457200">
              <a:buFont typeface="Arial" pitchFamily="34" charset="0"/>
              <a:buNone/>
            </a:pPr>
            <a:r>
              <a:rPr lang="zh-CN" altLang="en-US">
                <a:latin typeface="Calibri" panose="020f0502020204030204" pitchFamily="34" charset="0"/>
                <a:ea typeface="宋体" panose="02010600030101010101" pitchFamily="2" charset="-122"/>
              </a:rPr>
              <a:t>金属、塑料、纤维</a:t>
            </a:r>
          </a:p>
        </p:txBody>
      </p:sp>
      <p:sp>
        <p:nvSpPr>
          <p:cNvPr id="21" name="文本框 20"/>
          <p:cNvSpPr txBox="1"/>
          <p:nvPr/>
        </p:nvSpPr>
        <p:spPr>
          <a:xfrm>
            <a:off x="5673725" y="4492625"/>
            <a:ext cx="3489325" cy="36830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457200">
              <a:buFont typeface="Arial" pitchFamily="34" charset="0"/>
              <a:buNone/>
            </a:pPr>
            <a:r>
              <a:rPr lang="zh-CN" altLang="en-US">
                <a:latin typeface="Calibri" panose="020f0502020204030204" pitchFamily="34" charset="0"/>
                <a:ea typeface="宋体" panose="02010600030101010101" pitchFamily="2" charset="-122"/>
              </a:rPr>
              <a:t>橡胶</a:t>
            </a:r>
          </a:p>
        </p:txBody>
      </p:sp>
      <p:sp>
        <p:nvSpPr>
          <p:cNvPr id="22" name="文本框 21"/>
          <p:cNvSpPr txBox="1"/>
          <p:nvPr/>
        </p:nvSpPr>
        <p:spPr>
          <a:xfrm>
            <a:off x="5673725" y="5043488"/>
            <a:ext cx="3489325" cy="3683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457200">
              <a:buFont typeface="Arial" pitchFamily="34" charset="0"/>
              <a:buNone/>
            </a:pPr>
            <a:r>
              <a:rPr lang="zh-CN" altLang="en-US">
                <a:latin typeface="Calibri" panose="020f0502020204030204" pitchFamily="34" charset="0"/>
                <a:ea typeface="宋体" panose="02010600030101010101" pitchFamily="2" charset="-122"/>
              </a:rPr>
              <a:t>纸、塑料</a:t>
            </a: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87200" y="6553200"/>
            <a:ext cx="304800" cy="304800"/>
          </a:xfrm>
          <a:prstGeom prst="rect">
            <a:avLst/>
          </a:prstGeom>
        </p:spPr>
      </p:pic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085A22-A6B4-4707-B4DD-5D9A5C6B0D23}" type="datetime1">
              <a:rPr lang="zh-CN" altLang="en-US" smtClean="0"/>
              <a:t>2024/9/19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8" name="灯片编号占位符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1" fill="hold"/>
                                        <p:tgtEl>
                                          <p:spTgt spid="2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24" presetClass="entr" presetSubtype="0" dur="1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2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4" presetID="24" presetClass="entr" presetSubtype="0" dur="1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2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0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00"/>
                                  </p:iterate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00"/>
                                  </p:iterate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00"/>
                                  </p:iterate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00"/>
                                  </p:iterate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00"/>
                                  </p:iterate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 nodeType="clickPar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00"/>
                                  </p:iterate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1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00"/>
                                  </p:iterate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 nodeType="clickPar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00"/>
                                  </p:iterate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1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https://d.book118.com/807023025043006045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TAG_VERSION" val="1.0"/>
  <p:tag name="KSO_WM_TEMPLATE_CATEGORY" val="custom"/>
  <p:tag name="KSO_WM_TEMPLATE_INDEX" val="20184553"/>
</p:tagLst>
</file>

<file path=ppt/tags/tag2.xml><?xml version="1.0" encoding="utf-8"?>
<p:tagLst xmlns:p="http://schemas.openxmlformats.org/presentationml/2006/main">
  <p:tag name="KSO_WM_TAG_VERSION" val="1.0"/>
  <p:tag name="KSO_WM_TEMPLATE_CATEGORY" val="custom"/>
  <p:tag name="KSO_WM_TEMPLATE_INDEX" val="20184553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4553"/>
  <p:tag name="KSO_WM_TEMPLATE_JOB_ID" val="2"/>
  <p:tag name="KSO_WM_TEMPLATE_OUTLINE_ID" val="15"/>
  <p:tag name="KSO_WM_TEMPLATE_SCENE_ID" val="1"/>
  <p:tag name="KSO_WM_TEMPLATE_THUMBS_INDEX" val="1、6、10、14、20、26、27、28、29、31"/>
  <p:tag name="KSO_WM_TEMPLATE_TOPIC_DEFAULT" val="1"/>
  <p:tag name="KSO_WM_TEMPLATE_TOPIC_ID" val="2869567"/>
</p:tagLst>
</file>

<file path=ppt/tags/tag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14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自定义 1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黑体</vt:lpstr>
      <vt:lpstr>Times New Roman</vt:lpstr>
      <vt:lpstr>宋体</vt:lpstr>
      <vt:lpstr>Office Theme</vt:lpstr>
      <vt:lpstr>PowerPoint Presentation</vt:lpstr>
      <vt:lpstr>PowerPoint Presentation</vt:lpstr>
      <vt:lpstr> 塑料制作的物品</vt:lpstr>
      <vt:lpstr>铁制作的物品</vt:lpstr>
      <vt:lpstr> 铝制作的物品</vt:lpstr>
      <vt:lpstr>PowerPoint Presentation</vt:lpstr>
      <vt:lpstr>纸制作的物品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2024-09-19T23:30:36.595</cp:lastPrinted>
  <dcterms:created xsi:type="dcterms:W3CDTF">2024-09-19T15:30:36Z</dcterms:created>
  <dcterms:modified xsi:type="dcterms:W3CDTF">2024-09-19T15:30:39Z</dcterms:modified>
</cp:coreProperties>
</file>