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5D05B2B-AE29-495E-A976-14911648C8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775044-F75C-4A1B-B32A-55BA61AFB3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E6885B7-0CBE-414F-B2A5-0338567A61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B925604-63A1-4CEF-8200-79D210782FF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F824E56-3EC4-4601-9BCB-F270C546950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1ED25D8-122F-4F96-B4B8-36FAA2984B3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060E5D8-F049-4D5B-BF27-3C5C28AF9E0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DF3B347-7950-40C0-811E-7A45237B1D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3692C84-33B8-4787-B666-F1F6A7A391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05720EC-CF3A-4CF7-9DA6-626A599659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31CAAF-028B-4DBE-96AD-479822434F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07050143101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药品管理法的法律渊源和法律关系药品管理法体系</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药品管理法概述</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药品管理法的法律渊源</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药品管理法中的法律关系</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药品管理法核心内容解读</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国内外药品管理法律制度比较研究</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药品管理法概述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948881" y="2203706"/>
            <a:ext cx="1313497" cy="2082451"/>
          </a:xfrm>
          <a:custGeom>
            <a:rect l="l" t="t"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058508" y="2203706"/>
            <a:ext cx="1313497" cy="2082451"/>
          </a:xfrm>
          <a:custGeom>
            <a:rect l="l" t="t"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547717" y="2211136"/>
            <a:ext cx="3266694" cy="115729"/>
          </a:xfrm>
          <a:custGeom>
            <a:rect l="l" t="t"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30387" y="2081786"/>
            <a:ext cx="1701355" cy="3225832"/>
          </a:xfrm>
          <a:custGeom>
            <a:rect l="l" t="t"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05582" y="17972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05582" y="4037128"/>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6458495" y="1389081"/>
            <a:ext cx="507682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药品管理法的定义</a:t>
            </a:r>
          </a:p>
        </p:txBody>
      </p:sp>
      <p:sp>
        <p:nvSpPr>
          <p:cNvPr id="9" name="TextBox 9"/>
          <p:cNvSpPr txBox="1"/>
          <p:nvPr/>
        </p:nvSpPr>
        <p:spPr>
          <a:xfrm>
            <a:off x="6458495" y="4046529"/>
            <a:ext cx="507682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4">
                    <a:alpha val="100000"/>
                  </a:schemeClr>
                </a:solidFill>
                <a:latin typeface="Microsoft Yahei"/>
                <a:ea typeface="Microsoft Yahei"/>
                <a:cs typeface="Microsoft Yahei"/>
              </a:rPr>
              <a:t>药品管理法的作用</a:t>
            </a:r>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定义与作用</a:t>
              </a:r>
            </a:p>
          </p:txBody>
        </p:sp>
      </p:grpSp>
      <p:sp>
        <p:nvSpPr>
          <p:cNvPr id="32" name="AutoShape 32"/>
          <p:cNvSpPr/>
          <p:nvPr/>
        </p:nvSpPr>
        <p:spPr>
          <a:xfrm>
            <a:off x="6830551" y="20472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30551" y="4287194"/>
            <a:ext cx="2709482"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6458495" y="1716941"/>
            <a:ext cx="5076825" cy="20288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药品管理法是指国家制定和颁布的，用于规范药品研制、生产、流通、使用等环节的法律法规的总称。</a:t>
            </a:r>
          </a:p>
        </p:txBody>
      </p:sp>
      <p:sp>
        <p:nvSpPr>
          <p:cNvPr id="35" name="TextBox 35"/>
          <p:cNvSpPr txBox="1"/>
          <p:nvPr/>
        </p:nvSpPr>
        <p:spPr>
          <a:xfrm>
            <a:off x="6458495" y="4396703"/>
            <a:ext cx="5076825" cy="1990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确保药品质量，保障公众用药安全，促进医药产业健康发展，维护社会稳定和公共安全。</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7288" r="2728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51" r="3255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随着医药产业的快速发展和药品市场的不断扩大，药品安全问题日益突出，需要国家层面进行立法规范。</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立法背景</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我国药品管理法的立法历程经历了多个阶段，包括起草、审议、修改和完善等过程，最终于XXXX年正式颁布实施。</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立法历程</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立法背景及历程</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242" b="8242"/>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法律体系</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管理机构</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监管措施</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药品管理法是我国法律体系中的重要组成部分，与其他相关法律法规相互补充、相互支撑，共同构成了完整的药品管理法律体系。</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药品管理法规定了药品管理的机构设置和职责划分，包括国家药品监督管理局和地方各级药品监督管理部门等。</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药品管理法规定了多种监管措施，如药品注册、生产许可、经营许可、监督检查、行政处罚等，以确保药品质量和用药安全。</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药品管理法体系结构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药品管理法的法律渊源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宪法保障公民基本权利</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宪法作为国家的根本大法，保障公民的生命权、健康权等基本权利，为药品管理法的制定和实施提供根本的法律依据。</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宪法确立国家管理药品的职责</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宪法规定国家有维护人民健康和药品安全的职责，为药品管理法的制定和实施提供宪法层面的支持。</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宪法依据</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828" r="382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国务院制定的药品管理行政法规，如《药品管理法实施条例》等，对药品的研制、生产、流通、使用等各个环节进行具体规范。</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国家药品监督管理部门制定的部门规章，如《药品注册管理办法》、《药品生产质量管理规范》等，对药品管理法的实施进行细化和补充。</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行政法规与部门规章</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部门规章的细化规定</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行政法规的规范作用</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906" r="24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地方性法规的补充作用</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各省、自治区、直辖市人民代表大会及其常务委员会根据本行政区域的具体情况和实际需要，制定与药品管理法相配套的地方性法规。</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政府规章的灵活调整</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地方政府根据本地实际情况，可以制定与药品管理法相关的政府规章，对本地药品管理工作进行灵活调整。</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地方性法规及政府规章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25" r="166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我国加入的国际药品管理条约，如《国际卫生条例》、《世界贸易组织协定》中的相关条款等，对我国药品管理法的制定和实施具有约束作用。</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国际条约的约束作用</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国际上通行的药品管理惯例和做法，对我国药品管理法的制定和实施具有一定的参考作用，有助于推动我国药品管理工作的国际化进程。</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国际惯例的参考作用</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国际条约与惯例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药品管理法中的法律关系</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监管与被监管关系</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药品监管机关依法对药品研制、生产、经营、使用等环节进行监督管理，确保药品安全有效；相对人（包括药品生产经营企业、医疗机构等）必须遵守药品管理法律法规，接受监管机关的监督检查。</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服务与指导关系</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药品监管机关在履行监管职责的同时，还应为相对人提供必要的服务和指导，如提供政策法规咨询、技术支持等，帮助相对人提高药品质量安全管理水平。</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药品监管机关与相对人之间的关系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药品生产经营企业之间的关系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竞争关系</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药品生产经营企业在市场经济条件下开展竞争，通过提高产品质量、降低成本、创新营销策略等方式争夺市场份额。</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合作关系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药品生产经营企业之间也存在合作关系，如共同研发新药、联合生产、委托加工等，以实现资源共享、优势互补和共同发展。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https://d.book118.com/807050143101006042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2024-09-15T18:39:28.878</cp:lastPrinted>
  <dcterms:created xsi:type="dcterms:W3CDTF">2024-09-15T10:39:28Z</dcterms:created>
  <dcterms:modified xsi:type="dcterms:W3CDTF">2024-09-15T10:39:31Z</dcterms:modified>
</cp:coreProperties>
</file>