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3A2E983-948B-43E4-99C1-835F3C3171D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86" name="PlaceHolder 1"/>
          <p:cNvSpPr>
            <a:spLocks noGrp="1"/>
          </p:cNvSpPr>
          <p:nvPr>
            <p:ph type="sldImg"/>
          </p:nvPr>
        </p:nvSpPr>
        <p:spPr>
          <a:xfrm>
            <a:off x="685800" y="1143000"/>
            <a:ext cx="5486040" cy="3085920"/>
          </a:xfrm>
          <a:prstGeom prst="rect">
            <a:avLst/>
          </a:prstGeom>
          <a:ln w="0">
            <a:noFill/>
          </a:ln>
        </p:spPr>
      </p:sp>
      <p:sp>
        <p:nvSpPr>
          <p:cNvPr id="88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8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89" name="PlaceHolder 1"/>
          <p:cNvSpPr>
            <a:spLocks noGrp="1"/>
          </p:cNvSpPr>
          <p:nvPr>
            <p:ph type="sldImg"/>
          </p:nvPr>
        </p:nvSpPr>
        <p:spPr>
          <a:xfrm>
            <a:off x="685800" y="1143000"/>
            <a:ext cx="5486040" cy="3085920"/>
          </a:xfrm>
          <a:prstGeom prst="rect">
            <a:avLst/>
          </a:prstGeom>
          <a:ln w="0">
            <a:noFill/>
          </a:ln>
        </p:spPr>
      </p:sp>
      <p:sp>
        <p:nvSpPr>
          <p:cNvPr id="89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9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92" name="PlaceHolder 1"/>
          <p:cNvSpPr>
            <a:spLocks noGrp="1"/>
          </p:cNvSpPr>
          <p:nvPr>
            <p:ph type="sldImg"/>
          </p:nvPr>
        </p:nvSpPr>
        <p:spPr>
          <a:xfrm>
            <a:off x="685800" y="1143000"/>
            <a:ext cx="5486040" cy="3085920"/>
          </a:xfrm>
          <a:prstGeom prst="rect">
            <a:avLst/>
          </a:prstGeom>
          <a:ln w="0">
            <a:noFill/>
          </a:ln>
        </p:spPr>
      </p:sp>
      <p:sp>
        <p:nvSpPr>
          <p:cNvPr id="89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9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95" name="PlaceHolder 1"/>
          <p:cNvSpPr>
            <a:spLocks noGrp="1"/>
          </p:cNvSpPr>
          <p:nvPr>
            <p:ph type="sldImg"/>
          </p:nvPr>
        </p:nvSpPr>
        <p:spPr>
          <a:xfrm>
            <a:off x="685800" y="1143000"/>
            <a:ext cx="5486040" cy="3085920"/>
          </a:xfrm>
          <a:prstGeom prst="rect">
            <a:avLst/>
          </a:prstGeom>
          <a:ln w="0">
            <a:noFill/>
          </a:ln>
        </p:spPr>
      </p:sp>
      <p:sp>
        <p:nvSpPr>
          <p:cNvPr id="89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9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98" name="PlaceHolder 1"/>
          <p:cNvSpPr>
            <a:spLocks noGrp="1"/>
          </p:cNvSpPr>
          <p:nvPr>
            <p:ph type="sldImg"/>
          </p:nvPr>
        </p:nvSpPr>
        <p:spPr>
          <a:xfrm>
            <a:off x="685800" y="1143000"/>
            <a:ext cx="5486040" cy="3085920"/>
          </a:xfrm>
          <a:prstGeom prst="rect">
            <a:avLst/>
          </a:prstGeom>
          <a:ln w="0">
            <a:noFill/>
          </a:ln>
        </p:spPr>
      </p:sp>
      <p:sp>
        <p:nvSpPr>
          <p:cNvPr id="89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1" name="PlaceHolder 1"/>
          <p:cNvSpPr>
            <a:spLocks noGrp="1"/>
          </p:cNvSpPr>
          <p:nvPr>
            <p:ph type="sldImg"/>
          </p:nvPr>
        </p:nvSpPr>
        <p:spPr>
          <a:xfrm>
            <a:off x="685800" y="1143000"/>
            <a:ext cx="5486040" cy="3085920"/>
          </a:xfrm>
          <a:prstGeom prst="rect">
            <a:avLst/>
          </a:prstGeom>
          <a:ln w="0">
            <a:noFill/>
          </a:ln>
        </p:spPr>
      </p:sp>
      <p:sp>
        <p:nvSpPr>
          <p:cNvPr id="90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4" name="PlaceHolder 1"/>
          <p:cNvSpPr>
            <a:spLocks noGrp="1"/>
          </p:cNvSpPr>
          <p:nvPr>
            <p:ph type="sldImg"/>
          </p:nvPr>
        </p:nvSpPr>
        <p:spPr>
          <a:xfrm>
            <a:off x="685800" y="1143000"/>
            <a:ext cx="5486040" cy="3085920"/>
          </a:xfrm>
          <a:prstGeom prst="rect">
            <a:avLst/>
          </a:prstGeom>
          <a:ln w="0">
            <a:noFill/>
          </a:ln>
        </p:spPr>
      </p:sp>
      <p:sp>
        <p:nvSpPr>
          <p:cNvPr id="90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7" name="PlaceHolder 1"/>
          <p:cNvSpPr>
            <a:spLocks noGrp="1"/>
          </p:cNvSpPr>
          <p:nvPr>
            <p:ph type="sldImg"/>
          </p:nvPr>
        </p:nvSpPr>
        <p:spPr>
          <a:xfrm>
            <a:off x="685800" y="1143000"/>
            <a:ext cx="5486040" cy="3085920"/>
          </a:xfrm>
          <a:prstGeom prst="rect">
            <a:avLst/>
          </a:prstGeom>
          <a:ln w="0">
            <a:noFill/>
          </a:ln>
        </p:spPr>
      </p:sp>
      <p:sp>
        <p:nvSpPr>
          <p:cNvPr id="908"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9"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9B3D63-F95B-4B07-9EF4-7C0DF9424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ECA8C-1D4A-4803-BA31-D847762F4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FFF7FA-2E9F-4E2E-9FCB-04534EDD3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8B2000-BADA-490C-B185-7B4261EE31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DF0FF0-60EB-4EF1-9D9F-FC18C65DF1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4CFB4C-AC62-4EB6-AB40-99DBA792C6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494857-AD8A-4CD0-970E-98D79BD40F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88FAF0-75B8-4428-89CF-EEA9CFD903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F3B137-653F-4AC1-8122-528FC13874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CB454-A203-4BAA-BC97-02F9BE37E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1C92B6-17FF-49BC-9FBA-8D6B6FAA3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13D72B1-D7E9-4A2E-9D91-579EB33946D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744F098-AA72-49D8-AAE4-7CE3692D05C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51153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下肢静脉曲张疾病查房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76480"/>
            <a:ext cx="7678800" cy="3945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1</a:t>
            </a:r>
            <a:r>
              <a:rPr lang="zh-CN" sz="2400" b="1" strike="noStrike" spc="-1">
                <a:solidFill>
                  <a:schemeClr val="dk1"/>
                </a:solidFill>
                <a:latin typeface="微软雅黑"/>
                <a:ea typeface="微软雅黑"/>
              </a:rPr>
              <a:t>章  介绍</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2</a:t>
            </a:r>
            <a:r>
              <a:rPr lang="zh-CN" sz="2400" b="1" strike="noStrike" spc="-1">
                <a:solidFill>
                  <a:schemeClr val="dk1"/>
                </a:solidFill>
                <a:latin typeface="微软雅黑"/>
                <a:ea typeface="微软雅黑"/>
              </a:rPr>
              <a:t>章  病史询问</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3</a:t>
            </a:r>
            <a:r>
              <a:rPr lang="zh-CN" sz="2400" b="1" strike="noStrike" spc="-1">
                <a:solidFill>
                  <a:schemeClr val="dk1"/>
                </a:solidFill>
                <a:latin typeface="微软雅黑"/>
                <a:ea typeface="微软雅黑"/>
              </a:rPr>
              <a:t>章  体格检查</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4</a:t>
            </a:r>
            <a:r>
              <a:rPr lang="zh-CN" sz="2400" b="1" strike="noStrike" spc="-1">
                <a:solidFill>
                  <a:schemeClr val="dk1"/>
                </a:solidFill>
                <a:latin typeface="微软雅黑"/>
                <a:ea typeface="微软雅黑"/>
              </a:rPr>
              <a:t>章  实验室检查</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5</a:t>
            </a:r>
            <a:r>
              <a:rPr lang="zh-CN" sz="2400" b="1" strike="noStrike" spc="-1">
                <a:solidFill>
                  <a:schemeClr val="dk1"/>
                </a:solidFill>
                <a:latin typeface="微软雅黑"/>
                <a:ea typeface="微软雅黑"/>
              </a:rPr>
              <a:t>章  影像学检查</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6</a:t>
            </a:r>
            <a:r>
              <a:rPr lang="zh-CN" sz="2400" b="1" strike="noStrike" spc="-1">
                <a:solidFill>
                  <a:schemeClr val="dk1"/>
                </a:solidFill>
                <a:latin typeface="微软雅黑"/>
                <a:ea typeface="微软雅黑"/>
              </a:rPr>
              <a:t>章  治疗方案</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7</a:t>
            </a:r>
            <a:r>
              <a:rPr lang="zh-CN" sz="2400" b="1" strike="noStrike" spc="-1">
                <a:solidFill>
                  <a:schemeClr val="dk1"/>
                </a:solidFill>
                <a:latin typeface="微软雅黑"/>
                <a:ea typeface="微软雅黑"/>
              </a:rPr>
              <a:t>章  随访和预后</a:t>
            </a:r>
            <a:endParaRPr lang="en-US" sz="2400" b="0" strike="noStrike" spc="-1">
              <a:solidFill>
                <a:srgbClr val="000000"/>
              </a:solidFill>
              <a:latin typeface="Arial"/>
            </a:endParaRPr>
          </a:p>
          <a:p>
            <a:pPr defTabSz="914400">
              <a:lnSpc>
                <a:spcPct val="100000"/>
              </a:lnSpc>
            </a:pPr>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8</a:t>
            </a:r>
            <a:r>
              <a:rPr lang="zh-CN" sz="2400" b="1" strike="noStrike" spc="-1">
                <a:solidFill>
                  <a:schemeClr val="dk1"/>
                </a:solidFill>
                <a:latin typeface="微软雅黑"/>
                <a:ea typeface="微软雅黑"/>
              </a:rPr>
              <a:t>章  总结</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1</a:t>
            </a:r>
            <a:r>
              <a:rPr lang="zh-CN" sz="4000" b="1" strike="noStrike" spc="299">
                <a:solidFill>
                  <a:srgbClr val="AF79DE"/>
                </a:solidFill>
                <a:latin typeface="Arial"/>
                <a:ea typeface="微软雅黑"/>
              </a:rPr>
              <a:t>章 介绍</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什么是下肢静脉曲张疾病？</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下肢静脉曲张是一种常见的静脉疾病，通常由于静脉瓣膜功能障碍导致。这种疾病会引起下肢静脉扩张，形成曲张扭曲的情况，给患者带来不适和疼痛。</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5" name="AutoShape 3"/>
          <p:cNvSpPr/>
          <p:nvPr/>
        </p:nvSpPr>
        <p:spPr>
          <a:xfrm>
            <a:off x="385344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6" name="AutoShape 4"/>
          <p:cNvSpPr/>
          <p:nvPr/>
        </p:nvSpPr>
        <p:spPr>
          <a:xfrm>
            <a:off x="385344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7"/>
          <p:cNvSpPr/>
          <p:nvPr/>
        </p:nvSpPr>
        <p:spPr>
          <a:xfrm>
            <a:off x="787320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8"/>
          <p:cNvSpPr/>
          <p:nvPr/>
        </p:nvSpPr>
        <p:spPr>
          <a:xfrm>
            <a:off x="787320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10"/>
          <p:cNvSpPr/>
          <p:nvPr/>
        </p:nvSpPr>
        <p:spPr>
          <a:xfrm>
            <a:off x="385344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11"/>
          <p:cNvSpPr/>
          <p:nvPr/>
        </p:nvSpPr>
        <p:spPr>
          <a:xfrm>
            <a:off x="385344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 name="AutoShape 13"/>
          <p:cNvSpPr/>
          <p:nvPr/>
        </p:nvSpPr>
        <p:spPr>
          <a:xfrm>
            <a:off x="787320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4"/>
          <p:cNvSpPr/>
          <p:nvPr/>
        </p:nvSpPr>
        <p:spPr>
          <a:xfrm>
            <a:off x="787320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2.title"/>
          <p:cNvSpPr/>
          <p:nvPr/>
        </p:nvSpPr>
        <p:spPr>
          <a:xfrm>
            <a:off x="8046720" y="1557720"/>
            <a:ext cx="33181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超声检查</a:t>
            </a:r>
            <a:endParaRPr lang="en-US" sz="2000" b="0" strike="noStrike" spc="-1">
              <a:solidFill>
                <a:srgbClr val="000000"/>
              </a:solidFill>
              <a:latin typeface="Arial"/>
            </a:endParaRPr>
          </a:p>
        </p:txBody>
      </p:sp>
      <p:sp>
        <p:nvSpPr>
          <p:cNvPr id="135"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可以明确静脉曲张的位置和程度</a:t>
            </a:r>
            <a:endParaRPr lang="en-US" sz="1600" b="0" strike="noStrike" spc="-1">
              <a:solidFill>
                <a:srgbClr val="000000"/>
              </a:solidFill>
              <a:latin typeface="Arial"/>
            </a:endParaRPr>
          </a:p>
        </p:txBody>
      </p:sp>
      <p:sp>
        <p:nvSpPr>
          <p:cNvPr id="13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静脉造影</a:t>
            </a:r>
            <a:endParaRPr lang="en-US" sz="2000" b="0" strike="noStrike" spc="-1">
              <a:solidFill>
                <a:srgbClr val="000000"/>
              </a:solidFill>
              <a:latin typeface="Arial"/>
            </a:endParaRPr>
          </a:p>
        </p:txBody>
      </p:sp>
      <p:sp>
        <p:nvSpPr>
          <p:cNvPr id="138"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用于更精确地检查静脉系统</a:t>
            </a:r>
            <a:endParaRPr lang="en-US" sz="1600" b="0" strike="noStrike" spc="-1">
              <a:solidFill>
                <a:srgbClr val="000000"/>
              </a:solidFill>
              <a:latin typeface="Arial"/>
            </a:endParaRPr>
          </a:p>
        </p:txBody>
      </p:sp>
      <p:sp>
        <p:nvSpPr>
          <p:cNvPr id="13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4.title"/>
          <p:cNvSpPr/>
          <p:nvPr/>
        </p:nvSpPr>
        <p:spPr>
          <a:xfrm>
            <a:off x="8046720" y="4109040"/>
            <a:ext cx="33714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41"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4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诊断方法</a:t>
            </a:r>
            <a:endParaRPr lang="en-US" sz="3000" b="0" strike="noStrike" spc="-1">
              <a:solidFill>
                <a:schemeClr val="dk1"/>
              </a:solidFill>
              <a:latin typeface="Arial"/>
            </a:endParaRPr>
          </a:p>
        </p:txBody>
      </p:sp>
      <p:sp>
        <p:nvSpPr>
          <p:cNvPr id="14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临床检查</a:t>
            </a:r>
            <a:endParaRPr lang="en-US" sz="2000" b="0" strike="noStrike" spc="-1">
              <a:solidFill>
                <a:srgbClr val="000000"/>
              </a:solidFill>
              <a:latin typeface="Arial"/>
            </a:endParaRPr>
          </a:p>
        </p:txBody>
      </p:sp>
      <p:sp>
        <p:nvSpPr>
          <p:cNvPr id="145"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通过观察患者的症状和体征进行初步诊断</a:t>
            </a:r>
            <a:endParaRPr lang="en-US" sz="1600" b="0" strike="noStrike" spc="-1">
              <a:solidFill>
                <a:srgbClr val="000000"/>
              </a:solidFill>
              <a:latin typeface="Arial"/>
            </a:endParaRPr>
          </a:p>
        </p:txBody>
      </p:sp>
      <p:grpSp>
        <p:nvGrpSpPr>
          <p:cNvPr id="146" name="Group 15"/>
          <p:cNvGrpSpPr/>
          <p:nvPr/>
        </p:nvGrpSpPr>
        <p:grpSpPr>
          <a:xfrm>
            <a:off x="435960" y="378720"/>
            <a:ext cx="515160" cy="439560"/>
            <a:chOff x="435960" y="378720"/>
            <a:chExt cx="515160" cy="439560"/>
          </a:xfrm>
        </p:grpSpPr>
        <p:sp>
          <p:nvSpPr>
            <p:cNvPr id="147"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8"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9"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0"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1"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2"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3"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4"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5"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6"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7"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8"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9"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0"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1"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2"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3"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4"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5"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6"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67"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68"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9"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结尾</a:t>
            </a:r>
            <a:endParaRPr lang="en-US" sz="3000" b="0" strike="noStrike" spc="-1">
              <a:solidFill>
                <a:schemeClr val="dk1"/>
              </a:solidFill>
              <a:latin typeface="Arial"/>
            </a:endParaRPr>
          </a:p>
        </p:txBody>
      </p:sp>
      <p:sp>
        <p:nvSpPr>
          <p:cNvPr id="170"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通过本章节的介绍，我们了解了下肢静脉曲张疾病的基本情况、病因、临床表现和诊断方法。在临床实践中，及早发现并有效治疗下肢静脉曲张疾病对患者的健康至关重要。</a:t>
            </a:r>
            <a:endParaRPr lang="en-US" sz="1800" b="0" strike="noStrike" spc="-1">
              <a:solidFill>
                <a:srgbClr val="000000"/>
              </a:solidFill>
              <a:latin typeface="Arial"/>
            </a:endParaRPr>
          </a:p>
        </p:txBody>
      </p:sp>
      <p:grpSp>
        <p:nvGrpSpPr>
          <p:cNvPr id="171" name="Group 15"/>
          <p:cNvGrpSpPr/>
          <p:nvPr/>
        </p:nvGrpSpPr>
        <p:grpSpPr>
          <a:xfrm>
            <a:off x="435960" y="378720"/>
            <a:ext cx="515160" cy="439560"/>
            <a:chOff x="435960" y="378720"/>
            <a:chExt cx="515160" cy="439560"/>
          </a:xfrm>
        </p:grpSpPr>
        <p:sp>
          <p:nvSpPr>
            <p:cNvPr id="172"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3"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4"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5"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6"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7"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8"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9"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0"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1"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2"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3"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4"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5"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6"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7"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8"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9"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0"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1"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92"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3"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4"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2</a:t>
            </a:r>
            <a:r>
              <a:rPr lang="zh-CN" sz="4000" b="1" strike="noStrike" spc="299">
                <a:solidFill>
                  <a:srgbClr val="AF79DE"/>
                </a:solidFill>
                <a:latin typeface="Arial"/>
                <a:ea typeface="微软雅黑"/>
              </a:rPr>
              <a:t>章 病史询问</a:t>
            </a:r>
            <a:endParaRPr lang="en-US" sz="4000" b="0" strike="noStrike" spc="-1">
              <a:solidFill>
                <a:schemeClr val="dk1"/>
              </a:solidFill>
              <a:latin typeface="Arial"/>
            </a:endParaRPr>
          </a:p>
        </p:txBody>
      </p:sp>
      <p:sp>
        <p:nvSpPr>
          <p:cNvPr id="19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2.title"/>
          <p:cNvSpPr/>
          <p:nvPr/>
        </p:nvSpPr>
        <p:spPr>
          <a:xfrm>
            <a:off x="8392320" y="155772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发展过程</a:t>
            </a:r>
            <a:endParaRPr lang="en-US" sz="2000" b="0" strike="noStrike" spc="-1">
              <a:solidFill>
                <a:srgbClr val="000000"/>
              </a:solidFill>
              <a:latin typeface="Arial"/>
            </a:endParaRPr>
          </a:p>
        </p:txBody>
      </p:sp>
      <p:sp>
        <p:nvSpPr>
          <p:cNvPr id="198"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详细了解患者疾病的发展过程</a:t>
            </a:r>
            <a:endParaRPr lang="en-US" sz="1600" b="0" strike="noStrike" spc="-1">
              <a:solidFill>
                <a:srgbClr val="000000"/>
              </a:solidFill>
              <a:latin typeface="Arial"/>
            </a:endParaRPr>
          </a:p>
        </p:txBody>
      </p:sp>
      <p:sp>
        <p:nvSpPr>
          <p:cNvPr id="19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3.title"/>
          <p:cNvSpPr/>
          <p:nvPr/>
        </p:nvSpPr>
        <p:spPr>
          <a:xfrm>
            <a:off x="1094760" y="4120560"/>
            <a:ext cx="33022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治疗经过</a:t>
            </a:r>
            <a:endParaRPr lang="en-US" sz="2000" b="0" strike="noStrike" spc="-1">
              <a:solidFill>
                <a:srgbClr val="000000"/>
              </a:solidFill>
              <a:latin typeface="Arial"/>
            </a:endParaRPr>
          </a:p>
        </p:txBody>
      </p:sp>
      <p:sp>
        <p:nvSpPr>
          <p:cNvPr id="201"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详细了解患者疾病的治疗经过</a:t>
            </a:r>
            <a:endParaRPr lang="en-US" sz="1600" b="0" strike="noStrike" spc="-1">
              <a:solidFill>
                <a:srgbClr val="000000"/>
              </a:solidFill>
              <a:latin typeface="Arial"/>
            </a:endParaRPr>
          </a:p>
        </p:txBody>
      </p:sp>
      <p:sp>
        <p:nvSpPr>
          <p:cNvPr id="20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4.title"/>
          <p:cNvSpPr/>
          <p:nvPr/>
        </p:nvSpPr>
        <p:spPr>
          <a:xfrm>
            <a:off x="8392320" y="410904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204"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病史采集要点</a:t>
            </a:r>
            <a:endParaRPr lang="en-US" sz="3000" b="0" strike="noStrike" spc="-1">
              <a:solidFill>
                <a:schemeClr val="dk1"/>
              </a:solidFill>
              <a:latin typeface="Arial"/>
            </a:endParaRPr>
          </a:p>
        </p:txBody>
      </p:sp>
      <p:sp>
        <p:nvSpPr>
          <p:cNvPr id="20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1.title"/>
          <p:cNvSpPr/>
          <p:nvPr/>
        </p:nvSpPr>
        <p:spPr>
          <a:xfrm>
            <a:off x="1094760" y="1655280"/>
            <a:ext cx="330300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疾病起源</a:t>
            </a:r>
            <a:endParaRPr lang="en-US" sz="2000" b="0" strike="noStrike" spc="-1">
              <a:solidFill>
                <a:srgbClr val="000000"/>
              </a:solidFill>
              <a:latin typeface="Arial"/>
            </a:endParaRPr>
          </a:p>
        </p:txBody>
      </p:sp>
      <p:sp>
        <p:nvSpPr>
          <p:cNvPr id="208"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详细了解患者疾病的起源</a:t>
            </a:r>
            <a:endParaRPr lang="en-US" sz="1600" b="0" strike="noStrike" spc="-1">
              <a:solidFill>
                <a:srgbClr val="000000"/>
              </a:solidFill>
              <a:latin typeface="Arial"/>
            </a:endParaRPr>
          </a:p>
        </p:txBody>
      </p:sp>
      <p:grpSp>
        <p:nvGrpSpPr>
          <p:cNvPr id="209" name="Group 15"/>
          <p:cNvGrpSpPr/>
          <p:nvPr/>
        </p:nvGrpSpPr>
        <p:grpSpPr>
          <a:xfrm>
            <a:off x="435960" y="378720"/>
            <a:ext cx="515160" cy="439560"/>
            <a:chOff x="435960" y="378720"/>
            <a:chExt cx="515160" cy="439560"/>
          </a:xfrm>
        </p:grpSpPr>
        <p:sp>
          <p:nvSpPr>
            <p:cNvPr id="210"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1"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2"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3"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4"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5"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6"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7"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8"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9"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0"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0" name="AutoShape 8"/>
          <p:cNvSpPr/>
          <p:nvPr/>
        </p:nvSpPr>
        <p:spPr>
          <a:xfrm>
            <a:off x="4397760" y="257004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1" name="AutoShape 9"/>
          <p:cNvSpPr/>
          <p:nvPr/>
        </p:nvSpPr>
        <p:spPr>
          <a:xfrm>
            <a:off x="7198560" y="2570040"/>
            <a:ext cx="583920" cy="58860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2" name="AutoShape 10"/>
          <p:cNvSpPr/>
          <p:nvPr/>
        </p:nvSpPr>
        <p:spPr>
          <a:xfrm>
            <a:off x="4397760" y="4078080"/>
            <a:ext cx="583920" cy="58392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11"/>
          <p:cNvSpPr/>
          <p:nvPr/>
        </p:nvSpPr>
        <p:spPr>
          <a:xfrm>
            <a:off x="7198560" y="407808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235"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236"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237"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238" name="AutoShape 2"/>
          <p:cNvSpPr/>
          <p:nvPr/>
        </p:nvSpPr>
        <p:spPr>
          <a:xfrm>
            <a:off x="4876920" y="2507040"/>
            <a:ext cx="2424240" cy="236448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9"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40"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1"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2"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3"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4"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5"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6"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47"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9"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既往病史</a:t>
            </a:r>
            <a:endParaRPr lang="en-US" sz="3600" b="0" strike="noStrike" spc="-1">
              <a:solidFill>
                <a:srgbClr val="000000"/>
              </a:solidFill>
              <a:latin typeface="Arial"/>
            </a:endParaRPr>
          </a:p>
        </p:txBody>
      </p:sp>
      <p:sp>
        <p:nvSpPr>
          <p:cNvPr id="250"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了解患者的既往病史对于诊断和治疗静脉曲张疾病有重要意义，包括其他慢性疾病和手术史等信息。</a:t>
            </a:r>
            <a:endParaRPr lang="en-US" sz="1800" b="0" strike="noStrike" spc="-1">
              <a:solidFill>
                <a:srgbClr val="000000"/>
              </a:solidFill>
              <a:latin typeface="Arial"/>
            </a:endParaRPr>
          </a:p>
        </p:txBody>
      </p:sp>
      <p:sp>
        <p:nvSpPr>
          <p:cNvPr id="2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52" name="Group 15"/>
          <p:cNvGrpSpPr/>
          <p:nvPr/>
        </p:nvGrpSpPr>
        <p:grpSpPr>
          <a:xfrm>
            <a:off x="431640" y="396000"/>
            <a:ext cx="514800" cy="439200"/>
            <a:chOff x="431640" y="396000"/>
            <a:chExt cx="514800" cy="439200"/>
          </a:xfrm>
        </p:grpSpPr>
        <p:sp>
          <p:nvSpPr>
            <p:cNvPr id="253"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4"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5"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6"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7"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8"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9"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0"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1"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2"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3"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4"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5"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6"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7"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8"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9"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0"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1"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2"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73"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74"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5"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诊断方法</a:t>
            </a:r>
            <a:endParaRPr lang="en-US" sz="3000" b="0" strike="noStrike" spc="-1">
              <a:solidFill>
                <a:schemeClr val="dk1"/>
              </a:solidFill>
              <a:latin typeface="Arial"/>
            </a:endParaRPr>
          </a:p>
        </p:txBody>
      </p:sp>
      <p:sp>
        <p:nvSpPr>
          <p:cNvPr id="276"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对于诊断静脉曲张疾病，医生通常会结合患者的病史、症状以及相关检查结果综合判断，以确保准确诊断和治疗计划的制定。</a:t>
            </a:r>
            <a:endParaRPr lang="en-US" sz="1800" b="0" strike="noStrike" spc="-1">
              <a:solidFill>
                <a:srgbClr val="000000"/>
              </a:solidFill>
              <a:latin typeface="Arial"/>
            </a:endParaRPr>
          </a:p>
        </p:txBody>
      </p:sp>
      <p:grpSp>
        <p:nvGrpSpPr>
          <p:cNvPr id="277" name="Group 15"/>
          <p:cNvGrpSpPr/>
          <p:nvPr/>
        </p:nvGrpSpPr>
        <p:grpSpPr>
          <a:xfrm>
            <a:off x="435960" y="378720"/>
            <a:ext cx="515160" cy="439560"/>
            <a:chOff x="435960" y="378720"/>
            <a:chExt cx="515160" cy="439560"/>
          </a:xfrm>
        </p:grpSpPr>
        <p:sp>
          <p:nvSpPr>
            <p:cNvPr id="278"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9"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0"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1"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2"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3"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4"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5"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6"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7"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8"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9"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0"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1"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2"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3"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4"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5"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6"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7"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98"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9"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300"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3</a:t>
            </a:r>
            <a:r>
              <a:rPr lang="zh-CN" sz="4000" b="1" strike="noStrike" spc="299">
                <a:solidFill>
                  <a:srgbClr val="AF79DE"/>
                </a:solidFill>
                <a:latin typeface="Arial"/>
                <a:ea typeface="微软雅黑"/>
              </a:rPr>
              <a:t>章 体格检查</a:t>
            </a:r>
            <a:endParaRPr lang="en-US" sz="4000" b="0" strike="noStrike" spc="-1">
              <a:solidFill>
                <a:schemeClr val="dk1"/>
              </a:solidFill>
              <a:latin typeface="Arial"/>
            </a:endParaRPr>
          </a:p>
        </p:txBody>
      </p:sp>
      <p:sp>
        <p:nvSpPr>
          <p:cNvPr id="3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2"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4"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5"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6"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7"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8"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9"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下肢观察</a:t>
            </a:r>
            <a:endParaRPr lang="en-US" sz="3600" b="0" strike="noStrike" spc="-1">
              <a:solidFill>
                <a:srgbClr val="000000"/>
              </a:solidFill>
              <a:latin typeface="Arial"/>
            </a:endParaRPr>
          </a:p>
        </p:txBody>
      </p:sp>
      <p:sp>
        <p:nvSpPr>
          <p:cNvPr id="31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在体格检查中，观察下肢是非常重要的一环。下肢肿胀、皮肤色素沉着以及静脉曲张等表现可能是下肢静脉曲张疾病的重要特征，医生可以通过仔细观察这些表现来判断患者的病情。</a:t>
            </a:r>
            <a:endParaRPr lang="en-US" sz="1800" b="0" strike="noStrike" spc="-1">
              <a:solidFill>
                <a:srgbClr val="000000"/>
              </a:solidFill>
              <a:latin typeface="Arial"/>
            </a:endParaRPr>
          </a:p>
        </p:txBody>
      </p:sp>
      <p:sp>
        <p:nvSpPr>
          <p:cNvPr id="3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14" name="Group 15"/>
          <p:cNvGrpSpPr/>
          <p:nvPr/>
        </p:nvGrpSpPr>
        <p:grpSpPr>
          <a:xfrm>
            <a:off x="431640" y="396000"/>
            <a:ext cx="514800" cy="439200"/>
            <a:chOff x="431640" y="396000"/>
            <a:chExt cx="514800" cy="439200"/>
          </a:xfrm>
        </p:grpSpPr>
        <p:sp>
          <p:nvSpPr>
            <p:cNvPr id="315"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6"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7"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8"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9"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0"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1"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2"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3"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4"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5"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6"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7"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8"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9"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0"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1"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2"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3"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4"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3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36"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8"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9"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神经系统检查</a:t>
            </a:r>
            <a:endParaRPr lang="en-US" sz="3000" b="0" strike="noStrike" spc="-1">
              <a:solidFill>
                <a:schemeClr val="dk1"/>
              </a:solidFill>
              <a:latin typeface="Arial"/>
            </a:endParaRPr>
          </a:p>
        </p:txBody>
      </p:sp>
      <p:sp>
        <p:nvSpPr>
          <p:cNvPr id="340"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341" name="Group 15"/>
          <p:cNvGrpSpPr/>
          <p:nvPr/>
        </p:nvGrpSpPr>
        <p:grpSpPr>
          <a:xfrm>
            <a:off x="435960" y="378720"/>
            <a:ext cx="515160" cy="439560"/>
            <a:chOff x="435960" y="378720"/>
            <a:chExt cx="515160" cy="439560"/>
          </a:xfrm>
        </p:grpSpPr>
        <p:sp>
          <p:nvSpPr>
            <p:cNvPr id="342"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3"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4"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5"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6"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7"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8"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9"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0"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1"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2"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3"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4"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5"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6"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7"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8"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9"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0"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1"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2" name="AutoShape 2"/>
          <p:cNvSpPr/>
          <p:nvPr/>
        </p:nvSpPr>
        <p:spPr>
          <a:xfrm>
            <a:off x="981720" y="1604880"/>
            <a:ext cx="3394800" cy="211644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63" name="AutoShape 3"/>
          <p:cNvSpPr/>
          <p:nvPr/>
        </p:nvSpPr>
        <p:spPr>
          <a:xfrm>
            <a:off x="4376880" y="37216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4" name="AutoShape 4"/>
          <p:cNvSpPr/>
          <p:nvPr/>
        </p:nvSpPr>
        <p:spPr>
          <a:xfrm>
            <a:off x="7771680" y="16048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365" name="Picture 5" descr="C:/Users/Administrator/Desktop/ppt模板/图片素材/插画/QQ截图20240310102520.pngQQ截图20240310102520"/>
          <p:cNvPicPr/>
          <p:nvPr/>
        </p:nvPicPr>
        <p:blipFill>
          <a:blip r:embed="rId2"/>
          <a:srcRect t="8590" b="8590"/>
          <a:stretch>
            <a:fillRect/>
          </a:stretch>
        </p:blipFill>
        <p:spPr>
          <a:xfrm>
            <a:off x="991080" y="3721680"/>
            <a:ext cx="3395160" cy="2116080"/>
          </a:xfrm>
          <a:prstGeom prst="rect">
            <a:avLst/>
          </a:prstGeom>
          <a:ln w="0">
            <a:noFill/>
          </a:ln>
        </p:spPr>
      </p:pic>
      <p:pic>
        <p:nvPicPr>
          <p:cNvPr id="366" name="Picture 6" descr="C:/Users/Administrator/Desktop/ppt模板/图片素材/插画/QQ截图20240310102542.pngQQ截图20240310102542"/>
          <p:cNvPicPr/>
          <p:nvPr/>
        </p:nvPicPr>
        <p:blipFill>
          <a:blip r:embed="rId3"/>
          <a:srcRect l="2897" r="2897"/>
          <a:stretch>
            <a:fillRect/>
          </a:stretch>
        </p:blipFill>
        <p:spPr>
          <a:xfrm>
            <a:off x="4376880" y="1606680"/>
            <a:ext cx="3394440" cy="2115000"/>
          </a:xfrm>
          <a:prstGeom prst="rect">
            <a:avLst/>
          </a:prstGeom>
          <a:ln w="0">
            <a:noFill/>
          </a:ln>
        </p:spPr>
      </p:pic>
      <p:pic>
        <p:nvPicPr>
          <p:cNvPr id="367" name="Picture 7" descr="C:/Users/Administrator/Desktop/ppt模板/图片素材/插画/QQ截图20240309205650.pngQQ截图20240309205650"/>
          <p:cNvPicPr/>
          <p:nvPr/>
        </p:nvPicPr>
        <p:blipFill>
          <a:blip r:embed="rId4"/>
          <a:srcRect t="19809" b="19809"/>
          <a:stretch>
            <a:fillRect/>
          </a:stretch>
        </p:blipFill>
        <p:spPr>
          <a:xfrm>
            <a:off x="7771680" y="3712680"/>
            <a:ext cx="3394440" cy="2143440"/>
          </a:xfrm>
          <a:prstGeom prst="rect">
            <a:avLst/>
          </a:prstGeom>
          <a:ln w="0">
            <a:noFill/>
          </a:ln>
        </p:spPr>
      </p:pic>
      <p:sp>
        <p:nvSpPr>
          <p:cNvPr id="368"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感觉功能</a:t>
            </a:r>
            <a:endParaRPr lang="en-US" sz="2000" b="0" strike="noStrike" spc="-1">
              <a:solidFill>
                <a:srgbClr val="000000"/>
              </a:solidFill>
              <a:latin typeface="Arial"/>
            </a:endParaRPr>
          </a:p>
        </p:txBody>
      </p:sp>
      <p:sp>
        <p:nvSpPr>
          <p:cNvPr id="369"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检查患者触觉、疼痛感等功能</a:t>
            </a:r>
            <a:endParaRPr lang="en-US" sz="1600" b="0" strike="noStrike" spc="-1">
              <a:solidFill>
                <a:srgbClr val="000000"/>
              </a:solidFill>
              <a:latin typeface="Arial"/>
            </a:endParaRPr>
          </a:p>
        </p:txBody>
      </p:sp>
      <p:sp>
        <p:nvSpPr>
          <p:cNvPr id="370"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运动功能</a:t>
            </a:r>
            <a:endParaRPr lang="en-US" sz="2000" b="0" strike="noStrike" spc="-1">
              <a:solidFill>
                <a:srgbClr val="000000"/>
              </a:solidFill>
              <a:latin typeface="Arial"/>
            </a:endParaRPr>
          </a:p>
        </p:txBody>
      </p:sp>
      <p:sp>
        <p:nvSpPr>
          <p:cNvPr id="371"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评估患者肌肉的运动功能</a:t>
            </a:r>
            <a:endParaRPr lang="en-US" sz="1600" b="0" strike="noStrike" spc="-1">
              <a:solidFill>
                <a:srgbClr val="000000"/>
              </a:solidFill>
              <a:latin typeface="Arial"/>
            </a:endParaRPr>
          </a:p>
        </p:txBody>
      </p:sp>
      <p:sp>
        <p:nvSpPr>
          <p:cNvPr id="372"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神经病变</a:t>
            </a:r>
            <a:endParaRPr lang="en-US" sz="2000" b="0" strike="noStrike" spc="-1">
              <a:solidFill>
                <a:srgbClr val="000000"/>
              </a:solidFill>
              <a:latin typeface="Arial"/>
            </a:endParaRPr>
          </a:p>
        </p:txBody>
      </p:sp>
      <p:sp>
        <p:nvSpPr>
          <p:cNvPr id="373"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排除神经系统是否存在病变</a:t>
            </a:r>
            <a:endParaRPr lang="en-US" sz="16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74"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总结</a:t>
            </a:r>
            <a:endParaRPr lang="en-US" sz="3000" b="0" strike="noStrike" spc="-1">
              <a:solidFill>
                <a:schemeClr val="dk1"/>
              </a:solidFill>
              <a:latin typeface="Arial"/>
            </a:endParaRPr>
          </a:p>
        </p:txBody>
      </p:sp>
      <p:sp>
        <p:nvSpPr>
          <p:cNvPr id="375"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体格检查对于下肢静脉曲张疾病的诊断和治疗非常重要，医生需要通过仔细的观察、触诊以及其他检查方法，全面评估患者的病情，制定合理的治疗方案。</a:t>
            </a:r>
            <a:endParaRPr lang="en-US" sz="1800" b="0" strike="noStrike" spc="-1">
              <a:solidFill>
                <a:srgbClr val="000000"/>
              </a:solidFill>
              <a:latin typeface="Arial"/>
            </a:endParaRPr>
          </a:p>
        </p:txBody>
      </p:sp>
      <p:grpSp>
        <p:nvGrpSpPr>
          <p:cNvPr id="376" name="Group 15"/>
          <p:cNvGrpSpPr/>
          <p:nvPr/>
        </p:nvGrpSpPr>
        <p:grpSpPr>
          <a:xfrm>
            <a:off x="435960" y="378720"/>
            <a:ext cx="515160" cy="439560"/>
            <a:chOff x="435960" y="378720"/>
            <a:chExt cx="515160" cy="439560"/>
          </a:xfrm>
        </p:grpSpPr>
        <p:sp>
          <p:nvSpPr>
            <p:cNvPr id="377"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8"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9"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80"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1"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82"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3"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4"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85"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6"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87"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8"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9"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90"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91"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92"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93"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94"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95"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96"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97"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98"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99"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0"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1"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2"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3"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4"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405"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04</a:t>
            </a:r>
            <a:endParaRPr lang="en-US" sz="6600" b="0" strike="noStrike" spc="148">
              <a:solidFill>
                <a:schemeClr val="dk1">
                  <a:lumMod val="65000"/>
                  <a:lumOff val="35000"/>
                </a:schemeClr>
              </a:solidFill>
              <a:latin typeface="Arial"/>
            </a:endParaRPr>
          </a:p>
        </p:txBody>
      </p:sp>
      <p:sp>
        <p:nvSpPr>
          <p:cNvPr id="406"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第四章 实验室检查</a:t>
            </a:r>
            <a:endParaRPr lang="en-US" sz="4000" b="0" strike="noStrike" spc="-1">
              <a:solidFill>
                <a:schemeClr val="dk1"/>
              </a:solidFill>
              <a:latin typeface="Arial"/>
            </a:endParaRPr>
          </a:p>
        </p:txBody>
      </p:sp>
      <p:sp>
        <p:nvSpPr>
          <p:cNvPr id="4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408"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09"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10"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11"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2"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3"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4"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415"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4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血常规检查</a:t>
            </a:r>
            <a:endParaRPr lang="en-US" sz="3600" b="0" strike="noStrike" spc="-1">
              <a:solidFill>
                <a:srgbClr val="000000"/>
              </a:solidFill>
              <a:latin typeface="Arial"/>
            </a:endParaRPr>
          </a:p>
        </p:txBody>
      </p:sp>
      <p:sp>
        <p:nvSpPr>
          <p:cNvPr id="41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血常规检查是通过检测患者的血液成分，包括红细胞、白细胞、血小板等，以了解患者的血液情况。这对于评估下肢静脉曲张疾病患者的整体健康状况非常重要。</a:t>
            </a:r>
            <a:endParaRPr lang="en-US" sz="1800" b="0" strike="noStrike" spc="-1">
              <a:solidFill>
                <a:srgbClr val="000000"/>
              </a:solidFill>
              <a:latin typeface="Arial"/>
            </a:endParaRPr>
          </a:p>
        </p:txBody>
      </p:sp>
      <p:sp>
        <p:nvSpPr>
          <p:cNvPr id="4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20" name="Group 15"/>
          <p:cNvGrpSpPr/>
          <p:nvPr/>
        </p:nvGrpSpPr>
        <p:grpSpPr>
          <a:xfrm>
            <a:off x="431640" y="396000"/>
            <a:ext cx="514800" cy="439200"/>
            <a:chOff x="431640" y="396000"/>
            <a:chExt cx="514800" cy="439200"/>
          </a:xfrm>
        </p:grpSpPr>
        <p:sp>
          <p:nvSpPr>
            <p:cNvPr id="421"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22"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23"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24"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25"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26"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27"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28"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29"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30"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31"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32"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33"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34"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35"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36"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37"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38"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39"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40"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44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https://d.book118.com/807051153033006054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下肢静脉曲张疾病查房</vt:lpstr>
      <vt:lpstr>目录</vt:lpstr>
      <vt:lpstr>第1章 介绍</vt:lpstr>
      <vt:lpstr> </vt:lpstr>
      <vt:lpstr>诊断方法</vt:lpstr>
      <vt:lpstr>结尾</vt:lpstr>
      <vt:lpstr>第2章 病史询问</vt:lpstr>
      <vt:lpstr>病史采集要点</vt:lpstr>
      <vt:lpstr> </vt:lpstr>
      <vt:lpstr>诊断方法</vt:lpstr>
      <vt:lpstr>第3章 体格检查</vt:lpstr>
      <vt:lpstr> </vt:lpstr>
      <vt:lpstr>神经系统检查</vt:lpstr>
      <vt:lpstr>总结</vt:lpstr>
      <vt:lpstr>第四章 实验室检查</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2024-09-28T09:52:03.664</cp:lastPrinted>
  <dcterms:created xsi:type="dcterms:W3CDTF">2024-09-28T01:52:03Z</dcterms:created>
  <dcterms:modified xsi:type="dcterms:W3CDTF">2024-09-28T01:52:05Z</dcterms:modified>
</cp:coreProperties>
</file>