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8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4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AB49C-F1DC-4621-A813-48F7F0AEF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84C55-0F6A-4EA4-92A8-155B5E835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10071-B50C-4A5F-8D91-747B5CD34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8DAB5-5FA0-457E-83CF-74536BD38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7FB6D-6271-4A53-B696-A5126165A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2B0C1C-87DD-4849-AA0B-70E44F49E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9CE13-2BA4-4B2E-B700-3B200EBCF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8162A-818F-40DD-8442-FAB528BB9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BDECA-2693-4871-BD4F-1EFAB1835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0F8B1-7FD7-456C-9722-972967B31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71147-C04E-4A92-91B1-E727EDB08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71" r:id="rId2"/>
    <p:sldLayoutId id="2147484972" r:id="rId3"/>
    <p:sldLayoutId id="2147484973" r:id="rId4"/>
    <p:sldLayoutId id="2147484974" r:id="rId5"/>
    <p:sldLayoutId id="2147484975" r:id="rId6"/>
    <p:sldLayoutId id="2147484976" r:id="rId7"/>
    <p:sldLayoutId id="2147484977" r:id="rId8"/>
    <p:sldLayoutId id="2147484978" r:id="rId9"/>
    <p:sldLayoutId id="2147484979" r:id="rId10"/>
    <p:sldLayoutId id="214748498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51155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茶叶的种类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Two.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茶叶的分类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各类茶叶的特点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各类茶叶的代表品种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各类茶叶的冲泡方法与技巧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89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茶叶的分类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按照制作方法分类</a:t>
            </a:r>
            <a:endParaRPr lang="zh-CN" altLang="en-US"/>
          </a:p>
        </p:txBody>
      </p:sp>
      <p:sp>
        <p:nvSpPr>
          <p:cNvPr id="1048970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黑茶：后发酵，茶叶呈黑色，如普洱茶、六堡茶等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84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黄茶：轻微发酵，茶叶呈黄色，如君山银针、蒙顶黄芽等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86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乌龙茶：半发酵，茶叶呈黄绿色，如铁观音、大红袍等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88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白茶：轻微发酵，茶叶呈白色，如白毫银针、白牡丹等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90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绿茶：不发酵，保持茶叶原有的绿色，如龙井、碧螺春等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92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红茶：全发酵，茶叶呈红色，如祁门红茶、正山小种等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94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6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8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2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按照发酵程度分类</a:t>
            </a:r>
            <a:endParaRPr lang="zh-CN" altLang="en-US"/>
          </a:p>
        </p:txBody>
      </p:sp>
      <p:sp>
        <p:nvSpPr>
          <p:cNvPr id="1049046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8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0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绿茶：不发酵茶，如龙井、碧螺春、毛峰等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4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6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黄茶：轻微发酵茶，如君山银针、蒙顶黄芽等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0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2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乌龙茶：半发酵茶，如铁观音、大红袍、凤凰单丛等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6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8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红茶：全发酵茶，如祁门红茶、正山小种、金骏眉等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2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4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黑茶：后发酵茶，如普洱茶、安化黑茶、六堡茶等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按照色泽分类</a:t>
            </a:r>
            <a:endParaRPr lang="zh-CN" altLang="en-US"/>
          </a:p>
        </p:txBody>
      </p:sp>
      <p:sp>
        <p:nvSpPr>
          <p:cNvPr id="10491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绿茶：未经发酵，色泽翠绿，口感清新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红茶：全发酵，色泽红褐，口感醇厚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黑茶：后发酵，色泽黑褐，口感醇厚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白茶：轻微发酵，色泽银白，口感清淡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按照采摘标准分类</a:t>
            </a:r>
            <a:endParaRPr lang="zh-CN" altLang="en-US"/>
          </a:p>
        </p:txBody>
      </p:sp>
      <p:sp>
        <p:nvSpPr>
          <p:cNvPr id="104918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春茶：春季采摘的茶叶，品质较高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夏茶：夏季采摘的茶叶，品质较春茶稍差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秋茶：秋季采摘的茶叶，品质介于春茶和夏茶之间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冬茶：冬季采摘的茶叶，品质较低，产量较少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4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各类茶叶的特点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绿茶的特点</a:t>
            </a:r>
            <a:endParaRPr lang="zh-CN" altLang="en-US"/>
          </a:p>
        </p:txBody>
      </p:sp>
      <p:sp>
        <p:nvSpPr>
          <p:cNvPr id="1049316" name="矩形 15"/>
          <p:cNvSpPr/>
          <p:nvPr>
            <p:custDataLst>
              <p:tags r:id="rId2"/>
            </p:custDataLst>
          </p:nvPr>
        </p:nvSpPr>
        <p:spPr>
          <a:xfrm>
            <a:off x="2691734" y="1558486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颜色：绿色或黄绿色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任意多边形 17"/>
          <p:cNvSpPr/>
          <p:nvPr>
            <p:custDataLst>
              <p:tags r:id="rId3"/>
            </p:custDataLst>
          </p:nvPr>
        </p:nvSpPr>
        <p:spPr>
          <a:xfrm flipV="1">
            <a:off x="2619110" y="149040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任意多边形 18"/>
          <p:cNvSpPr/>
          <p:nvPr>
            <p:custDataLst>
              <p:tags r:id="rId4"/>
            </p:custDataLst>
          </p:nvPr>
        </p:nvSpPr>
        <p:spPr>
          <a:xfrm flipH="1">
            <a:off x="8350424" y="1896645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27"/>
          <p:cNvSpPr/>
          <p:nvPr>
            <p:custDataLst>
              <p:tags r:id="rId5"/>
            </p:custDataLst>
          </p:nvPr>
        </p:nvSpPr>
        <p:spPr>
          <a:xfrm>
            <a:off x="2691734" y="2589608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香气：清香、花香、豆香等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任意多边形 29"/>
          <p:cNvSpPr/>
          <p:nvPr>
            <p:custDataLst>
              <p:tags r:id="rId6"/>
            </p:custDataLst>
          </p:nvPr>
        </p:nvSpPr>
        <p:spPr>
          <a:xfrm flipV="1">
            <a:off x="2619110" y="252152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任意多边形 30"/>
          <p:cNvSpPr/>
          <p:nvPr>
            <p:custDataLst>
              <p:tags r:id="rId7"/>
            </p:custDataLst>
          </p:nvPr>
        </p:nvSpPr>
        <p:spPr>
          <a:xfrm flipH="1">
            <a:off x="8350424" y="2927768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5"/>
          <p:cNvSpPr/>
          <p:nvPr>
            <p:custDataLst>
              <p:tags r:id="rId8"/>
            </p:custDataLst>
          </p:nvPr>
        </p:nvSpPr>
        <p:spPr>
          <a:xfrm>
            <a:off x="2691734" y="3620730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口感：鲜爽、甘醇、苦涩等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任意多边形 7"/>
          <p:cNvSpPr/>
          <p:nvPr>
            <p:custDataLst>
              <p:tags r:id="rId9"/>
            </p:custDataLst>
          </p:nvPr>
        </p:nvSpPr>
        <p:spPr>
          <a:xfrm flipV="1">
            <a:off x="2619110" y="355264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 8"/>
          <p:cNvSpPr/>
          <p:nvPr>
            <p:custDataLst>
              <p:tags r:id="rId10"/>
            </p:custDataLst>
          </p:nvPr>
        </p:nvSpPr>
        <p:spPr>
          <a:xfrm flipH="1">
            <a:off x="8350424" y="395889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10"/>
          <p:cNvSpPr/>
          <p:nvPr>
            <p:custDataLst>
              <p:tags r:id="rId11"/>
            </p:custDataLst>
          </p:nvPr>
        </p:nvSpPr>
        <p:spPr>
          <a:xfrm>
            <a:off x="2691734" y="4651852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制作工艺：杀青、揉捻、干燥等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任意多边形 12"/>
          <p:cNvSpPr/>
          <p:nvPr>
            <p:custDataLst>
              <p:tags r:id="rId12"/>
            </p:custDataLst>
          </p:nvPr>
        </p:nvSpPr>
        <p:spPr>
          <a:xfrm flipV="1">
            <a:off x="2619110" y="4583766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 13"/>
          <p:cNvSpPr/>
          <p:nvPr>
            <p:custDataLst>
              <p:tags r:id="rId13"/>
            </p:custDataLst>
          </p:nvPr>
        </p:nvSpPr>
        <p:spPr>
          <a:xfrm flipH="1">
            <a:off x="8350424" y="499001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19"/>
          <p:cNvSpPr/>
          <p:nvPr>
            <p:custDataLst>
              <p:tags r:id="rId14"/>
            </p:custDataLst>
          </p:nvPr>
        </p:nvSpPr>
        <p:spPr>
          <a:xfrm>
            <a:off x="2691734" y="5682974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代表品种：龙井、碧螺春、毛峰等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任意多边形 21"/>
          <p:cNvSpPr/>
          <p:nvPr>
            <p:custDataLst>
              <p:tags r:id="rId15"/>
            </p:custDataLst>
          </p:nvPr>
        </p:nvSpPr>
        <p:spPr>
          <a:xfrm flipV="1">
            <a:off x="2619110" y="5614889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 22"/>
          <p:cNvSpPr/>
          <p:nvPr>
            <p:custDataLst>
              <p:tags r:id="rId16"/>
            </p:custDataLst>
          </p:nvPr>
        </p:nvSpPr>
        <p:spPr>
          <a:xfrm flipH="1">
            <a:off x="8350424" y="602113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红茶的特点</a:t>
            </a:r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2"/>
            </p:custDataLst>
          </p:nvPr>
        </p:nvSpPr>
        <p:spPr>
          <a:xfrm>
            <a:off x="91566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矩形 10"/>
          <p:cNvSpPr/>
          <p:nvPr>
            <p:custDataLst>
              <p:tags r:id="rId3"/>
            </p:custDataLst>
          </p:nvPr>
        </p:nvSpPr>
        <p:spPr>
          <a:xfrm>
            <a:off x="1262772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TextBox 2"/>
          <p:cNvSpPr txBox="1"/>
          <p:nvPr>
            <p:custDataLst>
              <p:tags r:id="rId4"/>
            </p:custDataLst>
          </p:nvPr>
        </p:nvSpPr>
        <p:spPr>
          <a:xfrm>
            <a:off x="1067365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发酵程度：全发酵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2" name="矩形 6"/>
          <p:cNvSpPr/>
          <p:nvPr>
            <p:custDataLst>
              <p:tags r:id="rId5"/>
            </p:custDataLst>
          </p:nvPr>
        </p:nvSpPr>
        <p:spPr>
          <a:xfrm>
            <a:off x="4486995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矩形 11"/>
          <p:cNvSpPr/>
          <p:nvPr>
            <p:custDataLst>
              <p:tags r:id="rId6"/>
            </p:custDataLst>
          </p:nvPr>
        </p:nvSpPr>
        <p:spPr>
          <a:xfrm>
            <a:off x="485338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TextBox 2"/>
          <p:cNvSpPr txBox="1"/>
          <p:nvPr>
            <p:custDataLst>
              <p:tags r:id="rId7"/>
            </p:custDataLst>
          </p:nvPr>
        </p:nvSpPr>
        <p:spPr>
          <a:xfrm>
            <a:off x="4638693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颜色：红褐色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8" name="矩形 7"/>
          <p:cNvSpPr/>
          <p:nvPr>
            <p:custDataLst>
              <p:tags r:id="rId8"/>
            </p:custDataLst>
          </p:nvPr>
        </p:nvSpPr>
        <p:spPr>
          <a:xfrm>
            <a:off x="8057681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矩形 12"/>
          <p:cNvSpPr/>
          <p:nvPr>
            <p:custDataLst>
              <p:tags r:id="rId9"/>
            </p:custDataLst>
          </p:nvPr>
        </p:nvSpPr>
        <p:spPr>
          <a:xfrm>
            <a:off x="8443353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TextBox 2"/>
          <p:cNvSpPr txBox="1"/>
          <p:nvPr>
            <p:custDataLst>
              <p:tags r:id="rId10"/>
            </p:custDataLst>
          </p:nvPr>
        </p:nvSpPr>
        <p:spPr>
          <a:xfrm>
            <a:off x="8209378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口感：醇厚、甘甜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4" name="矩形 33"/>
          <p:cNvSpPr/>
          <p:nvPr>
            <p:custDataLst>
              <p:tags r:id="rId11"/>
            </p:custDataLst>
          </p:nvPr>
        </p:nvSpPr>
        <p:spPr>
          <a:xfrm>
            <a:off x="2705831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矩形 37"/>
          <p:cNvSpPr/>
          <p:nvPr>
            <p:custDataLst>
              <p:tags r:id="rId12"/>
            </p:custDataLst>
          </p:nvPr>
        </p:nvSpPr>
        <p:spPr>
          <a:xfrm>
            <a:off x="3052936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TextBox 2"/>
          <p:cNvSpPr txBox="1"/>
          <p:nvPr>
            <p:custDataLst>
              <p:tags r:id="rId13"/>
            </p:custDataLst>
          </p:nvPr>
        </p:nvSpPr>
        <p:spPr>
          <a:xfrm>
            <a:off x="2857528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香气：浓郁、持久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0" name="矩形 34"/>
          <p:cNvSpPr/>
          <p:nvPr>
            <p:custDataLst>
              <p:tags r:id="rId14"/>
            </p:custDataLst>
          </p:nvPr>
        </p:nvSpPr>
        <p:spPr>
          <a:xfrm>
            <a:off x="62771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矩形 38"/>
          <p:cNvSpPr/>
          <p:nvPr>
            <p:custDataLst>
              <p:tags r:id="rId15"/>
            </p:custDataLst>
          </p:nvPr>
        </p:nvSpPr>
        <p:spPr>
          <a:xfrm>
            <a:off x="6643548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TextBox 2"/>
          <p:cNvSpPr txBox="1"/>
          <p:nvPr>
            <p:custDataLst>
              <p:tags r:id="rId16"/>
            </p:custDataLst>
          </p:nvPr>
        </p:nvSpPr>
        <p:spPr>
          <a:xfrm>
            <a:off x="64288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功效：暖胃、养胃、助消化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乌龙茶的特点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黑茶的特点</a:t>
            </a:r>
            <a:endParaRPr lang="zh-CN" altLang="en-US"/>
          </a:p>
        </p:txBody>
      </p:sp>
      <p:sp>
        <p:nvSpPr>
          <p:cNvPr id="10494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制作工艺：经过发酵和烘焙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颜色：呈黑色或深褐色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口感：醇厚、甘滑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功效：有助于消化，降低血脂，预防心血管疾病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白茶的特点</a:t>
            </a:r>
            <a:endParaRPr lang="zh-CN" altLang="en-US"/>
          </a:p>
        </p:txBody>
      </p:sp>
      <p:sp>
        <p:nvSpPr>
          <p:cNvPr id="104955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口感：清香淡雅，滋味鲜爽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制作工艺：不经杀青或揉捻，只经过晒或文火干燥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外观：芽叶完整，白毫显露，如银似雪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功效：具有清热解毒、降火明目的功效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黄茶的特点</a:t>
            </a:r>
            <a:endParaRPr lang="zh-CN" altLang="en-US"/>
          </a:p>
        </p:txBody>
      </p:sp>
      <p:sp>
        <p:nvSpPr>
          <p:cNvPr id="104962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制作工艺：经过闷黄工艺，使茶叶呈现黄色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口感：口感醇厚，香气浓郁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营养价值：富含氨基酸、茶多酚等营养成分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代表品种：君山银针、蒙顶黄芽等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https://d.book118.com/807051155002006044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茶叶的种类</vt:lpstr>
      <vt:lpstr>目录</vt:lpstr>
      <vt:lpstr>添加章节标题</vt:lpstr>
      <vt:lpstr>茶叶的分类</vt:lpstr>
      <vt:lpstr>PowerPoint Presentation</vt:lpstr>
      <vt:lpstr>按照制作方法分类</vt:lpstr>
      <vt:lpstr>按照发酵程度分类</vt:lpstr>
      <vt:lpstr>按照色泽分类</vt:lpstr>
      <vt:lpstr>按照采摘标准分类</vt:lpstr>
      <vt:lpstr>各类茶叶的特点</vt:lpstr>
      <vt:lpstr>PowerPoint Presentation</vt:lpstr>
      <vt:lpstr>绿茶的特点</vt:lpstr>
      <vt:lpstr>红茶的特点</vt:lpstr>
      <vt:lpstr>乌龙茶的特点</vt:lpstr>
      <vt:lpstr>黑茶的特点</vt:lpstr>
      <vt:lpstr>白茶的特点</vt:lpstr>
      <vt:lpstr>黄茶的特点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2024-09-18T02:13:59.010</cp:lastPrinted>
  <dcterms:created xsi:type="dcterms:W3CDTF">2024-09-17T18:13:59Z</dcterms:created>
  <dcterms:modified xsi:type="dcterms:W3CDTF">2024-09-17T18:14:01Z</dcterms:modified>
</cp:coreProperties>
</file>