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SDGBFC+MS-UIGothic"/>
      <p:regular r:id="rId20"/>
    </p:embeddedFont>
    <p:embeddedFont>
      <p:font typeface="KDQJWO+TFDUPJ+ArialMT"/>
      <p:regular r:id="rId21"/>
    </p:embeddedFont>
    <p:embeddedFont>
      <p:font typeface="KAWWWL+LUHWPE+MicrosoftYaHei"/>
      <p:regular r:id="rId22"/>
    </p:embeddedFont>
    <p:embeddedFont>
      <p:font typeface="RVNJSJ+NBVSEI+MicrosoftYaHei-Bold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8CDB7-9AB5-4832-BD48-CD30CB89B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2F51F6-BF8D-4ED4-A5D1-64968CF52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8B186-5724-419C-94DF-597C1E9DC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7EB02F-723E-4C80-B5DB-C47B78113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FB8562-E658-4F13-B825-DCB8663B9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3EFD5E-A742-43BF-8D17-7655897CC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32E39B-0667-44BA-9C46-5AE9C5F6F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BC9017-7CBE-43F3-B54F-71CBF66AD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58D410-BE97-4558-91F5-D0804AD6F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28218-5BDF-4224-94EC-274BC80F8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8B0EC-5E61-4852-AFCC-C97938BAF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06112012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4354" y="2005484"/>
            <a:ext cx="9821673" cy="21758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5150" spc="25">
                <a:solidFill>
                  <a:srgbClr val="000000"/>
                </a:solidFill>
                <a:latin typeface="SDGBFC+MS-UIGothic"/>
                <a:cs typeface="SDGBFC+MS-UIGothic"/>
              </a:rPr>
              <a:t>施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5150" spc="2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5150" spc="25">
                <a:solidFill>
                  <a:srgbClr val="000000"/>
                </a:solidFill>
                <a:latin typeface="SDGBFC+MS-UIGothic"/>
                <a:cs typeface="SDGBFC+MS-UIGothic"/>
              </a:rPr>
              <a:t>养的重要性与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5150">
                <a:solidFill>
                  <a:srgbClr val="000000"/>
                </a:solidFill>
                <a:latin typeface="SDGBFC+MS-UIGothic"/>
                <a:cs typeface="SDGBFC+MS-UIGothic"/>
              </a:rPr>
              <a:t>策</a:t>
            </a:r>
          </a:p>
          <a:p>
            <a:pPr marL="3614420" marR="0">
              <a:lnSpc>
                <a:spcPts val="4258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0000"/>
                </a:solidFill>
                <a:latin typeface="SDGBFC+MS-UIGothic"/>
                <a:cs typeface="SDGBFC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194329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KDQJWO+TFDUPJ+ArialMT"/>
                <a:cs typeface="KDQJWO+TFDUPJ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养概述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KAWWWL+LUHWPE+MicrosoftYaHei"/>
                <a:cs typeface="KAWWWL+LUHWPE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491930"/>
            <a:ext cx="3738821" cy="1332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KDQJWO+TFDUPJ+ArialMT"/>
                <a:cs typeface="KDQJWO+TFDUPJ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施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养的重要性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KDQJWO+TFDUPJ+ArialMT"/>
                <a:cs typeface="KDQJWO+TFDUPJ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养的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施方法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DGBFC+MS-UIGothic"/>
                <a:cs typeface="SDGBFC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46470" y="3589210"/>
            <a:ext cx="5140901" cy="18806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KDQJWO+TFDUPJ+ArialMT"/>
                <a:cs typeface="KDQJWO+TFDUPJ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养的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对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策和建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议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KDQJWO+TFDUPJ+ArialMT"/>
                <a:cs typeface="KDQJWO+TFDUPJ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养的常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见问题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及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理方法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AF79DE"/>
                </a:solidFill>
                <a:latin typeface="KDQJWO+TFDUPJ+ArialMT"/>
                <a:cs typeface="KDQJWO+TFDUPJ+ArialMT"/>
              </a:rPr>
              <a:t>•</a:t>
            </a:r>
            <a:r>
              <a:rPr sz="2450" spc="128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4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AF79DE"/>
                </a:solidFill>
                <a:latin typeface="SDGBFC+MS-UIGothic"/>
                <a:cs typeface="SDGBFC+MS-UIGothic"/>
              </a:rPr>
              <a:t>养的典型案例分享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RVNJSJ+NBVSEI+MicrosoftYaHei-Bold"/>
                <a:cs typeface="RVNJSJ+NBVSEI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93895" y="3354784"/>
            <a:ext cx="40005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定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和分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8131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养是指通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道途径提供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养支持的方式，其分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包括口服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充和管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饲营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810406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口服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充是指正常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食之外，通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口服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，提供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外的能量和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养素。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766591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管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饲营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养是指通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鼻胃管、鼻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管等管道，将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注入胃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道，以提供足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SDGBFC+MS-UIGothic"/>
                <a:cs typeface="SDGBFC+MS-UIGothic"/>
              </a:rPr>
              <a:t>养支持。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养的适用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WWWL+LUHWPE+MicrosoftYaHei"/>
                <a:cs typeface="KAWWWL+LUHWPE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WWWL+LUHWPE+MicrosoftYaHei"/>
                <a:cs typeface="KAWWWL+LUHWPE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WWWL+LUHWPE+MicrosoftYaHei"/>
                <a:cs typeface="KAWWWL+LUHWPE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KAWWWL+LUHWPE+MicrosoftYaHei"/>
                <a:cs typeface="KAWWWL+LUHWPE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1394" y="5190342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养适用于各种原因引起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的吞咽困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、胃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道功能部分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丧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失、高代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、感染等患</a:t>
            </a:r>
          </a:p>
          <a:p>
            <a:pPr marL="942974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者。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于胃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道功能部分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丧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失的患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者，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养可以提供必要的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养支持，同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</a:t>
            </a:r>
          </a:p>
          <a:p>
            <a:pPr marL="942975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担。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357620" y="5181453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于高代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的患者，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养可以提供足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的能量和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养素，以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足机体代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需求。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36050" y="5190342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于感染的患者，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养可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以改善患者的免疫功能，促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600075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感染的恢复。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养的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09" y="2219063"/>
            <a:ext cx="35770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养可以提供与机体生理需要相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符合的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养成分，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持机体代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平衡。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37855" y="2219063"/>
            <a:ext cx="34316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养有助于保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道黏膜，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持胃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道功能。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7715" y="4397113"/>
            <a:ext cx="35052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养可以促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和消化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5165" y="4397113"/>
            <a:ext cx="350520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养可以提供足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的能量和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素，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足机体的代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需求，促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康复。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7715" y="4671433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腺分泌，有助于消化和吸收。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RVNJSJ+NBVSEI+MicrosoftYaHei-Bold"/>
                <a:cs typeface="RVNJSJ+NBVSEI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27095" y="3354784"/>
            <a:ext cx="61341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施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养的重要性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维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持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道黏膜功能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06011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道黏膜是人体最大的免疫器官，其功能的正常与否直接关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系到整体的免疫状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够为肠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道提供必要的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，从而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道黏膜的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构和功能。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12635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道黏膜的完整性和通透性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道内微生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平衡也至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关重要，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养有助于保持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道黏膜的完整性和通透性，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防止有害物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和病原体侵入。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促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进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胃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道蠕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RVNJSJ+NBVSEI+MicrosoftYaHei-Bold"/>
                <a:cs typeface="RVNJSJ+NBVSEI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308844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刺激胃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道的蠕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有助于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持胃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道正常的消化功能。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RVNJSJ+NBVSEI+MicrosoftYaHei-Bold"/>
                <a:cs typeface="RVNJSJ+NBVSEI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后或卧床不起的病人，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梗阻，促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进肠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道功能的恢复。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防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道感染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够为肠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道提供必要的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养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，增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道的抵抗力，从而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防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SDGBFC+MS-UIGothic"/>
                <a:cs typeface="SDGBFC+MS-UIGothic"/>
              </a:rPr>
              <a:t>道感染。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于危重病人和胃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道功能受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的病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人，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养可以降低感染的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提高病人的生存率。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加速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伤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口愈合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696555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口愈合需要大量的能量和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养物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，而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养可以提供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些必要的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养物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从而加速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口的愈合。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70215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后或外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的病人，良好的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养可以促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进伤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口的愈合，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缩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短住院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减少医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疗费</a:t>
            </a:r>
            <a:r>
              <a:rPr sz="1350">
                <a:solidFill>
                  <a:srgbClr val="FFFFFF"/>
                </a:solidFill>
                <a:latin typeface="SDGBFC+MS-UIGothic"/>
                <a:cs typeface="SDGBFC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180760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72349D"/>
                </a:solidFill>
                <a:latin typeface="RVNJSJ+NBVSEI+MicrosoftYaHei-Bold"/>
                <a:cs typeface="RVNJSJ+NBVSEI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3795" y="3354784"/>
            <a:ext cx="56007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养的</a:t>
            </a:r>
            <a:r>
              <a:rPr sz="42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4200">
                <a:solidFill>
                  <a:srgbClr val="000000"/>
                </a:solidFill>
                <a:latin typeface="SDGBFC+MS-UIGothic"/>
                <a:cs typeface="SDGBFC+MS-UIGothic"/>
              </a:rPr>
              <a:t>施方法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确定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养需求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VNJSJ+NBVSEI+MicrosoftYaHei-Bold"/>
                <a:cs typeface="RVNJSJ+NBVSEI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VNJSJ+NBVSEI+MicrosoftYaHei-Bold"/>
                <a:cs typeface="RVNJSJ+NBVSEI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VNJSJ+NBVSEI+MicrosoftYaHei-Bold"/>
                <a:cs typeface="RVNJSJ+NBVSEI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SDGBFC+MS-UIGothic"/>
                <a:cs typeface="SDGBFC+MS-UIGothic"/>
              </a:rPr>
              <a:t>体重与身高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AF79DE"/>
                </a:solidFill>
                <a:latin typeface="SDGBFC+MS-UIGothic"/>
                <a:cs typeface="SDGBFC+MS-UIGothic"/>
              </a:rPr>
              <a:t>病情与</a:t>
            </a:r>
            <a:r>
              <a:rPr sz="2000" spc="23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000" spc="25">
                <a:solidFill>
                  <a:srgbClr val="AF79DE"/>
                </a:solidFill>
                <a:latin typeface="SDGBFC+MS-UIGothic"/>
                <a:cs typeface="SDGBFC+MS-UIGothic"/>
              </a:rPr>
              <a:t>养状况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AF79DE"/>
                </a:solidFill>
                <a:latin typeface="SimSun"/>
                <a:cs typeface="SimSun"/>
              </a:rPr>
              <a:t>调</a:t>
            </a:r>
            <a:r>
              <a:rPr sz="2000" spc="25">
                <a:solidFill>
                  <a:srgbClr val="AF79DE"/>
                </a:solidFill>
                <a:latin typeface="SDGBFC+MS-UIGothic"/>
                <a:cs typeface="SDGBFC+MS-UIGothic"/>
              </a:rPr>
              <a:t>整</a:t>
            </a:r>
            <a:r>
              <a:rPr sz="2000" spc="25">
                <a:solidFill>
                  <a:srgbClr val="AF79DE"/>
                </a:solidFill>
                <a:latin typeface="SimSun"/>
                <a:cs typeface="SimSun"/>
              </a:rPr>
              <a:t>饮</a:t>
            </a:r>
            <a:r>
              <a:rPr sz="2000">
                <a:solidFill>
                  <a:srgbClr val="AF79DE"/>
                </a:solidFill>
                <a:latin typeface="SDGBFC+MS-UIGothic"/>
                <a:cs typeface="SDGBFC+MS-UIGothic"/>
              </a:rPr>
              <a:t>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根据患者的体重与身高，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算出患者的基本代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率，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从而确定每日所需的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能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量。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患者的病情与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养状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况，确定患者每日所需的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能量与蛋白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根据患者的喜好与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惯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对饮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整，以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增加患者的食欲。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选择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合适的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养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短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肽</a:t>
            </a: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型</a:t>
            </a:r>
            <a:r>
              <a:rPr sz="2300" spc="23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养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1106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道消化吸收功能正常，但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摄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入不足的患者。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整蛋白型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肠</a:t>
            </a: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内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营</a:t>
            </a: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养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3869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道消化吸收功能受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的患者。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特殊配方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058792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不同病情的患者，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不同的特殊配方，如高蛋白、低脂、低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确定</a:t>
            </a:r>
            <a:r>
              <a:rPr sz="3000">
                <a:solidFill>
                  <a:srgbClr val="AF79DE"/>
                </a:solidFill>
                <a:latin typeface="SimSun"/>
                <a:cs typeface="SimSun"/>
              </a:rPr>
              <a:t>给药</a:t>
            </a:r>
            <a:r>
              <a:rPr sz="3000">
                <a:solidFill>
                  <a:srgbClr val="AF79DE"/>
                </a:solidFill>
                <a:latin typeface="SDGBFC+MS-UIGothic"/>
                <a:cs typeface="SDGBFC+MS-UIGothic"/>
              </a:rPr>
              <a:t>途径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口服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鼻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DGBFC+MS-UIGothic"/>
                <a:cs typeface="SDGBFC+MS-UIGothic"/>
              </a:rPr>
              <a:t>造瘘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道消化吸收功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能正常，且无吞咽困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患者。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道消化吸收功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5553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适用于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期需要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养，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且鼻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饲风险较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高的患者。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857115" y="4973058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能受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，或吞咽困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00000"/>
                </a:solidFill>
                <a:latin typeface="SDGBFC+MS-UIGothic"/>
                <a:cs typeface="SDGBFC+MS-UIGothic"/>
              </a:rPr>
              <a:t>的患者。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https://d.book118.com/807061120126006045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SimSun</vt:lpstr>
      <vt:lpstr>SDGBFC+MS-UIGothic</vt:lpstr>
      <vt:lpstr>KDQJWO+TFDUPJ+ArialMT</vt:lpstr>
      <vt:lpstr>Times New Roman</vt:lpstr>
      <vt:lpstr>KAWWWL+LUHWPE+MicrosoftYaHei</vt:lpstr>
      <vt:lpstr>RVNJSJ+NBVSEI+MicrosoftYaHei-Bold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2024-09-20T13:13:24.524</cp:lastPrinted>
  <dcterms:created xsi:type="dcterms:W3CDTF">2024-09-20T05:13:24Z</dcterms:created>
  <dcterms:modified xsi:type="dcterms:W3CDTF">2024-09-20T05:13:25Z</dcterms:modified>
</cp:coreProperties>
</file>