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9E96641-6677-4F66-9851-D78892622D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764374-FC2D-4F81-BF69-EB32A9D9EB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E5466B0-4443-4D1C-9F8E-4ADCF5C314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C502C01-E222-49B7-AEE5-30825FB7150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8679567-57F6-4098-B17B-E329783A7C7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6CFC863-8826-4DC6-8E27-AA17E4C1DDC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30E6D1C-DA8D-4EA3-9BBE-515374133A9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B25D71E-9638-499D-8F05-E2AB05D8C24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A8EA21B-6CDA-4DAE-B3EA-68ADED0B470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56A0811-5199-4458-9D14-29E7F3CD4A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6B74080-749F-44DC-9348-CADB92F708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07062103164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夏季如何预防中暑健康宣教</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中暑的概述</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为什么夏季容易中暑？</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如何预防中暑？</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中暑的急救措施</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特殊人群的预防措施</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中暑的预防与健康宣教</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中暑的概述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805582" y="2081786"/>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805582" y="40371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6433527" y="1751433"/>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中暑是指在高温、高湿环境下，人体体温调节中枢功能障碍、汗腺功能衰竭和水、电解质丢失过多而引起以中枢神经和心血管功能障碍为主要表现的急性综合症。</a:t>
            </a:r>
          </a:p>
        </p:txBody>
      </p:sp>
      <p:sp>
        <p:nvSpPr>
          <p:cNvPr id="5" name="TextBox 5"/>
          <p:cNvSpPr txBox="1"/>
          <p:nvPr/>
        </p:nvSpPr>
        <p:spPr>
          <a:xfrm>
            <a:off x="6433527" y="4146638"/>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中暑分为轻度中暑和重度中暑，轻度中暑表现为头晕、恶心、呕吐、心慌、乏力等症状，重度中暑表现为高热、昏迷、抽搐、呼吸衰竭等症状。</a:t>
            </a:r>
          </a:p>
        </p:txBody>
      </p:sp>
      <p:sp>
        <p:nvSpPr>
          <p:cNvPr id="6" name="Freeform 6"/>
          <p:cNvSpPr/>
          <p:nvPr/>
        </p:nvSpPr>
        <p:spPr>
          <a:xfrm>
            <a:off x="1012384" y="231038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122011" y="231038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611221" y="2317815"/>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93891" y="218846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中暑的定义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207034" y="3414098"/>
            <a:ext cx="2139982" cy="2139982"/>
            <a:chOff x="1207034" y="3414098"/>
            <a:chExt cx="2139982" cy="2139982"/>
          </a:xfrm>
        </p:grpSpPr>
        <p:sp>
          <p:nvSpPr>
            <p:cNvPr id="3" name="Freeform 3"/>
            <p:cNvSpPr/>
            <p:nvPr/>
          </p:nvSpPr>
          <p:spPr>
            <a:xfrm rot="13500000">
              <a:off x="1207034" y="3414098"/>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894644" y="4362026"/>
              <a:ext cx="744855" cy="235839"/>
            </a:xfrm>
            <a:custGeom>
              <a:rect l="l" t="t" r="r" b="b"/>
              <a:pathLst>
                <a:path w="723" h="226">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1474591" y="3601169"/>
            <a:ext cx="492347" cy="492347"/>
            <a:chOff x="1474591" y="3601169"/>
            <a:chExt cx="492347" cy="492347"/>
          </a:xfrm>
        </p:grpSpPr>
        <p:sp>
          <p:nvSpPr>
            <p:cNvPr id="6" name="AutoShape 6"/>
            <p:cNvSpPr/>
            <p:nvPr/>
          </p:nvSpPr>
          <p:spPr>
            <a:xfrm rot="2700000">
              <a:off x="1474591" y="3601169"/>
              <a:ext cx="492347" cy="492347"/>
            </a:xfrm>
            <a:prstGeom prst="ellipse">
              <a:avLst/>
            </a:prstGeom>
            <a:solidFill>
              <a:schemeClr val="lt1">
                <a:alpha val="100000"/>
              </a:schemeClr>
            </a:solidFill>
            <a:ln w="100012">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7" name="Group 7"/>
          <p:cNvGrpSpPr/>
          <p:nvPr/>
        </p:nvGrpSpPr>
        <p:grpSpPr>
          <a:xfrm>
            <a:off x="2372036" y="2275003"/>
            <a:ext cx="2139982" cy="2139982"/>
            <a:chOff x="2372036" y="2275003"/>
            <a:chExt cx="2139982" cy="2139982"/>
          </a:xfrm>
        </p:grpSpPr>
        <p:sp>
          <p:nvSpPr>
            <p:cNvPr id="8" name="Freeform 8"/>
            <p:cNvSpPr/>
            <p:nvPr/>
          </p:nvSpPr>
          <p:spPr>
            <a:xfrm rot="2700000">
              <a:off x="2372036" y="2275003"/>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274244" y="3123014"/>
            <a:ext cx="330613" cy="588550"/>
            <a:chOff x="3274244" y="3123014"/>
            <a:chExt cx="330613" cy="588550"/>
          </a:xfrm>
        </p:grpSpPr>
        <p:sp>
          <p:nvSpPr>
            <p:cNvPr id="10" name="Freeform 10"/>
            <p:cNvSpPr/>
            <p:nvPr/>
          </p:nvSpPr>
          <p:spPr>
            <a:xfrm>
              <a:off x="3274244" y="3123014"/>
              <a:ext cx="330613" cy="588550"/>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3370066" y="3021001"/>
            <a:ext cx="145256" cy="300799"/>
            <a:chOff x="3370066" y="3021001"/>
            <a:chExt cx="145256" cy="300799"/>
          </a:xfrm>
        </p:grpSpPr>
        <p:sp>
          <p:nvSpPr>
            <p:cNvPr id="12" name="Freeform 12"/>
            <p:cNvSpPr/>
            <p:nvPr/>
          </p:nvSpPr>
          <p:spPr>
            <a:xfrm>
              <a:off x="3446361" y="3211596"/>
              <a:ext cx="44577" cy="25146"/>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487319" y="3131586"/>
              <a:ext cx="15526" cy="33718"/>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446361" y="3173877"/>
              <a:ext cx="41624" cy="29051"/>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492557" y="3173877"/>
              <a:ext cx="16478" cy="29051"/>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474365" y="3060339"/>
              <a:ext cx="11239" cy="27432"/>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3481699" y="3096915"/>
              <a:ext cx="12573" cy="26099"/>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3372352" y="3211596"/>
              <a:ext cx="18860" cy="25146"/>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390545" y="3096915"/>
              <a:ext cx="14859" cy="26099"/>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76352" y="3173877"/>
              <a:ext cx="18193" cy="29051"/>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3421882" y="3021001"/>
              <a:ext cx="17145" cy="30671"/>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446361" y="3021001"/>
              <a:ext cx="18860" cy="30671"/>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3413309" y="3047099"/>
              <a:ext cx="2286" cy="466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3399784" y="3060339"/>
              <a:ext cx="12859" cy="27432"/>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3382639" y="3131586"/>
              <a:ext cx="17145" cy="33718"/>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3446361" y="3245220"/>
              <a:ext cx="46196" cy="29051"/>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3403023" y="3131586"/>
              <a:ext cx="36004" cy="33718"/>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3414929" y="3060339"/>
              <a:ext cx="24098" cy="27432"/>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3399117" y="3173877"/>
              <a:ext cx="40005" cy="29051"/>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3446361" y="3131586"/>
              <a:ext cx="37624" cy="33718"/>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446361" y="3060339"/>
              <a:ext cx="25718" cy="27432"/>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3446361" y="3096915"/>
              <a:ext cx="32004" cy="26099"/>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3409309" y="3096915"/>
              <a:ext cx="29718" cy="26099"/>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3394450" y="3282843"/>
              <a:ext cx="44577" cy="30385"/>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396831" y="3211596"/>
              <a:ext cx="42291" cy="25146"/>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3395117" y="3245220"/>
              <a:ext cx="43910" cy="29051"/>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3370066" y="3245220"/>
              <a:ext cx="18860" cy="29051"/>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3498844" y="3245220"/>
              <a:ext cx="16478" cy="29051"/>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3496558" y="3211596"/>
              <a:ext cx="15811" cy="25146"/>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3412643" y="3051672"/>
              <a:ext cx="9906" cy="8572"/>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3465125" y="3051672"/>
              <a:ext cx="9239" cy="8572"/>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3439027" y="3051672"/>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3405404" y="3087676"/>
              <a:ext cx="9620" cy="923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3472079" y="3087676"/>
              <a:ext cx="9620" cy="923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439027" y="3087676"/>
              <a:ext cx="7239" cy="923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3399784" y="3123014"/>
              <a:ext cx="9620" cy="8572"/>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3478365" y="3123014"/>
              <a:ext cx="8953" cy="8572"/>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3439027" y="3123014"/>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3394450" y="3165305"/>
              <a:ext cx="8572" cy="8572"/>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483985" y="3165305"/>
              <a:ext cx="8572" cy="8572"/>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3439027" y="3165305"/>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3390545" y="3202929"/>
              <a:ext cx="8572" cy="8572"/>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3487985" y="3202929"/>
              <a:ext cx="8572" cy="8572"/>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3439027" y="3202929"/>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3388830" y="3236647"/>
              <a:ext cx="7906" cy="8572"/>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3490938" y="3236647"/>
              <a:ext cx="7906" cy="8572"/>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3439027" y="3236647"/>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3387211" y="3274271"/>
              <a:ext cx="7239" cy="8572"/>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3492557" y="3274271"/>
              <a:ext cx="7906" cy="8572"/>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3439027" y="3274271"/>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3439027" y="3313228"/>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3195854" y="2092028"/>
            <a:ext cx="492347" cy="492347"/>
            <a:chOff x="3195854" y="2092028"/>
            <a:chExt cx="492347" cy="492347"/>
          </a:xfrm>
        </p:grpSpPr>
        <p:sp>
          <p:nvSpPr>
            <p:cNvPr id="63" name="AutoShape 63"/>
            <p:cNvSpPr/>
            <p:nvPr/>
          </p:nvSpPr>
          <p:spPr>
            <a:xfrm rot="2700000">
              <a:off x="3195854" y="2092028"/>
              <a:ext cx="492347" cy="492347"/>
            </a:xfrm>
            <a:prstGeom prst="ellipse">
              <a:avLst/>
            </a:prstGeom>
            <a:solidFill>
              <a:schemeClr val="lt1">
                <a:alpha val="100000"/>
              </a:schemeClr>
            </a:solidFill>
            <a:ln w="100012">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64" name="Group 64"/>
          <p:cNvGrpSpPr/>
          <p:nvPr/>
        </p:nvGrpSpPr>
        <p:grpSpPr>
          <a:xfrm>
            <a:off x="3543612" y="3414098"/>
            <a:ext cx="2139982" cy="2139982"/>
            <a:chOff x="3543612" y="3414098"/>
            <a:chExt cx="2139982" cy="2139982"/>
          </a:xfrm>
        </p:grpSpPr>
        <p:sp>
          <p:nvSpPr>
            <p:cNvPr id="65" name="Freeform 65"/>
            <p:cNvSpPr/>
            <p:nvPr/>
          </p:nvSpPr>
          <p:spPr>
            <a:xfrm rot="13500000">
              <a:off x="3543612" y="3414098"/>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Freeform 66"/>
            <p:cNvSpPr/>
            <p:nvPr/>
          </p:nvSpPr>
          <p:spPr>
            <a:xfrm>
              <a:off x="4422579" y="4332117"/>
              <a:ext cx="414052" cy="295751"/>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7" name="Group 67"/>
          <p:cNvGrpSpPr/>
          <p:nvPr/>
        </p:nvGrpSpPr>
        <p:grpSpPr>
          <a:xfrm>
            <a:off x="4948930" y="3611741"/>
            <a:ext cx="492347" cy="492347"/>
            <a:chOff x="4948930" y="3611741"/>
            <a:chExt cx="492347" cy="492347"/>
          </a:xfrm>
        </p:grpSpPr>
        <p:sp>
          <p:nvSpPr>
            <p:cNvPr id="68" name="AutoShape 68"/>
            <p:cNvSpPr/>
            <p:nvPr/>
          </p:nvSpPr>
          <p:spPr>
            <a:xfrm rot="2700000">
              <a:off x="4948930" y="3611741"/>
              <a:ext cx="492347" cy="492347"/>
            </a:xfrm>
            <a:prstGeom prst="ellipse">
              <a:avLst/>
            </a:prstGeom>
            <a:solidFill>
              <a:schemeClr val="lt1">
                <a:alpha val="100000"/>
              </a:schemeClr>
            </a:solidFill>
            <a:ln w="100012">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sp>
        <p:nvSpPr>
          <p:cNvPr id="69" name="AutoShape 69"/>
          <p:cNvSpPr/>
          <p:nvPr/>
        </p:nvSpPr>
        <p:spPr>
          <a:xfrm>
            <a:off x="1428725" y="3672826"/>
            <a:ext cx="599097" cy="3307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01</a:t>
            </a:r>
            <a:endParaRPr lang="en-US" sz="1100"/>
          </a:p>
        </p:txBody>
      </p:sp>
      <p:sp>
        <p:nvSpPr>
          <p:cNvPr id="70" name="AutoShape 70"/>
          <p:cNvSpPr/>
          <p:nvPr/>
        </p:nvSpPr>
        <p:spPr>
          <a:xfrm>
            <a:off x="3138709" y="2155516"/>
            <a:ext cx="599097" cy="2779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02</a:t>
            </a:r>
            <a:endParaRPr lang="en-US" sz="1100"/>
          </a:p>
        </p:txBody>
      </p:sp>
      <p:sp>
        <p:nvSpPr>
          <p:cNvPr id="71" name="AutoShape 71"/>
          <p:cNvSpPr/>
          <p:nvPr/>
        </p:nvSpPr>
        <p:spPr>
          <a:xfrm>
            <a:off x="4890841" y="3681858"/>
            <a:ext cx="599097" cy="24839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03</a:t>
            </a:r>
            <a:endParaRPr lang="en-US" sz="1100"/>
          </a:p>
        </p:txBody>
      </p:sp>
      <p:grpSp>
        <p:nvGrpSpPr>
          <p:cNvPr id="72" name="Group 72"/>
          <p:cNvGrpSpPr/>
          <p:nvPr/>
        </p:nvGrpSpPr>
        <p:grpSpPr>
          <a:xfrm>
            <a:off x="6649402" y="2138986"/>
            <a:ext cx="587026" cy="585597"/>
            <a:chOff x="6649402" y="2138986"/>
            <a:chExt cx="587026" cy="585597"/>
          </a:xfrm>
        </p:grpSpPr>
        <p:sp>
          <p:nvSpPr>
            <p:cNvPr id="73" name="AutoShape 73"/>
            <p:cNvSpPr/>
            <p:nvPr/>
          </p:nvSpPr>
          <p:spPr>
            <a:xfrm>
              <a:off x="6649402" y="2138986"/>
              <a:ext cx="587026" cy="58559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6731888" y="2359775"/>
              <a:ext cx="409003" cy="129159"/>
            </a:xfrm>
            <a:custGeom>
              <a:rect l="l" t="t" r="r" b="b"/>
              <a:pathLst>
                <a:path w="723" h="226">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5" name="Group 75"/>
          <p:cNvGrpSpPr/>
          <p:nvPr/>
        </p:nvGrpSpPr>
        <p:grpSpPr>
          <a:xfrm>
            <a:off x="6649402" y="3402766"/>
            <a:ext cx="587026" cy="585597"/>
            <a:chOff x="6649402" y="3402766"/>
            <a:chExt cx="587026" cy="585597"/>
          </a:xfrm>
        </p:grpSpPr>
        <p:sp>
          <p:nvSpPr>
            <p:cNvPr id="76" name="AutoShape 76"/>
            <p:cNvSpPr/>
            <p:nvPr/>
          </p:nvSpPr>
          <p:spPr>
            <a:xfrm>
              <a:off x="6649402" y="3402766"/>
              <a:ext cx="587026" cy="58559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7" name="Group 77"/>
          <p:cNvGrpSpPr/>
          <p:nvPr/>
        </p:nvGrpSpPr>
        <p:grpSpPr>
          <a:xfrm>
            <a:off x="6833234" y="3535589"/>
            <a:ext cx="224504" cy="467677"/>
            <a:chOff x="6833234" y="3535589"/>
            <a:chExt cx="224504" cy="467677"/>
          </a:xfrm>
        </p:grpSpPr>
        <p:sp>
          <p:nvSpPr>
            <p:cNvPr id="78" name="Freeform 78"/>
            <p:cNvSpPr/>
            <p:nvPr/>
          </p:nvSpPr>
          <p:spPr>
            <a:xfrm>
              <a:off x="6833234" y="3604645"/>
              <a:ext cx="224504" cy="398621"/>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Freeform 79"/>
            <p:cNvSpPr/>
            <p:nvPr/>
          </p:nvSpPr>
          <p:spPr>
            <a:xfrm>
              <a:off x="6950105" y="3664653"/>
              <a:ext cx="30290" cy="1695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Freeform 80"/>
            <p:cNvSpPr/>
            <p:nvPr/>
          </p:nvSpPr>
          <p:spPr>
            <a:xfrm>
              <a:off x="6977919" y="3610551"/>
              <a:ext cx="10573" cy="22860"/>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Freeform 81"/>
            <p:cNvSpPr/>
            <p:nvPr/>
          </p:nvSpPr>
          <p:spPr>
            <a:xfrm>
              <a:off x="6950105" y="3639126"/>
              <a:ext cx="28289" cy="19717"/>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2" name="Freeform 82"/>
            <p:cNvSpPr/>
            <p:nvPr/>
          </p:nvSpPr>
          <p:spPr>
            <a:xfrm>
              <a:off x="6981538" y="3639126"/>
              <a:ext cx="11239" cy="19717"/>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Freeform 83"/>
            <p:cNvSpPr/>
            <p:nvPr/>
          </p:nvSpPr>
          <p:spPr>
            <a:xfrm>
              <a:off x="6969155" y="3562164"/>
              <a:ext cx="7620" cy="18574"/>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6974109" y="3587024"/>
              <a:ext cx="8477" cy="17717"/>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6899909" y="3664653"/>
              <a:ext cx="12764" cy="1695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Freeform 86"/>
            <p:cNvSpPr/>
            <p:nvPr/>
          </p:nvSpPr>
          <p:spPr>
            <a:xfrm>
              <a:off x="6912196" y="3587024"/>
              <a:ext cx="10096" cy="17717"/>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Freeform 87"/>
            <p:cNvSpPr/>
            <p:nvPr/>
          </p:nvSpPr>
          <p:spPr>
            <a:xfrm>
              <a:off x="6902576" y="3639126"/>
              <a:ext cx="12382" cy="19717"/>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Freeform 88"/>
            <p:cNvSpPr/>
            <p:nvPr/>
          </p:nvSpPr>
          <p:spPr>
            <a:xfrm>
              <a:off x="6933532" y="3535589"/>
              <a:ext cx="11621" cy="20765"/>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Freeform 89"/>
            <p:cNvSpPr/>
            <p:nvPr/>
          </p:nvSpPr>
          <p:spPr>
            <a:xfrm>
              <a:off x="6950105" y="3535589"/>
              <a:ext cx="12764" cy="20765"/>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Freeform 90"/>
            <p:cNvSpPr/>
            <p:nvPr/>
          </p:nvSpPr>
          <p:spPr>
            <a:xfrm>
              <a:off x="6927722" y="3553210"/>
              <a:ext cx="1524" cy="3143"/>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Freeform 91"/>
            <p:cNvSpPr/>
            <p:nvPr/>
          </p:nvSpPr>
          <p:spPr>
            <a:xfrm>
              <a:off x="6918483" y="3562164"/>
              <a:ext cx="8763" cy="18574"/>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Freeform 92"/>
            <p:cNvSpPr/>
            <p:nvPr/>
          </p:nvSpPr>
          <p:spPr>
            <a:xfrm>
              <a:off x="6906862" y="3610551"/>
              <a:ext cx="11621" cy="22860"/>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Freeform 93"/>
            <p:cNvSpPr/>
            <p:nvPr/>
          </p:nvSpPr>
          <p:spPr>
            <a:xfrm>
              <a:off x="6950105" y="3687418"/>
              <a:ext cx="31432" cy="19717"/>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6920769" y="3610551"/>
              <a:ext cx="24479" cy="22860"/>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6928770" y="3562164"/>
              <a:ext cx="16383" cy="18574"/>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Freeform 96"/>
            <p:cNvSpPr/>
            <p:nvPr/>
          </p:nvSpPr>
          <p:spPr>
            <a:xfrm>
              <a:off x="6918006" y="3639126"/>
              <a:ext cx="27146" cy="19717"/>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Freeform 97"/>
            <p:cNvSpPr/>
            <p:nvPr/>
          </p:nvSpPr>
          <p:spPr>
            <a:xfrm>
              <a:off x="6950105" y="3610551"/>
              <a:ext cx="25527" cy="22860"/>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Freeform 98"/>
            <p:cNvSpPr/>
            <p:nvPr/>
          </p:nvSpPr>
          <p:spPr>
            <a:xfrm>
              <a:off x="6950105" y="3562164"/>
              <a:ext cx="17526" cy="18574"/>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Freeform 99"/>
            <p:cNvSpPr/>
            <p:nvPr/>
          </p:nvSpPr>
          <p:spPr>
            <a:xfrm>
              <a:off x="6950105" y="3587024"/>
              <a:ext cx="21717" cy="17717"/>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Freeform 100"/>
            <p:cNvSpPr/>
            <p:nvPr/>
          </p:nvSpPr>
          <p:spPr>
            <a:xfrm>
              <a:off x="6924960" y="3587024"/>
              <a:ext cx="20193" cy="17717"/>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Freeform 101"/>
            <p:cNvSpPr/>
            <p:nvPr/>
          </p:nvSpPr>
          <p:spPr>
            <a:xfrm>
              <a:off x="6914863" y="3712945"/>
              <a:ext cx="30290" cy="20574"/>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2" name="Freeform 102"/>
            <p:cNvSpPr/>
            <p:nvPr/>
          </p:nvSpPr>
          <p:spPr>
            <a:xfrm>
              <a:off x="6916482" y="3664653"/>
              <a:ext cx="28670" cy="1695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3" name="Freeform 103"/>
            <p:cNvSpPr/>
            <p:nvPr/>
          </p:nvSpPr>
          <p:spPr>
            <a:xfrm>
              <a:off x="6915340" y="3687418"/>
              <a:ext cx="29813" cy="19717"/>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6898289" y="3687418"/>
              <a:ext cx="12764" cy="19717"/>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6985729" y="3687418"/>
              <a:ext cx="11239" cy="19717"/>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6" name="Freeform 106"/>
            <p:cNvSpPr/>
            <p:nvPr/>
          </p:nvSpPr>
          <p:spPr>
            <a:xfrm>
              <a:off x="6984205" y="3664653"/>
              <a:ext cx="10763" cy="1695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7" name="Freeform 107"/>
            <p:cNvSpPr/>
            <p:nvPr/>
          </p:nvSpPr>
          <p:spPr>
            <a:xfrm>
              <a:off x="6927246" y="3556354"/>
              <a:ext cx="6763" cy="5810"/>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Freeform 108"/>
            <p:cNvSpPr/>
            <p:nvPr/>
          </p:nvSpPr>
          <p:spPr>
            <a:xfrm>
              <a:off x="6962869" y="3556354"/>
              <a:ext cx="6287" cy="5810"/>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a:off x="6945153" y="3556354"/>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Freeform 110"/>
            <p:cNvSpPr/>
            <p:nvPr/>
          </p:nvSpPr>
          <p:spPr>
            <a:xfrm>
              <a:off x="6922293" y="3580738"/>
              <a:ext cx="6477" cy="6287"/>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Freeform 111"/>
            <p:cNvSpPr/>
            <p:nvPr/>
          </p:nvSpPr>
          <p:spPr>
            <a:xfrm>
              <a:off x="6967632" y="3580738"/>
              <a:ext cx="6477" cy="6287"/>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2" name="AutoShape 112"/>
            <p:cNvSpPr/>
            <p:nvPr/>
          </p:nvSpPr>
          <p:spPr>
            <a:xfrm>
              <a:off x="6945153" y="3580738"/>
              <a:ext cx="4953" cy="6287"/>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3" name="Freeform 113"/>
            <p:cNvSpPr/>
            <p:nvPr/>
          </p:nvSpPr>
          <p:spPr>
            <a:xfrm>
              <a:off x="6918483" y="3604645"/>
              <a:ext cx="6477" cy="5810"/>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6971918" y="3604645"/>
              <a:ext cx="6096" cy="5810"/>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AutoShape 115"/>
            <p:cNvSpPr/>
            <p:nvPr/>
          </p:nvSpPr>
          <p:spPr>
            <a:xfrm>
              <a:off x="6945153" y="3604645"/>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6" name="Freeform 116"/>
            <p:cNvSpPr/>
            <p:nvPr/>
          </p:nvSpPr>
          <p:spPr>
            <a:xfrm>
              <a:off x="6914863" y="3633316"/>
              <a:ext cx="5810" cy="5810"/>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7" name="Freeform 117"/>
            <p:cNvSpPr/>
            <p:nvPr/>
          </p:nvSpPr>
          <p:spPr>
            <a:xfrm>
              <a:off x="6975728" y="3633316"/>
              <a:ext cx="5810" cy="5810"/>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a:off x="6945153" y="3633316"/>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Freeform 119"/>
            <p:cNvSpPr/>
            <p:nvPr/>
          </p:nvSpPr>
          <p:spPr>
            <a:xfrm>
              <a:off x="6912196" y="3658843"/>
              <a:ext cx="5810" cy="5810"/>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Freeform 120"/>
            <p:cNvSpPr/>
            <p:nvPr/>
          </p:nvSpPr>
          <p:spPr>
            <a:xfrm>
              <a:off x="6978395" y="3658843"/>
              <a:ext cx="5810" cy="5810"/>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a:off x="6945153" y="3658843"/>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2" name="Freeform 122"/>
            <p:cNvSpPr/>
            <p:nvPr/>
          </p:nvSpPr>
          <p:spPr>
            <a:xfrm>
              <a:off x="6911053" y="3681607"/>
              <a:ext cx="5429" cy="5810"/>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3" name="Freeform 123"/>
            <p:cNvSpPr/>
            <p:nvPr/>
          </p:nvSpPr>
          <p:spPr>
            <a:xfrm>
              <a:off x="6980395" y="3681607"/>
              <a:ext cx="5429" cy="5810"/>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AutoShape 124"/>
            <p:cNvSpPr/>
            <p:nvPr/>
          </p:nvSpPr>
          <p:spPr>
            <a:xfrm>
              <a:off x="6945153" y="3681607"/>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6910006" y="3707134"/>
              <a:ext cx="4953" cy="5810"/>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6" name="Freeform 126"/>
            <p:cNvSpPr/>
            <p:nvPr/>
          </p:nvSpPr>
          <p:spPr>
            <a:xfrm>
              <a:off x="6981538" y="3707134"/>
              <a:ext cx="5429" cy="5810"/>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7" name="AutoShape 127"/>
            <p:cNvSpPr/>
            <p:nvPr/>
          </p:nvSpPr>
          <p:spPr>
            <a:xfrm>
              <a:off x="6945153" y="3707134"/>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a:off x="6945153" y="3733519"/>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9" name="Group 129"/>
          <p:cNvGrpSpPr/>
          <p:nvPr/>
        </p:nvGrpSpPr>
        <p:grpSpPr>
          <a:xfrm>
            <a:off x="6649402" y="4666547"/>
            <a:ext cx="587026" cy="585502"/>
            <a:chOff x="6649402" y="4666547"/>
            <a:chExt cx="587026" cy="585502"/>
          </a:xfrm>
        </p:grpSpPr>
        <p:sp>
          <p:nvSpPr>
            <p:cNvPr id="130" name="AutoShape 130"/>
            <p:cNvSpPr/>
            <p:nvPr/>
          </p:nvSpPr>
          <p:spPr>
            <a:xfrm>
              <a:off x="6649402" y="4666547"/>
              <a:ext cx="587026" cy="58550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Freeform 131"/>
            <p:cNvSpPr/>
            <p:nvPr/>
          </p:nvSpPr>
          <p:spPr>
            <a:xfrm>
              <a:off x="6793896" y="4847236"/>
              <a:ext cx="301085" cy="213741"/>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2" name="TextBox 132"/>
          <p:cNvSpPr txBox="1"/>
          <p:nvPr/>
        </p:nvSpPr>
        <p:spPr>
          <a:xfrm>
            <a:off x="7288006" y="2140272"/>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头痛、恶心、呕吐、心慌、乏力、烦躁不安等。</a:t>
            </a:r>
          </a:p>
        </p:txBody>
      </p:sp>
      <p:sp>
        <p:nvSpPr>
          <p:cNvPr id="133" name="TextBox 133"/>
          <p:cNvSpPr txBox="1"/>
          <p:nvPr/>
        </p:nvSpPr>
        <p:spPr>
          <a:xfrm>
            <a:off x="7288006" y="3387809"/>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体温升高，脉搏加快，呼吸急促，皮肤湿冷，大量出汗。</a:t>
            </a:r>
          </a:p>
        </p:txBody>
      </p:sp>
      <p:sp>
        <p:nvSpPr>
          <p:cNvPr id="134" name="TextBox 134"/>
          <p:cNvSpPr txBox="1"/>
          <p:nvPr/>
        </p:nvSpPr>
        <p:spPr>
          <a:xfrm>
            <a:off x="7288006" y="4658974"/>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严重时出现高热、昏迷、抽搐、呼吸衰竭等症状。</a:t>
            </a:r>
          </a:p>
        </p:txBody>
      </p:sp>
      <p:grpSp>
        <p:nvGrpSpPr>
          <p:cNvPr id="135" name="Group 135"/>
          <p:cNvGrpSpPr/>
          <p:nvPr/>
        </p:nvGrpSpPr>
        <p:grpSpPr>
          <a:xfrm>
            <a:off x="454963" y="93878"/>
            <a:ext cx="10641129" cy="914400"/>
            <a:chOff x="454963" y="93878"/>
            <a:chExt cx="10641129" cy="914400"/>
          </a:xfrm>
        </p:grpSpPr>
        <p:sp>
          <p:nvSpPr>
            <p:cNvPr id="136" name="AutoShape 13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7" name="AutoShape 13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2" name="AutoShape 14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3" name="AutoShape 14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AutoShape 14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AutoShape 14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6" name="AutoShape 14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7" name="AutoShape 14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2" name="AutoShape 15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3" name="AutoShape 15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AutoShape 15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AutoShape 15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6" name="TextBox 15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中暑的症状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346" r="313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8837" r="28837"/>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1018" r="21018"/>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中暑的严重性</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中暑的死亡率较高，尤其是老年人、儿童、孕妇和身体虚弱的人来说，更容易发生中暑，需要及时救治。</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中暑可能导致人体多器官功能衰竭，尤其是心血管系统和神经系统。</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为什么夏季容易中暑？</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5542" b="5542"/>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气温超过35摄氏度时，人体的散热机制会受到限制，容易导致体温升高。</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高温天气下，身体水分蒸发加快，如果水分补充不足，容易导致脱水。</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高温天气</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高湿度</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高湿度环境下，空气中的水分含量高，汗液难以蒸发，影响身体散热。</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高湿度还可能导致人体汗腺堵塞，进一步阻碍散热。</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人体需要足够的水分和盐分来维持正常的生理功能。</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在高温天气下，身体会通过出汗来散热，导致水分和盐分的流失，如果补充不足，容易导致中暑。</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缺乏水分和盐分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454963" y="1766626"/>
            <a:ext cx="4577476"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缺乏适当的防护措施，如未及时穿戴防晒衣物、未使用防晒霜等，会增加皮肤受到紫外线的伤害，进而增加中暑的风险。</a:t>
            </a:r>
          </a:p>
        </p:txBody>
      </p:sp>
      <p:sp>
        <p:nvSpPr>
          <p:cNvPr id="3" name="TextBox 3"/>
          <p:cNvSpPr txBox="1"/>
          <p:nvPr/>
        </p:nvSpPr>
        <p:spPr>
          <a:xfrm>
            <a:off x="689593" y="4439331"/>
            <a:ext cx="4519030"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缺乏对中暑症状的认识和应对措施，也容易导致中暑情况恶化。</a:t>
            </a:r>
          </a:p>
        </p:txBody>
      </p:sp>
      <p:sp>
        <p:nvSpPr>
          <p:cNvPr id="4" name="AutoShape 4"/>
          <p:cNvSpPr/>
          <p:nvPr/>
        </p:nvSpPr>
        <p:spPr>
          <a:xfrm>
            <a:off x="617602" y="3306002"/>
            <a:ext cx="701468" cy="122998"/>
          </a:xfrm>
          <a:prstGeom prst="rect">
            <a:avLst/>
          </a:prstGeom>
          <a:solidFill>
            <a:schemeClr val="accent2">
              <a:lumMod val="60000"/>
              <a:lumOff val="40000"/>
              <a:alpha val="100000"/>
            </a:schemeClr>
          </a:solidFill>
        </p:spPr>
        <p:txBody>
          <a:bodyPr vert="horz" wrap="square"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450"/>
              </a:spcBef>
              <a:defRPr/>
            </a:pPr>
            <a:endParaRPr lang="en-US" sz="1100"/>
          </a:p>
        </p:txBody>
      </p:sp>
      <p:sp>
        <p:nvSpPr>
          <p:cNvPr id="5" name="AutoShape 5"/>
          <p:cNvSpPr/>
          <p:nvPr/>
        </p:nvSpPr>
        <p:spPr>
          <a:xfrm>
            <a:off x="564691"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47443"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1319071" y="3368040"/>
            <a:ext cx="6434912"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8" name="AutoShape 8"/>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585874" y="6029346"/>
            <a:ext cx="6153656"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2" name="Picture 12"/>
          <p:cNvPicPr>
            <a:picLocks noChangeAspect="1"/>
          </p:cNvPicPr>
          <p:nvPr/>
        </p:nvPicPr>
        <p:blipFill>
          <a:blip r:embed="rId2">
            <a:alphaModFix amt="70000"/>
          </a:blip>
          <a:srcRect l="23469" r="23469"/>
          <a:stretch>
            <a:fillRect/>
          </a:stretch>
        </p:blipFill>
        <p:spPr>
          <a:xfrm>
            <a:off x="7803289" y="1299241"/>
            <a:ext cx="3679823" cy="4906431"/>
          </a:xfrm>
          <a:prstGeom prst="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缺乏防护措施</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如何预防中暑？</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2696" b="12696"/>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及时补充水分</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避免含糖和含咖啡因的饮料</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观察尿液颜色</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夏季气温高，人体容易出汗，导致水分流失。建议定时饮水，每天至少喝8杯水，保持身体水分充足。</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含糖和含咖啡因的饮料会加重脱水症状，因此应尽量避免饮用。</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正常的尿液颜色应该是淡黄色，如果尿液颜色偏深，说明身体缺水，应及时补充水分。</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保持水分充足</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231" r="12231"/>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夏季中午时分气温最高，此时应尽量避免外出活动。如果必须外出，应做好防晒措施，如戴帽子、太阳镜和涂抹防晒霜等。</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尽量避免在日光下长时间暴晒</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选择清晨或傍晚时分进行户外活动，此时气温相对较低，有利于避免中暑。</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合理安排户外活动时间</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进入室内后，避免立即打开空调或风扇，以免引起身体不适。建议先适应室内温度后再使用空调或风扇。</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注意室内外温差</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避免在高温下长时间活动</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417731" y="2063687"/>
            <a:ext cx="1240346" cy="962406"/>
            <a:chOff x="2417731" y="2063687"/>
            <a:chExt cx="1240346" cy="962406"/>
          </a:xfrm>
        </p:grpSpPr>
        <p:sp>
          <p:nvSpPr>
            <p:cNvPr id="3" name="Freeform 3"/>
            <p:cNvSpPr/>
            <p:nvPr/>
          </p:nvSpPr>
          <p:spPr>
            <a:xfrm>
              <a:off x="2995231"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417731"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2591991" y="2965418"/>
            <a:ext cx="906780" cy="396240"/>
            <a:chOff x="2591991" y="2965418"/>
            <a:chExt cx="906780" cy="396240"/>
          </a:xfrm>
        </p:grpSpPr>
        <p:sp>
          <p:nvSpPr>
            <p:cNvPr id="6" name="TextBox 6"/>
            <p:cNvSpPr txBox="1"/>
            <p:nvPr/>
          </p:nvSpPr>
          <p:spPr>
            <a:xfrm>
              <a:off x="2591991"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1">
                      <a:alpha val="100000"/>
                    </a:schemeClr>
                  </a:solidFill>
                  <a:latin typeface="Microsoft Yahei"/>
                  <a:ea typeface="Microsoft Yahei"/>
                  <a:cs typeface="Microsoft Yahei"/>
                </a:rPr>
                <a:t>80%</a:t>
              </a:r>
            </a:p>
          </p:txBody>
        </p:sp>
      </p:grpSp>
      <p:grpSp>
        <p:nvGrpSpPr>
          <p:cNvPr id="7" name="Group 7"/>
          <p:cNvGrpSpPr/>
          <p:nvPr/>
        </p:nvGrpSpPr>
        <p:grpSpPr>
          <a:xfrm>
            <a:off x="8595360" y="2063687"/>
            <a:ext cx="1240346" cy="962406"/>
            <a:chOff x="8595360" y="2063687"/>
            <a:chExt cx="1240346" cy="962406"/>
          </a:xfrm>
        </p:grpSpPr>
        <p:sp>
          <p:nvSpPr>
            <p:cNvPr id="8" name="Freeform 8"/>
            <p:cNvSpPr/>
            <p:nvPr/>
          </p:nvSpPr>
          <p:spPr>
            <a:xfrm>
              <a:off x="9172766"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595360"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8769620" y="2965418"/>
            <a:ext cx="906780" cy="396240"/>
            <a:chOff x="8769620" y="2965418"/>
            <a:chExt cx="906780" cy="396240"/>
          </a:xfrm>
        </p:grpSpPr>
        <p:sp>
          <p:nvSpPr>
            <p:cNvPr id="11" name="TextBox 11"/>
            <p:cNvSpPr txBox="1"/>
            <p:nvPr/>
          </p:nvSpPr>
          <p:spPr>
            <a:xfrm>
              <a:off x="8769620"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3">
                      <a:alpha val="100000"/>
                    </a:schemeClr>
                  </a:solidFill>
                  <a:latin typeface="Microsoft Yahei"/>
                  <a:ea typeface="Microsoft Yahei"/>
                  <a:cs typeface="Microsoft Yahei"/>
                </a:rPr>
                <a:t>80%</a:t>
              </a:r>
            </a:p>
          </p:txBody>
        </p:sp>
      </p:grpSp>
      <p:grpSp>
        <p:nvGrpSpPr>
          <p:cNvPr id="12" name="Group 12"/>
          <p:cNvGrpSpPr/>
          <p:nvPr/>
        </p:nvGrpSpPr>
        <p:grpSpPr>
          <a:xfrm>
            <a:off x="5258181" y="1559433"/>
            <a:ext cx="1600105" cy="1242060"/>
            <a:chOff x="5258181" y="1559433"/>
            <a:chExt cx="1600105" cy="1242060"/>
          </a:xfrm>
        </p:grpSpPr>
        <p:sp>
          <p:nvSpPr>
            <p:cNvPr id="13" name="Freeform 13"/>
            <p:cNvSpPr/>
            <p:nvPr/>
          </p:nvSpPr>
          <p:spPr>
            <a:xfrm rot="3243678">
              <a:off x="6003131" y="2277046"/>
              <a:ext cx="515112" cy="199454"/>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5258181" y="1559433"/>
              <a:ext cx="1600105" cy="1242060"/>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5481304" y="2723007"/>
            <a:ext cx="1173480" cy="396240"/>
            <a:chOff x="5481304" y="2723007"/>
            <a:chExt cx="1173480" cy="396240"/>
          </a:xfrm>
        </p:grpSpPr>
        <p:sp>
          <p:nvSpPr>
            <p:cNvPr id="16" name="TextBox 16"/>
            <p:cNvSpPr txBox="1"/>
            <p:nvPr/>
          </p:nvSpPr>
          <p:spPr>
            <a:xfrm>
              <a:off x="5481304" y="2723007"/>
              <a:ext cx="11734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2">
                      <a:alpha val="100000"/>
                    </a:schemeClr>
                  </a:solidFill>
                  <a:latin typeface="Microsoft Yahei"/>
                  <a:ea typeface="Microsoft Yahei"/>
                  <a:cs typeface="Microsoft Yahei"/>
                </a:rPr>
                <a:t>100%</a:t>
              </a:r>
            </a:p>
          </p:txBody>
        </p:sp>
      </p:gr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穿着适当的衣物</a:t>
              </a:r>
            </a:p>
          </p:txBody>
        </p:sp>
      </p:grpSp>
      <p:grpSp>
        <p:nvGrpSpPr>
          <p:cNvPr id="39" name="Group 39"/>
          <p:cNvGrpSpPr/>
          <p:nvPr/>
        </p:nvGrpSpPr>
        <p:grpSpPr>
          <a:xfrm>
            <a:off x="1482995" y="3429572"/>
            <a:ext cx="2944273" cy="1699450"/>
            <a:chOff x="1482995" y="3429572"/>
            <a:chExt cx="2944273" cy="1699450"/>
          </a:xfrm>
        </p:grpSpPr>
        <p:sp>
          <p:nvSpPr>
            <p:cNvPr id="40" name="AutoShape 40"/>
            <p:cNvSpPr/>
            <p:nvPr/>
          </p:nvSpPr>
          <p:spPr>
            <a:xfrm>
              <a:off x="1482995" y="3429572"/>
              <a:ext cx="2944273" cy="1699450"/>
            </a:xfrm>
            <a:prstGeom prst="roundRect">
              <a:avLst>
                <a:gd name="adj" fmla="val 1995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1" name="Group 41"/>
          <p:cNvGrpSpPr/>
          <p:nvPr/>
        </p:nvGrpSpPr>
        <p:grpSpPr>
          <a:xfrm>
            <a:off x="4595860" y="3248978"/>
            <a:ext cx="2944273" cy="1880045"/>
            <a:chOff x="4595860" y="3248978"/>
            <a:chExt cx="2944273" cy="1880045"/>
          </a:xfrm>
        </p:grpSpPr>
        <p:sp>
          <p:nvSpPr>
            <p:cNvPr id="42" name="AutoShape 42"/>
            <p:cNvSpPr/>
            <p:nvPr/>
          </p:nvSpPr>
          <p:spPr>
            <a:xfrm>
              <a:off x="4595860" y="3248978"/>
              <a:ext cx="2944273" cy="1880045"/>
            </a:xfrm>
            <a:prstGeom prst="roundRect">
              <a:avLst>
                <a:gd name="adj" fmla="val 19953"/>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3" name="Group 43"/>
          <p:cNvGrpSpPr/>
          <p:nvPr/>
        </p:nvGrpSpPr>
        <p:grpSpPr>
          <a:xfrm>
            <a:off x="7710249" y="3429572"/>
            <a:ext cx="2942844" cy="1699450"/>
            <a:chOff x="7710249" y="3429572"/>
            <a:chExt cx="2942844" cy="1699450"/>
          </a:xfrm>
        </p:grpSpPr>
        <p:sp>
          <p:nvSpPr>
            <p:cNvPr id="44" name="AutoShape 44"/>
            <p:cNvSpPr/>
            <p:nvPr/>
          </p:nvSpPr>
          <p:spPr>
            <a:xfrm>
              <a:off x="7710249" y="3429572"/>
              <a:ext cx="2942844" cy="1699450"/>
            </a:xfrm>
            <a:prstGeom prst="roundRect">
              <a:avLst>
                <a:gd name="adj" fmla="val 19953"/>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5" name="TextBox 45"/>
          <p:cNvSpPr txBox="1"/>
          <p:nvPr/>
        </p:nvSpPr>
        <p:spPr>
          <a:xfrm>
            <a:off x="1645039" y="3909822"/>
            <a:ext cx="2619375" cy="1219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夏季气温高，人体容易出汗，选择轻薄、透气的衣物有助于汗液蒸发，降低身体温度。</a:t>
            </a:r>
          </a:p>
        </p:txBody>
      </p:sp>
      <p:sp>
        <p:nvSpPr>
          <p:cNvPr id="46" name="TextBox 46"/>
          <p:cNvSpPr txBox="1"/>
          <p:nvPr/>
        </p:nvSpPr>
        <p:spPr>
          <a:xfrm>
            <a:off x="4757904" y="3802476"/>
            <a:ext cx="2619375" cy="1219200"/>
          </a:xfrm>
          <a:prstGeom prst="rect">
            <a:avLst/>
          </a:prstGeom>
        </p:spPr>
        <p:txBody>
          <a:bodyPr vert="horz" wrap="square" lIns="95250" tIns="95250" rIns="47625" bIns="952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穿着长袖衣服和长裤，减少日光直接照射皮肤，防止皮肤受到伤害。</a:t>
            </a:r>
          </a:p>
        </p:txBody>
      </p:sp>
      <p:sp>
        <p:nvSpPr>
          <p:cNvPr id="47" name="TextBox 47"/>
          <p:cNvSpPr txBox="1"/>
          <p:nvPr/>
        </p:nvSpPr>
        <p:spPr>
          <a:xfrm>
            <a:off x="7828464" y="3909822"/>
            <a:ext cx="2662490" cy="12192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厚实的鞋底能够隔绝地面的高温，减少脚部受到的热量伤害。</a:t>
            </a:r>
          </a:p>
        </p:txBody>
      </p:sp>
      <p:sp>
        <p:nvSpPr>
          <p:cNvPr id="48" name="TextBox 48"/>
          <p:cNvSpPr txBox="1"/>
          <p:nvPr/>
        </p:nvSpPr>
        <p:spPr>
          <a:xfrm>
            <a:off x="164503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选择轻薄、透气的衣物</a:t>
            </a:r>
          </a:p>
        </p:txBody>
      </p:sp>
      <p:sp>
        <p:nvSpPr>
          <p:cNvPr id="49" name="TextBox 49"/>
          <p:cNvSpPr txBox="1"/>
          <p:nvPr/>
        </p:nvSpPr>
        <p:spPr>
          <a:xfrm>
            <a:off x="4757600" y="3350143"/>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佩戴防晒衣物</a:t>
            </a:r>
          </a:p>
        </p:txBody>
      </p:sp>
      <p:sp>
        <p:nvSpPr>
          <p:cNvPr id="50" name="TextBox 50"/>
          <p:cNvSpPr txBox="1"/>
          <p:nvPr/>
        </p:nvSpPr>
        <p:spPr>
          <a:xfrm>
            <a:off x="787157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穿鞋底厚实的鞋子</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https://d.book118.com/807062103164006043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2024-09-18T00:33:36.625</cp:lastPrinted>
  <dcterms:created xsi:type="dcterms:W3CDTF">2024-09-17T16:33:36Z</dcterms:created>
  <dcterms:modified xsi:type="dcterms:W3CDTF">2024-09-17T16:33:38Z</dcterms:modified>
</cp:coreProperties>
</file>