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60203AE-D995-460B-B110-18A9F3FF93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A95890-829A-42B9-AF03-04660343A7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E184E9-CEC9-4B1D-BD5B-29217DF2B1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E3B92F0-92A0-40D1-80C5-2108954B12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B015031-44A3-4138-A0B8-0A75266F1F4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914F2E-833A-4F79-9DA3-9F2A8320532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6463F55-F4EE-491E-8BA4-3266E386325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E24D959-E721-4EDD-87E6-09C408EBDE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2000B7-188D-4881-82A0-94F863B4DF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6C1C1C-11B1-4931-852F-4A545FB208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9225A9-CD5B-4F56-9D5A-E807CDBEBF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7101113044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纤支镜在肺部肿瘤切除术中的辅助应用</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纤支镜技术简介</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肺部肿瘤切除术概述</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纤支镜在肺部肿瘤切除中作用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纤支镜操作技巧与注意事项</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临床效果评价及案例分享</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总结回顾与展望未来发展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01</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纤支镜技术简介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原理</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纤支镜定义及原理</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纤支镜，即纤维支气管镜，是一种由几万根透光度很高的玻璃或丙烯树脂拉成很细的纤维所组成的导光束，用来诊断支气管疾病的一种仪器。</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纤支镜利用由几万根透光度很高的玻璃或丙烯树脂拉成很细的纤维所组成的导光束，将冷光源经反射聚焦后发出的光传送到镜体前端，照亮气管、支气管内的黏膜，并通过镜体前端的电子摄像装置将气管、支气管内的图像传输到电视显示屏上，手术者通过电视显示屏观察患者的气管、支气管内的病变情况，从而进行精确的手术操作。</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自20世纪60年代末期纤支镜问世以来，已有半个世纪的历史。随着科技的进步和临床需求的增加，纤支镜在材料、设计、制作工艺等方面不断改进和完善，逐渐发展成为现代呼吸系统疾病诊断和治疗的重要工具之一。</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目前，纤支镜技术已经在全球范围内得到广泛应用。随着医疗技术的不断发展和创新，纤支镜在肺部肿瘤切除术中的辅助应用也越来越普遍，成为提高手术效果和患者生活质量的重要手段之一。</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发展历程与现状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63" r="250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适应症</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纤支镜适用于多种呼吸系统疾病的诊断和治疗，如肺癌、支气管内膜结核、气道异物等。在肺部肿瘤切除术中，纤支镜主要用于辅助定位肿瘤位置、评估手术切除范围以及协助进行精确的手术操作。</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禁忌症</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虽然纤支镜在呼吸系统疾病的诊断和治疗中具有重要作用，但并非所有患者都适合接受纤支镜检查或治疗。例如，严重心肺功能不全、凝血功能障碍、大咯血以及不能耐受检查的患者应被视为纤支镜检查的禁忌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适应症与禁忌症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操作流程及注意事项</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纤支镜的操作流程包括术前准备、麻醉、插入镜体、观察病变、进行活检或治疗等步骤。在肺部肿瘤切除术中，手术者需要根据患者的具体情况和手术需求制定相应的操作流程。</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操作流程</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在进行纤支镜检查或治疗时，手术者需要注意保持患者的呼吸道通畅，避免过度刺激和损伤气道黏膜。同时，手术者还需要密切观察患者的生命体征和病情变化，及时发现并处理可能出现的并发症。此外，术后还需要对患者进行严密的观察和护理，确保患者的安全和康复。</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注意事项</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02</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肺部肿瘤切除术概述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2" b="262"/>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良性肿瘤</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恶性肿瘤</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肿瘤大小、位置和侵犯范围</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如肺错构瘤、肺纤维瘤等，生长缓慢，边界清晰，较少转移。</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如肺癌、肺肉瘤等，生长迅速，易侵犯周围组织，可通过淋巴和血行转移。</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影响手术切除的难度和方式选择。</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肺部肿瘤分类与特点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4294" y="1287329"/>
            <a:ext cx="2035112" cy="2035112"/>
            <a:chOff x="1204294" y="1287329"/>
            <a:chExt cx="2035112" cy="2035112"/>
          </a:xfrm>
        </p:grpSpPr>
        <p:sp>
          <p:nvSpPr>
            <p:cNvPr id="3" name="AutoShape 3"/>
            <p:cNvSpPr/>
            <p:nvPr/>
          </p:nvSpPr>
          <p:spPr>
            <a:xfrm flipH="1">
              <a:off x="1204294" y="1287329"/>
              <a:ext cx="2035112" cy="2035112"/>
            </a:xfrm>
            <a:prstGeom prst="ellipse">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91319" y="198722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AutoShape 5"/>
          <p:cNvSpPr/>
          <p:nvPr/>
        </p:nvSpPr>
        <p:spPr>
          <a:xfrm flipH="1">
            <a:off x="3838147" y="1287233"/>
            <a:ext cx="2035112" cy="2035112"/>
          </a:xfrm>
          <a:prstGeom prst="ellipse">
            <a:avLst/>
          </a:prstGeom>
          <a:noFill/>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 name="Freeform 6"/>
          <p:cNvSpPr/>
          <p:nvPr/>
        </p:nvSpPr>
        <p:spPr>
          <a:xfrm>
            <a:off x="4556617" y="194122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729210" y="1757387"/>
            <a:ext cx="261747" cy="541878"/>
            <a:chOff x="4729210" y="1757387"/>
            <a:chExt cx="261747" cy="541878"/>
          </a:xfrm>
        </p:grpSpPr>
        <p:sp>
          <p:nvSpPr>
            <p:cNvPr id="8" name="Freeform 8"/>
            <p:cNvSpPr/>
            <p:nvPr/>
          </p:nvSpPr>
          <p:spPr>
            <a:xfrm>
              <a:off x="4866656" y="2100573"/>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4940380" y="1956650"/>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4866656" y="2032755"/>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49905" y="2032755"/>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17139" y="1828158"/>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930283" y="189416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733306" y="2100573"/>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66072" y="189416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740450" y="2032755"/>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822555" y="1757387"/>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866656" y="1757387"/>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807125" y="180434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782741" y="1828158"/>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751785" y="1956650"/>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866656" y="216134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788646" y="1956650"/>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10078" y="1828158"/>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81503" y="2032755"/>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866656" y="1956650"/>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866656" y="1828158"/>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66656" y="189416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799981" y="189416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773216" y="222916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77407" y="2100573"/>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74359" y="216134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29210" y="216134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961239" y="216134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957049" y="2100573"/>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805887" y="181272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00565" y="181272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853512" y="181272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792837" y="187749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4913043" y="187749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853512" y="187749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782741" y="194122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4924283" y="194122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853512" y="194122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773216" y="201732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4934474" y="201732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853512" y="201732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766072" y="208514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4941523" y="208514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853512" y="208514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763119" y="214581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4946952" y="214581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853512" y="214581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760166" y="221363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4949905" y="221363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4853512" y="221363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4853512" y="2283834"/>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8" name="Group 58"/>
          <p:cNvGrpSpPr/>
          <p:nvPr/>
        </p:nvGrpSpPr>
        <p:grpSpPr>
          <a:xfrm>
            <a:off x="6479524" y="1287233"/>
            <a:ext cx="2035112" cy="2035112"/>
            <a:chOff x="6479524" y="1287233"/>
            <a:chExt cx="2035112" cy="2035112"/>
          </a:xfrm>
        </p:grpSpPr>
        <p:sp>
          <p:nvSpPr>
            <p:cNvPr id="59" name="AutoShape 59"/>
            <p:cNvSpPr/>
            <p:nvPr/>
          </p:nvSpPr>
          <p:spPr>
            <a:xfrm flipH="1">
              <a:off x="6479524" y="1287233"/>
              <a:ext cx="2035112" cy="2035112"/>
            </a:xfrm>
            <a:prstGeom prst="ellipse">
              <a:avLst/>
            </a:prstGeom>
            <a:noFill/>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0" name="Freeform 60"/>
            <p:cNvSpPr/>
            <p:nvPr/>
          </p:nvSpPr>
          <p:spPr>
            <a:xfrm>
              <a:off x="7181041" y="1888451"/>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1" name="Group 61"/>
          <p:cNvGrpSpPr/>
          <p:nvPr/>
        </p:nvGrpSpPr>
        <p:grpSpPr>
          <a:xfrm>
            <a:off x="9103948" y="1287329"/>
            <a:ext cx="2035112" cy="2035112"/>
            <a:chOff x="9103948" y="1287329"/>
            <a:chExt cx="2035112" cy="2035112"/>
          </a:xfrm>
        </p:grpSpPr>
        <p:sp>
          <p:nvSpPr>
            <p:cNvPr id="62" name="AutoShape 62"/>
            <p:cNvSpPr/>
            <p:nvPr/>
          </p:nvSpPr>
          <p:spPr>
            <a:xfrm flipH="1">
              <a:off x="9103948" y="1287329"/>
              <a:ext cx="2035112" cy="2035112"/>
            </a:xfrm>
            <a:prstGeom prst="ellipse">
              <a:avLst/>
            </a:prstGeom>
            <a:noFill/>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3" name="Freeform 63"/>
            <p:cNvSpPr/>
            <p:nvPr/>
          </p:nvSpPr>
          <p:spPr>
            <a:xfrm>
              <a:off x="9551051" y="213019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64" name="AutoShape 64"/>
          <p:cNvSpPr/>
          <p:nvPr/>
        </p:nvSpPr>
        <p:spPr>
          <a:xfrm flipH="1">
            <a:off x="1061323" y="2678169"/>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flipH="1">
            <a:off x="3695557" y="2678169"/>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flipH="1">
            <a:off x="6337221" y="2678169"/>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flipH="1">
            <a:off x="8962406" y="2678169"/>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948881" y="2735700"/>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01</a:t>
            </a:r>
          </a:p>
        </p:txBody>
      </p:sp>
      <p:sp>
        <p:nvSpPr>
          <p:cNvPr id="69" name="TextBox 69"/>
          <p:cNvSpPr txBox="1"/>
          <p:nvPr/>
        </p:nvSpPr>
        <p:spPr>
          <a:xfrm>
            <a:off x="3592640" y="2745225"/>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02</a:t>
            </a:r>
          </a:p>
        </p:txBody>
      </p:sp>
      <p:sp>
        <p:nvSpPr>
          <p:cNvPr id="70" name="TextBox 70"/>
          <p:cNvSpPr txBox="1"/>
          <p:nvPr/>
        </p:nvSpPr>
        <p:spPr>
          <a:xfrm>
            <a:off x="6234303"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03</a:t>
            </a:r>
          </a:p>
        </p:txBody>
      </p:sp>
      <p:sp>
        <p:nvSpPr>
          <p:cNvPr id="71" name="TextBox 71"/>
          <p:cNvSpPr txBox="1"/>
          <p:nvPr/>
        </p:nvSpPr>
        <p:spPr>
          <a:xfrm>
            <a:off x="8858727" y="2727032"/>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chemeClr val="accent1">
                    <a:lumMod val="20000"/>
                    <a:lumOff val="80000"/>
                    <a:alpha val="100000"/>
                  </a:schemeClr>
                </a:solidFill>
                <a:latin typeface="Microsoft Yahei"/>
                <a:ea typeface="Microsoft Yahei"/>
                <a:cs typeface="Microsoft Yahei"/>
              </a:rPr>
              <a:t>04</a:t>
            </a:r>
          </a:p>
        </p:txBody>
      </p:sp>
      <p:sp>
        <p:nvSpPr>
          <p:cNvPr id="72" name="TextBox 72"/>
          <p:cNvSpPr txBox="1"/>
          <p:nvPr/>
        </p:nvSpPr>
        <p:spPr>
          <a:xfrm>
            <a:off x="94888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1">
                    <a:alpha val="100000"/>
                  </a:schemeClr>
                </a:solidFill>
                <a:latin typeface="Microsoft Yahei"/>
                <a:ea typeface="Microsoft Yahei"/>
                <a:cs typeface="Microsoft Yahei"/>
              </a:rPr>
              <a:t>楔形切除术</a:t>
            </a:r>
          </a:p>
        </p:txBody>
      </p:sp>
      <p:sp>
        <p:nvSpPr>
          <p:cNvPr id="73" name="TextBox 73"/>
          <p:cNvSpPr txBox="1"/>
          <p:nvPr/>
        </p:nvSpPr>
        <p:spPr>
          <a:xfrm>
            <a:off x="3582734"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2">
                    <a:alpha val="100000"/>
                  </a:schemeClr>
                </a:solidFill>
                <a:latin typeface="Microsoft Yahei"/>
                <a:ea typeface="Microsoft Yahei"/>
                <a:cs typeface="Microsoft Yahei"/>
              </a:rPr>
              <a:t>肺段切除术</a:t>
            </a:r>
          </a:p>
        </p:txBody>
      </p:sp>
      <p:sp>
        <p:nvSpPr>
          <p:cNvPr id="74" name="TextBox 74"/>
          <p:cNvSpPr txBox="1"/>
          <p:nvPr/>
        </p:nvSpPr>
        <p:spPr>
          <a:xfrm>
            <a:off x="6224111"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3">
                    <a:alpha val="100000"/>
                  </a:schemeClr>
                </a:solidFill>
                <a:latin typeface="Microsoft Yahei"/>
                <a:ea typeface="Microsoft Yahei"/>
                <a:cs typeface="Microsoft Yahei"/>
              </a:rPr>
              <a:t>肺叶切除术</a:t>
            </a:r>
          </a:p>
        </p:txBody>
      </p:sp>
      <p:sp>
        <p:nvSpPr>
          <p:cNvPr id="75" name="TextBox 75"/>
          <p:cNvSpPr txBox="1"/>
          <p:nvPr/>
        </p:nvSpPr>
        <p:spPr>
          <a:xfrm>
            <a:off x="8848535" y="3787496"/>
            <a:ext cx="244792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375"/>
              </a:spcBef>
            </a:pPr>
            <a:r>
              <a:rPr lang="en-US" sz="1575" b="1">
                <a:solidFill>
                  <a:schemeClr val="accent4">
                    <a:alpha val="100000"/>
                  </a:schemeClr>
                </a:solidFill>
                <a:latin typeface="Microsoft Yahei"/>
                <a:ea typeface="Microsoft Yahei"/>
                <a:cs typeface="Microsoft Yahei"/>
              </a:rPr>
              <a:t>全肺切除术</a:t>
            </a:r>
          </a:p>
        </p:txBody>
      </p:sp>
      <p:grpSp>
        <p:nvGrpSpPr>
          <p:cNvPr id="76" name="Group 76"/>
          <p:cNvGrpSpPr/>
          <p:nvPr/>
        </p:nvGrpSpPr>
        <p:grpSpPr>
          <a:xfrm>
            <a:off x="454963" y="93878"/>
            <a:ext cx="10641129" cy="914400"/>
            <a:chOff x="454963" y="93878"/>
            <a:chExt cx="10641129" cy="914400"/>
          </a:xfrm>
        </p:grpSpPr>
        <p:sp>
          <p:nvSpPr>
            <p:cNvPr id="77" name="AutoShape 7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AutoShape 8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TextBox 9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手术切除方式选择</a:t>
              </a:r>
            </a:p>
          </p:txBody>
        </p:sp>
      </p:grpSp>
      <p:sp>
        <p:nvSpPr>
          <p:cNvPr id="98" name="TextBox 98"/>
          <p:cNvSpPr txBox="1"/>
          <p:nvPr/>
        </p:nvSpPr>
        <p:spPr>
          <a:xfrm>
            <a:off x="6257058"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适用于侵犯一个肺叶的恶性肿瘤。</a:t>
            </a:r>
          </a:p>
        </p:txBody>
      </p:sp>
      <p:sp>
        <p:nvSpPr>
          <p:cNvPr id="99" name="TextBox 99"/>
          <p:cNvSpPr txBox="1"/>
          <p:nvPr/>
        </p:nvSpPr>
        <p:spPr>
          <a:xfrm>
            <a:off x="3600742"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适用于较大的良性肿瘤或早期肺癌。</a:t>
            </a:r>
          </a:p>
        </p:txBody>
      </p:sp>
      <p:sp>
        <p:nvSpPr>
          <p:cNvPr id="100" name="TextBox 100"/>
          <p:cNvSpPr txBox="1"/>
          <p:nvPr/>
        </p:nvSpPr>
        <p:spPr>
          <a:xfrm>
            <a:off x="944426"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适用于肿瘤较小、位于肺周边的情况。</a:t>
            </a:r>
          </a:p>
        </p:txBody>
      </p:sp>
      <p:sp>
        <p:nvSpPr>
          <p:cNvPr id="101" name="TextBox 101"/>
          <p:cNvSpPr txBox="1"/>
          <p:nvPr/>
        </p:nvSpPr>
        <p:spPr>
          <a:xfrm>
            <a:off x="8913375" y="42349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适用于侵犯一侧全肺的恶性肿瘤或中央型肺癌。</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了解患者手术耐受能力。</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评估患者心肺功能</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如CT、MRI等，明确肿瘤位置、大小和侵犯范围。</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影像学检查</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了解肿瘤与支气管的关系，确定手术方式。</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支气管镜检查</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包括禁食、禁水、备皮、抗生素皮试等。</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术前准备</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术前评估与准备工作</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密切观察生命体征</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如呼吸、心率、血压等。</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保持呼吸道通畅</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及时清除呼吸道分泌物。</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疼痛管理</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合理使用镇痛药物，减轻患者疼痛。</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并发症预防</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如肺部感染、肺不张、支气管胸膜瘘等，采取相应措施进行预防。</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术后护理及并发症预防</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03</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纤支镜在肺部肿瘤切除中作用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TextBox 5"/>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1">
                    <a:alpha val="100000"/>
                  </a:schemeClr>
                </a:solidFill>
                <a:latin typeface="Microsoft Yahei"/>
                <a:ea typeface="Microsoft Yahei"/>
                <a:cs typeface="Microsoft Yahei"/>
              </a:rPr>
              <a:t>80%</a:t>
            </a:r>
          </a:p>
        </p:txBody>
      </p:sp>
      <p:grpSp>
        <p:nvGrpSpPr>
          <p:cNvPr id="6" name="Group 6"/>
          <p:cNvGrpSpPr/>
          <p:nvPr/>
        </p:nvGrpSpPr>
        <p:grpSpPr>
          <a:xfrm>
            <a:off x="8595360" y="2063687"/>
            <a:ext cx="1240346" cy="962406"/>
            <a:chOff x="8595360" y="2063687"/>
            <a:chExt cx="1240346" cy="962406"/>
          </a:xfrm>
        </p:grpSpPr>
        <p:sp>
          <p:nvSpPr>
            <p:cNvPr id="7" name="Freeform 7"/>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TextBox 9"/>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3">
                    <a:alpha val="100000"/>
                  </a:schemeClr>
                </a:solidFill>
                <a:latin typeface="Microsoft Yahei"/>
                <a:ea typeface="Microsoft Yahei"/>
                <a:cs typeface="Microsoft Yahei"/>
              </a:rPr>
              <a:t>80%</a:t>
            </a:r>
          </a:p>
        </p:txBody>
      </p:sp>
      <p:grpSp>
        <p:nvGrpSpPr>
          <p:cNvPr id="10" name="Group 10"/>
          <p:cNvGrpSpPr/>
          <p:nvPr/>
        </p:nvGrpSpPr>
        <p:grpSpPr>
          <a:xfrm>
            <a:off x="5258181" y="1559433"/>
            <a:ext cx="1600105" cy="1242060"/>
            <a:chOff x="5258181" y="1559433"/>
            <a:chExt cx="1600105" cy="1242060"/>
          </a:xfrm>
        </p:grpSpPr>
        <p:sp>
          <p:nvSpPr>
            <p:cNvPr id="11" name="Freeform 11"/>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2">
                    <a:alpha val="100000"/>
                  </a:schemeClr>
                </a:solidFill>
                <a:latin typeface="Microsoft Yahei"/>
                <a:ea typeface="Microsoft Yahei"/>
                <a:cs typeface="Microsoft Yahei"/>
              </a:rPr>
              <a:t>100%</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辅助诊断价值体现</a:t>
              </a:r>
            </a:p>
          </p:txBody>
        </p:sp>
      </p:grpSp>
      <p:sp>
        <p:nvSpPr>
          <p:cNvPr id="36" name="AutoShape 36"/>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纤支镜可直接进入气管、支气管，观察肿瘤的大小、形态、位置和表面特征。</a:t>
            </a:r>
          </a:p>
        </p:txBody>
      </p:sp>
      <p:sp>
        <p:nvSpPr>
          <p:cNvPr id="40" name="TextBox 40"/>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通过纤支镜活检钳或细胞刷，可获取肿瘤组织进行病理学检查，明确肿瘤类型和恶性程度。</a:t>
            </a:r>
          </a:p>
        </p:txBody>
      </p:sp>
      <p:sp>
        <p:nvSpPr>
          <p:cNvPr id="41" name="TextBox 41"/>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根据纤支镜观察结果，可初步评估肺部肿瘤的切除范围，为手术方案制定提供依据。</a:t>
            </a:r>
          </a:p>
        </p:txBody>
      </p:sp>
      <p:sp>
        <p:nvSpPr>
          <p:cNvPr id="42" name="TextBox 42"/>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直观观察肿瘤形态</a:t>
            </a:r>
          </a:p>
        </p:txBody>
      </p:sp>
      <p:sp>
        <p:nvSpPr>
          <p:cNvPr id="43" name="TextBox 43"/>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获取病理组织</a:t>
            </a:r>
          </a:p>
        </p:txBody>
      </p:sp>
      <p:sp>
        <p:nvSpPr>
          <p:cNvPr id="44" name="TextBox 44"/>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评估手术切除范围</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实时引导手术操作</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辅助确定切除边界</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避免损伤重要结构</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术中导航和定位功能</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通过纤支镜观察，可辅助手术医生确定肿瘤的切除边界，确保完整切除肿瘤。</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在纤支镜引导下，手术医生可清晰识别气管、支气管等重要结构，避免手术过程中造成不必要的损伤。</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纤支镜可实时显示手术器械在气管、支气管内的位置，引导手术医生准确到达肿瘤部位。</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协助完成复杂手术操作</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辅助进行肺叶切除</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对于需要进行肺叶切除的患者，纤支镜可协助手术医生完成肺叶的游离和切除。</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协助处理血管和支气管</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在处理肺部肿瘤周围的血管和支气管时，纤支镜可提供清晰的视野，协助手术医生进行精细操作。</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辅助进行淋巴结清扫</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对于需要清扫淋巴结的患者，纤支镜可辅助手术医生进行淋巴结的定位和清扫。</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https://d.book118.com/807101113044006051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Arial"/>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Arial"/>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2024-09-24T06:53:30.703</cp:lastPrinted>
  <dcterms:created xsi:type="dcterms:W3CDTF">2024-09-23T22:53:30Z</dcterms:created>
  <dcterms:modified xsi:type="dcterms:W3CDTF">2024-09-23T22:53:33Z</dcterms:modified>
</cp:coreProperties>
</file>