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4A8FF15-EAED-4C7E-ABE7-3C252B5236E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BB55F1A-8CFE-41EF-92E0-41D9E9D2F7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D8508EA-7A21-4D2E-A4F6-6643B05030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0CA187-BEE5-4925-926E-AD17235B465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7E3AA72-8C62-4B43-8B29-E52990BF513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458D24C-17C3-47BE-A328-4BA6E5AA5D9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0409C1E-8B52-413F-A42B-0EA7DC8ABC1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6FC51E-3B14-4719-B14C-66F0F64819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BE3D548-A4BD-4217-8D13-0EC358B523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045A3B-403B-4000-AB2A-346A7F4FD5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541D611-55BA-4046-B77E-5F38E9E5CE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0711404111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医院重点学科建设实施方案中的国际医疗合作与交流策略</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国际医疗合作与交流现状分析</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医院重点学科建设实施方案概述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国际医疗合作与交流策略制定</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国际医疗合作与交流实施路径</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国际医疗合作与交流效果评估</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01</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5377" r="5377"/>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推动学科发展</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培养人才</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拓展国际影响力</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通过国际医疗合作与交流，引进国际先进医疗技术和管理经验，提升医院重点学科的医疗水平和服务质量。</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借助国际合作平台，培养具有国际视野和专业技能的医学人才，提高医院整体人才队伍的素质。</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积极参与国际医疗合作与交流，提升医院在国际医学界的知名度和影响力，吸引更多国际患者和合作伙伴。</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2591991" y="2965418"/>
            <a:ext cx="906780" cy="396240"/>
            <a:chOff x="2591991" y="2965418"/>
            <a:chExt cx="906780" cy="396240"/>
          </a:xfrm>
        </p:grpSpPr>
        <p:sp>
          <p:nvSpPr>
            <p:cNvPr id="6" name="TextBox 6"/>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1">
                      <a:alpha val="100000"/>
                    </a:schemeClr>
                  </a:solidFill>
                  <a:latin typeface="Microsoft Yahei"/>
                  <a:ea typeface="Microsoft Yahei"/>
                  <a:cs typeface="Microsoft Yahei"/>
                </a:rPr>
                <a:t>80%</a:t>
              </a:r>
            </a:p>
          </p:txBody>
        </p:sp>
      </p:grpSp>
      <p:grpSp>
        <p:nvGrpSpPr>
          <p:cNvPr id="7" name="Group 7"/>
          <p:cNvGrpSpPr/>
          <p:nvPr/>
        </p:nvGrpSpPr>
        <p:grpSpPr>
          <a:xfrm>
            <a:off x="8595360" y="2063687"/>
            <a:ext cx="1240346" cy="962406"/>
            <a:chOff x="8595360" y="2063687"/>
            <a:chExt cx="1240346" cy="962406"/>
          </a:xfrm>
        </p:grpSpPr>
        <p:sp>
          <p:nvSpPr>
            <p:cNvPr id="8" name="Freeform 8"/>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769620" y="2965418"/>
            <a:ext cx="906780" cy="396240"/>
            <a:chOff x="8769620" y="2965418"/>
            <a:chExt cx="906780" cy="396240"/>
          </a:xfrm>
        </p:grpSpPr>
        <p:sp>
          <p:nvSpPr>
            <p:cNvPr id="11" name="TextBox 11"/>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3">
                      <a:alpha val="100000"/>
                    </a:schemeClr>
                  </a:solidFill>
                  <a:latin typeface="Microsoft Yahei"/>
                  <a:ea typeface="Microsoft Yahei"/>
                  <a:cs typeface="Microsoft Yahei"/>
                </a:rPr>
                <a:t>80%</a:t>
              </a:r>
            </a:p>
          </p:txBody>
        </p:sp>
      </p:grpSp>
      <p:grpSp>
        <p:nvGrpSpPr>
          <p:cNvPr id="12" name="Group 12"/>
          <p:cNvGrpSpPr/>
          <p:nvPr/>
        </p:nvGrpSpPr>
        <p:grpSpPr>
          <a:xfrm>
            <a:off x="5258181" y="1559433"/>
            <a:ext cx="1600105" cy="1242060"/>
            <a:chOff x="5258181" y="1559433"/>
            <a:chExt cx="1600105" cy="1242060"/>
          </a:xfrm>
        </p:grpSpPr>
        <p:sp>
          <p:nvSpPr>
            <p:cNvPr id="13" name="Freeform 13"/>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5481304" y="2723007"/>
            <a:ext cx="1173480" cy="396240"/>
            <a:chOff x="5481304" y="2723007"/>
            <a:chExt cx="1173480" cy="396240"/>
          </a:xfrm>
        </p:grpSpPr>
        <p:sp>
          <p:nvSpPr>
            <p:cNvPr id="16" name="TextBox 16"/>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800" b="1">
                  <a:solidFill>
                    <a:schemeClr val="accent2">
                      <a:alpha val="100000"/>
                    </a:schemeClr>
                  </a:solidFill>
                  <a:latin typeface="Microsoft Yahei"/>
                  <a:ea typeface="Microsoft Yahei"/>
                  <a:cs typeface="Microsoft Yahei"/>
                </a:rPr>
                <a:t>100%</a:t>
              </a:r>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39" name="Group 39"/>
          <p:cNvGrpSpPr/>
          <p:nvPr/>
        </p:nvGrpSpPr>
        <p:grpSpPr>
          <a:xfrm>
            <a:off x="1482995" y="3429572"/>
            <a:ext cx="2944273" cy="1699450"/>
            <a:chOff x="1482995" y="3429572"/>
            <a:chExt cx="2944273" cy="1699450"/>
          </a:xfrm>
        </p:grpSpPr>
        <p:sp>
          <p:nvSpPr>
            <p:cNvPr id="40" name="AutoShape 40"/>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1" name="Group 41"/>
          <p:cNvGrpSpPr/>
          <p:nvPr/>
        </p:nvGrpSpPr>
        <p:grpSpPr>
          <a:xfrm>
            <a:off x="4595860" y="3248978"/>
            <a:ext cx="2944273" cy="1880045"/>
            <a:chOff x="4595860" y="3248978"/>
            <a:chExt cx="2944273" cy="1880045"/>
          </a:xfrm>
        </p:grpSpPr>
        <p:sp>
          <p:nvSpPr>
            <p:cNvPr id="42" name="AutoShape 42"/>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3" name="Group 43"/>
          <p:cNvGrpSpPr/>
          <p:nvPr/>
        </p:nvGrpSpPr>
        <p:grpSpPr>
          <a:xfrm>
            <a:off x="7710249" y="3429572"/>
            <a:ext cx="2942844" cy="1699450"/>
            <a:chOff x="7710249" y="3429572"/>
            <a:chExt cx="2942844" cy="1699450"/>
          </a:xfrm>
        </p:grpSpPr>
        <p:sp>
          <p:nvSpPr>
            <p:cNvPr id="44" name="AutoShape 44"/>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5" name="TextBox 45"/>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详细介绍医院与国际医疗机构开展的合作项目，包括技术交流、人才培养、科研合作等方面。</a:t>
            </a:r>
          </a:p>
        </p:txBody>
      </p:sp>
      <p:sp>
        <p:nvSpPr>
          <p:cNvPr id="46" name="TextBox 46"/>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展示医院在国际医疗合作与交流方面取得的成果，如引进的新技术、新项目、新设备等。</a:t>
            </a:r>
          </a:p>
        </p:txBody>
      </p:sp>
      <p:sp>
        <p:nvSpPr>
          <p:cNvPr id="47" name="TextBox 47"/>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阐述医院未来在国际医疗合作与交流方面的计划和目标，包括拓展合作领域、深化合作内容、提升合作水平等。</a:t>
            </a:r>
          </a:p>
        </p:txBody>
      </p:sp>
      <p:sp>
        <p:nvSpPr>
          <p:cNvPr id="48" name="TextBox 48"/>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合作项目</a:t>
            </a:r>
          </a:p>
        </p:txBody>
      </p:sp>
      <p:sp>
        <p:nvSpPr>
          <p:cNvPr id="49" name="TextBox 49"/>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合作成果</a:t>
            </a:r>
          </a:p>
        </p:txBody>
      </p:sp>
      <p:sp>
        <p:nvSpPr>
          <p:cNvPr id="50" name="TextBox 50"/>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未来计划</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02</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国际医疗合作与交流现状分析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48881" y="2203706"/>
            <a:ext cx="1313497" cy="2082451"/>
          </a:xfrm>
          <a:custGeom>
            <a:rect l="l" t="t" r="r" b="b"/>
            <a:pathLst>
              <a:path w="81" h="128">
                <a:moveTo>
                  <a:pt x="3" y="103"/>
                </a:moveTo>
                <a:cubicBezTo>
                  <a:pt x="10" y="118"/>
                  <a:pt x="24" y="128"/>
                  <a:pt x="41" y="128"/>
                </a:cubicBezTo>
                <a:cubicBezTo>
                  <a:pt x="57" y="128"/>
                  <a:pt x="70" y="118"/>
                  <a:pt x="78" y="104"/>
                </a:cubicBezTo>
                <a:cubicBezTo>
                  <a:pt x="81" y="98"/>
                  <a:pt x="81" y="95"/>
                  <a:pt x="79" y="89"/>
                </a:cubicBezTo>
                <a:cubicBezTo>
                  <a:pt x="46" y="4"/>
                  <a:pt x="46" y="4"/>
                  <a:pt x="46" y="4"/>
                </a:cubicBezTo>
                <a:cubicBezTo>
                  <a:pt x="46" y="2"/>
                  <a:pt x="45" y="1"/>
                  <a:pt x="43" y="0"/>
                </a:cubicBezTo>
                <a:cubicBezTo>
                  <a:pt x="41" y="0"/>
                  <a:pt x="38" y="1"/>
                  <a:pt x="37" y="3"/>
                </a:cubicBezTo>
                <a:cubicBezTo>
                  <a:pt x="37" y="3"/>
                  <a:pt x="37" y="3"/>
                  <a:pt x="37" y="3"/>
                </a:cubicBezTo>
                <a:cubicBezTo>
                  <a:pt x="25" y="37"/>
                  <a:pt x="14" y="56"/>
                  <a:pt x="2" y="89"/>
                </a:cubicBezTo>
                <a:cubicBezTo>
                  <a:pt x="0" y="95"/>
                  <a:pt x="0" y="98"/>
                  <a:pt x="3" y="103"/>
                </a:cubicBezTo>
                <a:close/>
                <a:moveTo>
                  <a:pt x="10" y="96"/>
                </a:moveTo>
                <a:cubicBezTo>
                  <a:pt x="41" y="20"/>
                  <a:pt x="41" y="20"/>
                  <a:pt x="41"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058508" y="2203706"/>
            <a:ext cx="1313497" cy="2082451"/>
          </a:xfrm>
          <a:custGeom>
            <a:rect l="l" t="t" r="r" b="b"/>
            <a:pathLst>
              <a:path w="81" h="128">
                <a:moveTo>
                  <a:pt x="3" y="103"/>
                </a:moveTo>
                <a:cubicBezTo>
                  <a:pt x="11" y="118"/>
                  <a:pt x="24" y="128"/>
                  <a:pt x="41" y="128"/>
                </a:cubicBezTo>
                <a:cubicBezTo>
                  <a:pt x="57" y="128"/>
                  <a:pt x="71" y="118"/>
                  <a:pt x="78" y="104"/>
                </a:cubicBezTo>
                <a:cubicBezTo>
                  <a:pt x="81" y="98"/>
                  <a:pt x="81" y="95"/>
                  <a:pt x="79" y="89"/>
                </a:cubicBezTo>
                <a:cubicBezTo>
                  <a:pt x="47" y="4"/>
                  <a:pt x="47" y="4"/>
                  <a:pt x="47" y="4"/>
                </a:cubicBezTo>
                <a:cubicBezTo>
                  <a:pt x="46" y="2"/>
                  <a:pt x="45" y="1"/>
                  <a:pt x="43" y="0"/>
                </a:cubicBezTo>
                <a:cubicBezTo>
                  <a:pt x="41" y="0"/>
                  <a:pt x="38" y="1"/>
                  <a:pt x="37" y="3"/>
                </a:cubicBezTo>
                <a:cubicBezTo>
                  <a:pt x="37" y="3"/>
                  <a:pt x="37" y="3"/>
                  <a:pt x="37" y="3"/>
                </a:cubicBezTo>
                <a:cubicBezTo>
                  <a:pt x="26" y="37"/>
                  <a:pt x="14" y="56"/>
                  <a:pt x="2" y="89"/>
                </a:cubicBezTo>
                <a:cubicBezTo>
                  <a:pt x="0" y="95"/>
                  <a:pt x="0" y="98"/>
                  <a:pt x="3" y="103"/>
                </a:cubicBezTo>
                <a:close/>
                <a:moveTo>
                  <a:pt x="10" y="96"/>
                </a:moveTo>
                <a:cubicBezTo>
                  <a:pt x="42" y="20"/>
                  <a:pt x="42" y="20"/>
                  <a:pt x="42" y="20"/>
                </a:cubicBezTo>
                <a:cubicBezTo>
                  <a:pt x="71" y="96"/>
                  <a:pt x="71" y="96"/>
                  <a:pt x="71" y="96"/>
                </a:cubicBezTo>
                <a:lnTo>
                  <a:pt x="10" y="9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547717" y="2211136"/>
            <a:ext cx="3266694" cy="115729"/>
          </a:xfrm>
          <a:custGeom>
            <a:rect l="l" t="t" r="r" b="b"/>
            <a:pathLst>
              <a:path w="201" h="7">
                <a:moveTo>
                  <a:pt x="3" y="0"/>
                </a:moveTo>
                <a:cubicBezTo>
                  <a:pt x="198" y="0"/>
                  <a:pt x="198" y="0"/>
                  <a:pt x="198" y="0"/>
                </a:cubicBezTo>
                <a:cubicBezTo>
                  <a:pt x="200" y="0"/>
                  <a:pt x="201" y="2"/>
                  <a:pt x="201" y="4"/>
                </a:cubicBezTo>
                <a:cubicBezTo>
                  <a:pt x="201" y="4"/>
                  <a:pt x="201" y="4"/>
                  <a:pt x="201" y="4"/>
                </a:cubicBezTo>
                <a:cubicBezTo>
                  <a:pt x="201" y="6"/>
                  <a:pt x="200" y="7"/>
                  <a:pt x="198" y="7"/>
                </a:cubicBezTo>
                <a:cubicBezTo>
                  <a:pt x="3" y="7"/>
                  <a:pt x="3" y="7"/>
                  <a:pt x="3" y="7"/>
                </a:cubicBezTo>
                <a:cubicBezTo>
                  <a:pt x="1" y="7"/>
                  <a:pt x="0" y="6"/>
                  <a:pt x="0" y="4"/>
                </a:cubicBezTo>
                <a:cubicBezTo>
                  <a:pt x="0" y="4"/>
                  <a:pt x="0" y="4"/>
                  <a:pt x="0" y="4"/>
                </a:cubicBezTo>
                <a:cubicBezTo>
                  <a:pt x="0" y="2"/>
                  <a:pt x="1" y="0"/>
                  <a:pt x="3"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330387" y="2081786"/>
            <a:ext cx="1701355" cy="3225832"/>
          </a:xfrm>
          <a:custGeom>
            <a:rect l="l" t="t" r="r" b="b"/>
            <a:pathLst>
              <a:path w="105" h="198">
                <a:moveTo>
                  <a:pt x="62" y="176"/>
                </a:moveTo>
                <a:cubicBezTo>
                  <a:pt x="79" y="178"/>
                  <a:pt x="94" y="186"/>
                  <a:pt x="105" y="198"/>
                </a:cubicBezTo>
                <a:cubicBezTo>
                  <a:pt x="0" y="198"/>
                  <a:pt x="0" y="198"/>
                  <a:pt x="0" y="198"/>
                </a:cubicBezTo>
                <a:cubicBezTo>
                  <a:pt x="11" y="186"/>
                  <a:pt x="26" y="178"/>
                  <a:pt x="43" y="176"/>
                </a:cubicBezTo>
                <a:cubicBezTo>
                  <a:pt x="43" y="26"/>
                  <a:pt x="43" y="26"/>
                  <a:pt x="43" y="26"/>
                </a:cubicBezTo>
                <a:cubicBezTo>
                  <a:pt x="40" y="23"/>
                  <a:pt x="38" y="19"/>
                  <a:pt x="38" y="15"/>
                </a:cubicBezTo>
                <a:cubicBezTo>
                  <a:pt x="38" y="7"/>
                  <a:pt x="44" y="0"/>
                  <a:pt x="52" y="0"/>
                </a:cubicBezTo>
                <a:cubicBezTo>
                  <a:pt x="60" y="0"/>
                  <a:pt x="67" y="7"/>
                  <a:pt x="67" y="15"/>
                </a:cubicBezTo>
                <a:cubicBezTo>
                  <a:pt x="67" y="19"/>
                  <a:pt x="65" y="23"/>
                  <a:pt x="62" y="26"/>
                </a:cubicBezTo>
                <a:lnTo>
                  <a:pt x="62" y="17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05582" y="17972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05582" y="4037128"/>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6458495" y="1389081"/>
            <a:ext cx="507682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国际医疗合作与交流的定义</a:t>
            </a:r>
          </a:p>
        </p:txBody>
      </p:sp>
      <p:sp>
        <p:nvSpPr>
          <p:cNvPr id="9" name="TextBox 9"/>
          <p:cNvSpPr txBox="1"/>
          <p:nvPr/>
        </p:nvSpPr>
        <p:spPr>
          <a:xfrm>
            <a:off x="6458495" y="4046529"/>
            <a:ext cx="50768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4">
                    <a:alpha val="100000"/>
                  </a:schemeClr>
                </a:solidFill>
                <a:latin typeface="Microsoft Yahei"/>
                <a:ea typeface="Microsoft Yahei"/>
                <a:cs typeface="Microsoft Yahei"/>
              </a:rPr>
              <a:t>国际医疗合作与交流的重要性</a:t>
            </a:r>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国际医疗合作与交流概述</a:t>
              </a:r>
            </a:p>
          </p:txBody>
        </p:sp>
      </p:grpSp>
      <p:sp>
        <p:nvSpPr>
          <p:cNvPr id="32" name="AutoShape 32"/>
          <p:cNvSpPr/>
          <p:nvPr/>
        </p:nvSpPr>
        <p:spPr>
          <a:xfrm>
            <a:off x="6830551" y="20472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30551" y="4287194"/>
            <a:ext cx="2709482"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6458495" y="1716941"/>
            <a:ext cx="5076825" cy="20288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指不同国家医疗机构、医学专家、学者之间在医学领域的合作与交流，包括学术研讨、技术协作、人才培养等方面。</a:t>
            </a:r>
          </a:p>
        </p:txBody>
      </p:sp>
      <p:sp>
        <p:nvSpPr>
          <p:cNvPr id="35" name="TextBox 35"/>
          <p:cNvSpPr txBox="1"/>
          <p:nvPr/>
        </p:nvSpPr>
        <p:spPr>
          <a:xfrm>
            <a:off x="6458495" y="4396703"/>
            <a:ext cx="5076825" cy="1990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促进医学技术的传播与应用，提高医疗服务水平，推动全球健康事业的发展。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近年来，国内大型医院纷纷加强与国际知名医疗机构和医学中心的合作，通过引进先进技术和管理经验，提升自身医疗服务水平。同时，国内医院也积极参与国际医学学术交流和研讨，与国际同行分享经验和成果。</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国内医院国际医疗合作与交流现状</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国际知名医疗机构和医学中心通常具有丰富的国际合作经验和广泛的国际交流网络，通过与全球各地的医疗机构和专家合作，共同开展医学研究、技术创新和人才培养等工作。此外，国外医院也注重与国际组织和非政府机构的合作，参与全球公共卫生事务和医疗援助等活动。</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国外医院国际医疗合作与交流现状</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国内外医院国际医疗合作与交流现状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面临的挑战与机遇</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国际医疗合作与交流面临着政治、经济、文化等多方面的挑战。不同国家的医疗体制、政策法规、文化差异等因素都可能对国际合作与交流造成障碍。此外，国际医疗合作与交流还需要面对语言沟通、时差协调、项目管理等方面的实际问题。</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面临的挑战</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全球化的深入发展和医疗技术的不断进步，国际医疗合作与交流的机遇也越来越多。通过国际合作与交流，医院可以引进先进技术和管理经验，提升自身医疗服务水平；同时也可以拓展国际视野，增强国际竞争力。此外，国际医疗合作与交流还可以促进不同文化之间的交流与融合，推动全球健康事业的发展。</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面临的机遇</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03</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医院重点学科建设实施方案概述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提升学科国际竞争力</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培养高素质医学人才</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推动科研成果转化</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重点学科建设目标</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借助国际合作平台，加强医学人才培养和学术交流，提高医护人员的专业水平和综合素质。</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促进与国际医疗机构和科研机构的合作，加快医院重点学科的科研成果转化和应用。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通过国际交流与合作，引进国际先进医疗技术和管理经验，提高医院重点学科的国际知名度和影响力。</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733" b="173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实施步骤与措施</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建立国际合作与交流机制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成立专门的国际合作与交流部门，负责与国际医疗机构和科研机构的联系与沟通，建立稳定的合作关系。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拓展国际合作渠道</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积极参加国际学术会议、研讨会和展览等活动，展示医院重点学科的成果和特色，吸引国际合作伙伴。</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引进国际先进技术与经验</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通过国际合作项目、技术引进和人才培养等方式，引进国际先进的医疗技术和管理经验，提升医院重点学科的诊疗水平和服务质量。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5000" r="250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提高医院重点学科国际知名度</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通过国际合作与交流，提升医院重点学科的国际知名度和影响力，吸引更多国际患者和合作伙伴。</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推动医学人才培养与学术交流</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国际合作与交流将促进医学人才培养和学术交流，提高医护人员的专业水平和综合素质，为医院培养更多具有国际视野的优秀医学人才。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加快科研成果转化与应用</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国际合作与交流将促进医院重点学科的科研成果转化和应用，推动医疗技术的创新与发展，为患者提供更加优质、高效的医疗服务。</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预期成果与影响</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1303421" y="2549736"/>
            <a:ext cx="4145173" cy="823690"/>
            <a:chOff x="1303421" y="2549736"/>
            <a:chExt cx="4145173" cy="823690"/>
          </a:xfrm>
        </p:grpSpPr>
        <p:sp>
          <p:nvSpPr>
            <p:cNvPr id="5" name="TextBox 5"/>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chemeClr val="accent3">
                      <a:alpha val="100000"/>
                    </a:schemeClr>
                  </a:solidFill>
                  <a:latin typeface="Microsoft Yahei"/>
                  <a:ea typeface="Microsoft Yahei"/>
                  <a:cs typeface="Microsoft Yahei"/>
                </a:rPr>
                <a:t>04</a:t>
              </a:r>
            </a:p>
          </p:txBody>
        </p:sp>
      </p:grpSp>
      <p:sp>
        <p:nvSpPr>
          <p:cNvPr id="6" name="TextBox 6"/>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国际医疗合作与交流策略制定</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引进先进医疗技术</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学习并引进国际先进的医疗技术和管理经验，提高医院医疗服务水平。</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培养国际化医疗人才</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通过与国际医疗机构的交流与合作，培养具有国际视野和专业技能的医疗人才。</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提升医院国际影响力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通过与国际知名医疗机构建立合作关系，提高医院在国际医疗领域的知名度和影响力。</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明确合作与交流目标</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https://d.book118.com/807114041111006050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Arial"/>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Arial"/>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2024-09-23T03:03:49.186</cp:lastPrinted>
  <dcterms:created xsi:type="dcterms:W3CDTF">2024-09-22T19:03:49Z</dcterms:created>
  <dcterms:modified xsi:type="dcterms:W3CDTF">2024-09-22T19:03:51Z</dcterms:modified>
</cp:coreProperties>
</file>