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9348EC-2D54-481A-A68A-D336E9C3A6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3D9481-40E5-40A5-8BC0-EA984E1688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A40275-2200-4289-825B-B25D3BCB55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A71F15-E0D4-4978-82DD-A58F2BEFF9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7E82FB-31CB-4CD6-954F-B85A4D960D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FD13E4-B61A-4E23-ADC1-0433D3239D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18CE68-C42C-45FB-AE26-B243EC2EA4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58E5CC-6E3C-4331-BA56-AEE52C7F89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45EFC9-9103-4749-94C5-AA1DF5D5C3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A3EF74-660D-409B-9706-AD2FE427F3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9809F2-C12F-464D-93DB-46C4DDE18F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11616315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高考数学一轮复习课件定积与微积分基本定理(理)</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汇报人：AA</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定积分的概念与性质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微积分基本定理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定积分的计算</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定积分的应用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典型例题解析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练习题与答案</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定积分的概念与性质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定积分的定义</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定积分是函数在一个区间上的积分和，表示函数图像与x轴所围成的面积。</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定积分的表示方法：∫[a,b]f(x)dx，其中a和b分别为积分的下限和上限。</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定积分的计算可以通过求原函数（不定积分）在区间[a,b]上的差值来实现。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定积分的几何意义是函数图像与x轴所围成的面积，可以用来求解一些与面积、体积相关的实际问题。</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当函数图像在x轴上方时，定积分为正；当函数图像在x轴下方时，定积分为负。</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通过定积分的计算，可以得到函数在某个区间上的平均值。</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定积分的几何意义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138879" y="2054050"/>
            <a:ext cx="2842964" cy="1134645"/>
          </a:xfrm>
          <a:custGeom>
            <a:rect l="l" t="t" r="r" b="b"/>
            <a:pathLst>
              <a:path w="7144" h="3558">
                <a:moveTo>
                  <a:pt x="5639" y="0"/>
                </a:moveTo>
                <a:lnTo>
                  <a:pt x="0" y="0"/>
                </a:lnTo>
                <a:lnTo>
                  <a:pt x="1475" y="1792"/>
                </a:lnTo>
                <a:lnTo>
                  <a:pt x="0" y="3557"/>
                </a:lnTo>
                <a:lnTo>
                  <a:pt x="5669" y="3557"/>
                </a:lnTo>
                <a:lnTo>
                  <a:pt x="7143" y="1792"/>
                </a:lnTo>
                <a:lnTo>
                  <a:pt x="5639" y="0"/>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3501311" y="2054050"/>
            <a:ext cx="2842964" cy="1134645"/>
          </a:xfrm>
          <a:custGeom>
            <a:rect l="l" t="t" r="r" b="b"/>
            <a:pathLst>
              <a:path w="7144" h="3558">
                <a:moveTo>
                  <a:pt x="5668" y="0"/>
                </a:moveTo>
                <a:lnTo>
                  <a:pt x="0" y="0"/>
                </a:lnTo>
                <a:lnTo>
                  <a:pt x="1475" y="1792"/>
                </a:lnTo>
                <a:lnTo>
                  <a:pt x="0" y="3557"/>
                </a:lnTo>
                <a:lnTo>
                  <a:pt x="5668" y="3557"/>
                </a:lnTo>
                <a:lnTo>
                  <a:pt x="7143" y="1792"/>
                </a:lnTo>
                <a:lnTo>
                  <a:pt x="5668" y="0"/>
                </a:lnTo>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5863744" y="2060400"/>
            <a:ext cx="2840846" cy="1134645"/>
          </a:xfrm>
          <a:custGeom>
            <a:rect l="l" t="t" r="r" b="b"/>
            <a:pathLst>
              <a:path w="7144" h="3558">
                <a:moveTo>
                  <a:pt x="5639" y="0"/>
                </a:moveTo>
                <a:lnTo>
                  <a:pt x="0" y="0"/>
                </a:lnTo>
                <a:lnTo>
                  <a:pt x="1475" y="1792"/>
                </a:lnTo>
                <a:lnTo>
                  <a:pt x="0" y="3557"/>
                </a:lnTo>
                <a:lnTo>
                  <a:pt x="5669" y="3557"/>
                </a:lnTo>
                <a:lnTo>
                  <a:pt x="7143" y="1792"/>
                </a:lnTo>
                <a:lnTo>
                  <a:pt x="5639" y="0"/>
                </a:lnTo>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8228294" y="2054050"/>
            <a:ext cx="2840846" cy="1134645"/>
          </a:xfrm>
          <a:custGeom>
            <a:rect l="l" t="t" r="r" b="b"/>
            <a:pathLst>
              <a:path w="7144" h="3558">
                <a:moveTo>
                  <a:pt x="5668" y="0"/>
                </a:moveTo>
                <a:lnTo>
                  <a:pt x="0" y="0"/>
                </a:lnTo>
                <a:lnTo>
                  <a:pt x="1475" y="1792"/>
                </a:lnTo>
                <a:lnTo>
                  <a:pt x="0" y="3557"/>
                </a:lnTo>
                <a:lnTo>
                  <a:pt x="5668" y="3557"/>
                </a:lnTo>
                <a:lnTo>
                  <a:pt x="7143" y="1792"/>
                </a:lnTo>
                <a:lnTo>
                  <a:pt x="5668" y="0"/>
                </a:lnTo>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307394" y="2308075"/>
            <a:ext cx="611778" cy="541920"/>
          </a:xfrm>
          <a:custGeom>
            <a:rect l="l" t="t" r="r" b="b"/>
            <a:pathLst>
              <a:path w="461" h="409">
                <a:moveTo>
                  <a:pt x="451" y="213"/>
                </a:moveTo>
                <a:lnTo>
                  <a:pt x="451" y="213"/>
                </a:lnTo>
                <a:cubicBezTo>
                  <a:pt x="247" y="17"/>
                  <a:pt x="247" y="17"/>
                  <a:pt x="247" y="17"/>
                </a:cubicBezTo>
                <a:cubicBezTo>
                  <a:pt x="238" y="0"/>
                  <a:pt x="221" y="0"/>
                  <a:pt x="212" y="17"/>
                </a:cubicBezTo>
                <a:cubicBezTo>
                  <a:pt x="9" y="213"/>
                  <a:pt x="9" y="213"/>
                  <a:pt x="9" y="213"/>
                </a:cubicBezTo>
                <a:cubicBezTo>
                  <a:pt x="0" y="221"/>
                  <a:pt x="9" y="230"/>
                  <a:pt x="18" y="230"/>
                </a:cubicBezTo>
                <a:cubicBezTo>
                  <a:pt x="62" y="230"/>
                  <a:pt x="62" y="230"/>
                  <a:pt x="62" y="230"/>
                </a:cubicBezTo>
                <a:cubicBezTo>
                  <a:pt x="62" y="390"/>
                  <a:pt x="62" y="390"/>
                  <a:pt x="62" y="390"/>
                </a:cubicBezTo>
                <a:cubicBezTo>
                  <a:pt x="62" y="399"/>
                  <a:pt x="62" y="408"/>
                  <a:pt x="79" y="408"/>
                </a:cubicBezTo>
                <a:cubicBezTo>
                  <a:pt x="177" y="408"/>
                  <a:pt x="177" y="408"/>
                  <a:pt x="177" y="408"/>
                </a:cubicBezTo>
                <a:cubicBezTo>
                  <a:pt x="177" y="248"/>
                  <a:pt x="177" y="248"/>
                  <a:pt x="177" y="248"/>
                </a:cubicBezTo>
                <a:cubicBezTo>
                  <a:pt x="283" y="248"/>
                  <a:pt x="283" y="248"/>
                  <a:pt x="283" y="248"/>
                </a:cubicBezTo>
                <a:cubicBezTo>
                  <a:pt x="283" y="408"/>
                  <a:pt x="283" y="408"/>
                  <a:pt x="283" y="408"/>
                </a:cubicBezTo>
                <a:cubicBezTo>
                  <a:pt x="381" y="408"/>
                  <a:pt x="381" y="408"/>
                  <a:pt x="381" y="408"/>
                </a:cubicBezTo>
                <a:cubicBezTo>
                  <a:pt x="398" y="408"/>
                  <a:pt x="398" y="399"/>
                  <a:pt x="398" y="390"/>
                </a:cubicBezTo>
                <a:cubicBezTo>
                  <a:pt x="398" y="230"/>
                  <a:pt x="398" y="230"/>
                  <a:pt x="398" y="230"/>
                </a:cubicBezTo>
                <a:cubicBezTo>
                  <a:pt x="443" y="230"/>
                  <a:pt x="443" y="230"/>
                  <a:pt x="443" y="230"/>
                </a:cubicBezTo>
                <a:cubicBezTo>
                  <a:pt x="451" y="230"/>
                  <a:pt x="460" y="221"/>
                  <a:pt x="451" y="213"/>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4773554" y="2339827"/>
            <a:ext cx="514400" cy="556739"/>
          </a:xfrm>
          <a:custGeom>
            <a:rect l="l" t="t" r="r" b="b"/>
            <a:pathLst>
              <a:path w="426" h="462">
                <a:moveTo>
                  <a:pt x="327" y="186"/>
                </a:moveTo>
                <a:lnTo>
                  <a:pt x="327" y="186"/>
                </a:lnTo>
                <a:cubicBezTo>
                  <a:pt x="274" y="63"/>
                  <a:pt x="238" y="18"/>
                  <a:pt x="150" y="18"/>
                </a:cubicBezTo>
                <a:cubicBezTo>
                  <a:pt x="114" y="18"/>
                  <a:pt x="123" y="0"/>
                  <a:pt x="97" y="10"/>
                </a:cubicBezTo>
                <a:cubicBezTo>
                  <a:pt x="70" y="18"/>
                  <a:pt x="97" y="27"/>
                  <a:pt x="70" y="54"/>
                </a:cubicBezTo>
                <a:cubicBezTo>
                  <a:pt x="0" y="107"/>
                  <a:pt x="8" y="169"/>
                  <a:pt x="35" y="293"/>
                </a:cubicBezTo>
                <a:cubicBezTo>
                  <a:pt x="53" y="346"/>
                  <a:pt x="8" y="354"/>
                  <a:pt x="26" y="408"/>
                </a:cubicBezTo>
                <a:cubicBezTo>
                  <a:pt x="35" y="444"/>
                  <a:pt x="141" y="461"/>
                  <a:pt x="248" y="417"/>
                </a:cubicBezTo>
                <a:cubicBezTo>
                  <a:pt x="354" y="382"/>
                  <a:pt x="425" y="301"/>
                  <a:pt x="407" y="266"/>
                </a:cubicBezTo>
                <a:cubicBezTo>
                  <a:pt x="389" y="213"/>
                  <a:pt x="354" y="239"/>
                  <a:pt x="327" y="186"/>
                </a:cubicBezTo>
                <a:close/>
                <a:moveTo>
                  <a:pt x="238" y="391"/>
                </a:moveTo>
                <a:lnTo>
                  <a:pt x="238" y="391"/>
                </a:lnTo>
                <a:cubicBezTo>
                  <a:pt x="141" y="426"/>
                  <a:pt x="61" y="399"/>
                  <a:pt x="53" y="391"/>
                </a:cubicBezTo>
                <a:cubicBezTo>
                  <a:pt x="53" y="382"/>
                  <a:pt x="88" y="319"/>
                  <a:pt x="194" y="284"/>
                </a:cubicBezTo>
                <a:cubicBezTo>
                  <a:pt x="310" y="239"/>
                  <a:pt x="372" y="257"/>
                  <a:pt x="372" y="275"/>
                </a:cubicBezTo>
                <a:cubicBezTo>
                  <a:pt x="380" y="284"/>
                  <a:pt x="336" y="354"/>
                  <a:pt x="238" y="391"/>
                </a:cubicBezTo>
                <a:close/>
                <a:moveTo>
                  <a:pt x="203" y="301"/>
                </a:moveTo>
                <a:lnTo>
                  <a:pt x="203" y="301"/>
                </a:lnTo>
                <a:cubicBezTo>
                  <a:pt x="150" y="319"/>
                  <a:pt x="123" y="337"/>
                  <a:pt x="97" y="363"/>
                </a:cubicBezTo>
                <a:cubicBezTo>
                  <a:pt x="114" y="373"/>
                  <a:pt x="141" y="382"/>
                  <a:pt x="167" y="363"/>
                </a:cubicBezTo>
                <a:cubicBezTo>
                  <a:pt x="212" y="354"/>
                  <a:pt x="230" y="319"/>
                  <a:pt x="221" y="293"/>
                </a:cubicBezTo>
                <a:lnTo>
                  <a:pt x="221" y="293"/>
                </a:lnTo>
                <a:cubicBezTo>
                  <a:pt x="221" y="293"/>
                  <a:pt x="212" y="301"/>
                  <a:pt x="203" y="301"/>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7011090" y="2360996"/>
            <a:ext cx="535570" cy="535570"/>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341770" y="2416035"/>
            <a:ext cx="544036" cy="419141"/>
          </a:xfrm>
          <a:custGeom>
            <a:rect l="l" t="t" r="r" b="b"/>
            <a:pathLst>
              <a:path w="497" h="382">
                <a:moveTo>
                  <a:pt x="80" y="248"/>
                </a:moveTo>
                <a:lnTo>
                  <a:pt x="80" y="248"/>
                </a:lnTo>
                <a:cubicBezTo>
                  <a:pt x="97" y="293"/>
                  <a:pt x="106" y="311"/>
                  <a:pt x="159" y="328"/>
                </a:cubicBezTo>
                <a:cubicBezTo>
                  <a:pt x="203" y="355"/>
                  <a:pt x="230" y="381"/>
                  <a:pt x="248" y="381"/>
                </a:cubicBezTo>
                <a:cubicBezTo>
                  <a:pt x="266" y="381"/>
                  <a:pt x="293" y="355"/>
                  <a:pt x="337" y="337"/>
                </a:cubicBezTo>
                <a:cubicBezTo>
                  <a:pt x="390" y="311"/>
                  <a:pt x="372" y="311"/>
                  <a:pt x="390" y="258"/>
                </a:cubicBezTo>
                <a:cubicBezTo>
                  <a:pt x="248" y="328"/>
                  <a:pt x="248" y="328"/>
                  <a:pt x="248" y="328"/>
                </a:cubicBezTo>
                <a:lnTo>
                  <a:pt x="80" y="248"/>
                </a:lnTo>
                <a:close/>
                <a:moveTo>
                  <a:pt x="487" y="124"/>
                </a:moveTo>
                <a:lnTo>
                  <a:pt x="487" y="124"/>
                </a:lnTo>
                <a:cubicBezTo>
                  <a:pt x="274" y="9"/>
                  <a:pt x="274" y="9"/>
                  <a:pt x="274" y="9"/>
                </a:cubicBezTo>
                <a:cubicBezTo>
                  <a:pt x="266" y="0"/>
                  <a:pt x="239" y="0"/>
                  <a:pt x="221" y="9"/>
                </a:cubicBezTo>
                <a:cubicBezTo>
                  <a:pt x="9" y="124"/>
                  <a:pt x="9" y="124"/>
                  <a:pt x="9" y="124"/>
                </a:cubicBezTo>
                <a:cubicBezTo>
                  <a:pt x="0" y="133"/>
                  <a:pt x="0" y="142"/>
                  <a:pt x="9" y="160"/>
                </a:cubicBezTo>
                <a:cubicBezTo>
                  <a:pt x="221" y="275"/>
                  <a:pt x="221" y="275"/>
                  <a:pt x="221" y="275"/>
                </a:cubicBezTo>
                <a:cubicBezTo>
                  <a:pt x="239" y="284"/>
                  <a:pt x="266" y="284"/>
                  <a:pt x="274" y="275"/>
                </a:cubicBezTo>
                <a:cubicBezTo>
                  <a:pt x="408" y="195"/>
                  <a:pt x="408" y="195"/>
                  <a:pt x="408" y="195"/>
                </a:cubicBezTo>
                <a:cubicBezTo>
                  <a:pt x="266" y="160"/>
                  <a:pt x="266" y="160"/>
                  <a:pt x="266" y="160"/>
                </a:cubicBezTo>
                <a:cubicBezTo>
                  <a:pt x="257" y="160"/>
                  <a:pt x="257" y="168"/>
                  <a:pt x="248" y="168"/>
                </a:cubicBezTo>
                <a:cubicBezTo>
                  <a:pt x="221" y="168"/>
                  <a:pt x="203" y="151"/>
                  <a:pt x="203" y="133"/>
                </a:cubicBezTo>
                <a:cubicBezTo>
                  <a:pt x="203" y="124"/>
                  <a:pt x="221" y="107"/>
                  <a:pt x="248" y="107"/>
                </a:cubicBezTo>
                <a:cubicBezTo>
                  <a:pt x="266" y="107"/>
                  <a:pt x="284" y="115"/>
                  <a:pt x="293" y="124"/>
                </a:cubicBezTo>
                <a:cubicBezTo>
                  <a:pt x="443" y="177"/>
                  <a:pt x="443" y="177"/>
                  <a:pt x="443" y="177"/>
                </a:cubicBezTo>
                <a:cubicBezTo>
                  <a:pt x="487" y="160"/>
                  <a:pt x="487" y="160"/>
                  <a:pt x="487" y="160"/>
                </a:cubicBezTo>
                <a:cubicBezTo>
                  <a:pt x="496" y="142"/>
                  <a:pt x="496" y="133"/>
                  <a:pt x="487" y="124"/>
                </a:cubicBezTo>
                <a:close/>
                <a:moveTo>
                  <a:pt x="425" y="346"/>
                </a:moveTo>
                <a:lnTo>
                  <a:pt x="425" y="346"/>
                </a:lnTo>
                <a:cubicBezTo>
                  <a:pt x="416" y="355"/>
                  <a:pt x="452" y="364"/>
                  <a:pt x="461" y="337"/>
                </a:cubicBezTo>
                <a:cubicBezTo>
                  <a:pt x="469" y="213"/>
                  <a:pt x="443" y="177"/>
                  <a:pt x="443" y="177"/>
                </a:cubicBezTo>
                <a:cubicBezTo>
                  <a:pt x="408" y="195"/>
                  <a:pt x="408" y="195"/>
                  <a:pt x="408" y="195"/>
                </a:cubicBezTo>
                <a:cubicBezTo>
                  <a:pt x="408" y="195"/>
                  <a:pt x="443" y="222"/>
                  <a:pt x="425" y="34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1238051" y="3697646"/>
            <a:ext cx="2085975" cy="21240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0000"/>
              </a:lnSpc>
              <a:spcBef>
                <a:spcPts val="375"/>
              </a:spcBef>
            </a:pPr>
            <a:r>
              <a:rPr lang="en-US" sz="1350">
                <a:solidFill>
                  <a:schemeClr val="dk1">
                    <a:alpha val="100000"/>
                  </a:schemeClr>
                </a:solidFill>
                <a:latin typeface="Microsoft Yahei"/>
                <a:ea typeface="Microsoft Yahei"/>
                <a:cs typeface="Microsoft Yahei"/>
              </a:rPr>
              <a:t>定积分具有线性性质，即∫[a,b](k1f1(x)+k2f2(x))dx=k1∫[a,b]f1(x)dx+k2∫[a,b]f2(x)dx。</a:t>
            </a:r>
          </a:p>
        </p:txBody>
      </p:sp>
      <p:sp>
        <p:nvSpPr>
          <p:cNvPr id="11" name="TextBox 11"/>
          <p:cNvSpPr txBox="1"/>
          <p:nvPr/>
        </p:nvSpPr>
        <p:spPr>
          <a:xfrm>
            <a:off x="3704211" y="3697646"/>
            <a:ext cx="2085975" cy="21240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0000"/>
              </a:lnSpc>
              <a:spcBef>
                <a:spcPts val="375"/>
              </a:spcBef>
            </a:pPr>
            <a:r>
              <a:rPr lang="en-US" sz="1350">
                <a:solidFill>
                  <a:schemeClr val="dk1">
                    <a:alpha val="100000"/>
                  </a:schemeClr>
                </a:solidFill>
                <a:latin typeface="Microsoft Yahei"/>
                <a:ea typeface="Microsoft Yahei"/>
                <a:cs typeface="Microsoft Yahei"/>
              </a:rPr>
              <a:t>定积分具有区间可加性，即∫[a,b]f(x)dx+∫[b,c]f(x)dx=∫[a,c]f(x)dx。</a:t>
            </a:r>
          </a:p>
        </p:txBody>
      </p:sp>
      <p:sp>
        <p:nvSpPr>
          <p:cNvPr id="12" name="TextBox 12"/>
          <p:cNvSpPr txBox="1"/>
          <p:nvPr/>
        </p:nvSpPr>
        <p:spPr>
          <a:xfrm>
            <a:off x="6115964" y="3697646"/>
            <a:ext cx="2085975" cy="21240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0000"/>
              </a:lnSpc>
              <a:spcBef>
                <a:spcPts val="375"/>
              </a:spcBef>
            </a:pPr>
            <a:r>
              <a:rPr lang="en-US" sz="1350">
                <a:solidFill>
                  <a:schemeClr val="dk1">
                    <a:alpha val="100000"/>
                  </a:schemeClr>
                </a:solidFill>
                <a:latin typeface="Microsoft Yahei"/>
                <a:ea typeface="Microsoft Yahei"/>
                <a:cs typeface="Microsoft Yahei"/>
              </a:rPr>
              <a:t>当函数在某个区间上恒等于零时，该区间上的定积分为零。</a:t>
            </a:r>
          </a:p>
        </p:txBody>
      </p:sp>
      <p:sp>
        <p:nvSpPr>
          <p:cNvPr id="13" name="TextBox 13"/>
          <p:cNvSpPr txBox="1"/>
          <p:nvPr/>
        </p:nvSpPr>
        <p:spPr>
          <a:xfrm>
            <a:off x="8544445" y="3697646"/>
            <a:ext cx="2085975" cy="21240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0000"/>
              </a:lnSpc>
              <a:spcBef>
                <a:spcPts val="375"/>
              </a:spcBef>
            </a:pPr>
            <a:r>
              <a:rPr lang="en-US" sz="1350">
                <a:solidFill>
                  <a:schemeClr val="dk1">
                    <a:alpha val="100000"/>
                  </a:schemeClr>
                </a:solidFill>
                <a:latin typeface="Microsoft Yahei"/>
                <a:ea typeface="Microsoft Yahei"/>
                <a:cs typeface="Microsoft Yahei"/>
              </a:rPr>
              <a:t>定积分的值与被积函数的表示方式无关，即只要两个函数在区间[a,b]上相等，则它们的定积分也相等。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定积分的性质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微积分基本定理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微积分基本定理的表述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表述一</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如果函数$f$在$[a, b]$上连续，且存在原函数$F$，那么$int_{a}^{b} f(x) dx = F(b) - F(a)$。</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表述二</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设$f$为$[a, b]$上的连续函数，$F$为$f$在$[a, b]$上的一个原函数，则$int_{a}^{b} f(x) dx = F(x) Big|_{a}^{b} = F(b) - F(a)$。</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76302" y="203596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260531" y="3557475"/>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2778017" y="247444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01</a:t>
            </a:r>
          </a:p>
        </p:txBody>
      </p:sp>
      <p:sp>
        <p:nvSpPr>
          <p:cNvPr id="5" name="TextBox 5"/>
          <p:cNvSpPr txBox="1"/>
          <p:nvPr/>
        </p:nvSpPr>
        <p:spPr>
          <a:xfrm>
            <a:off x="801021" y="2433294"/>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证明思路：通过构造辅助函数，利用罗尔定理或拉格朗日中值定理证明。</a:t>
            </a:r>
          </a:p>
        </p:txBody>
      </p:sp>
      <p:sp>
        <p:nvSpPr>
          <p:cNvPr id="6" name="AutoShape 6"/>
          <p:cNvSpPr/>
          <p:nvPr/>
        </p:nvSpPr>
        <p:spPr>
          <a:xfrm>
            <a:off x="4318541" y="203596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002770" y="3557475"/>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6502382" y="247444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02</a:t>
            </a:r>
          </a:p>
        </p:txBody>
      </p:sp>
      <p:sp>
        <p:nvSpPr>
          <p:cNvPr id="9" name="TextBox 9"/>
          <p:cNvSpPr txBox="1"/>
          <p:nvPr/>
        </p:nvSpPr>
        <p:spPr>
          <a:xfrm>
            <a:off x="4502110" y="2433294"/>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具体步骤</a:t>
            </a:r>
          </a:p>
        </p:txBody>
      </p:sp>
      <p:sp>
        <p:nvSpPr>
          <p:cNvPr id="10" name="AutoShape 10"/>
          <p:cNvSpPr/>
          <p:nvPr/>
        </p:nvSpPr>
        <p:spPr>
          <a:xfrm>
            <a:off x="8060781" y="203596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757202" y="3557475"/>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10243446" y="247444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03</a:t>
            </a:r>
          </a:p>
        </p:txBody>
      </p:sp>
      <p:sp>
        <p:nvSpPr>
          <p:cNvPr id="13" name="TextBox 13"/>
          <p:cNvSpPr txBox="1"/>
          <p:nvPr/>
        </p:nvSpPr>
        <p:spPr>
          <a:xfrm>
            <a:off x="8256542" y="2433294"/>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 构造辅助函数$G(x) = int_{a}^{x} f(t) dt - F(x)$。</a:t>
            </a:r>
          </a:p>
        </p:txBody>
      </p:sp>
      <p:sp>
        <p:nvSpPr>
          <p:cNvPr id="14" name="AutoShape 14"/>
          <p:cNvSpPr/>
          <p:nvPr/>
        </p:nvSpPr>
        <p:spPr>
          <a:xfrm>
            <a:off x="576302" y="428209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260531" y="5817193"/>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2758967" y="472057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04</a:t>
            </a:r>
          </a:p>
        </p:txBody>
      </p:sp>
      <p:sp>
        <p:nvSpPr>
          <p:cNvPr id="17" name="TextBox 17"/>
          <p:cNvSpPr txBox="1"/>
          <p:nvPr/>
        </p:nvSpPr>
        <p:spPr>
          <a:xfrm>
            <a:off x="801021" y="4679425"/>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 求导得到$G'(x) = f(x) - F'(x) = 0$。</a:t>
            </a:r>
          </a:p>
        </p:txBody>
      </p:sp>
      <p:sp>
        <p:nvSpPr>
          <p:cNvPr id="18" name="AutoShape 18"/>
          <p:cNvSpPr/>
          <p:nvPr/>
        </p:nvSpPr>
        <p:spPr>
          <a:xfrm>
            <a:off x="4318541" y="428209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002770" y="5817193"/>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6501206" y="472057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05</a:t>
            </a:r>
          </a:p>
        </p:txBody>
      </p:sp>
      <p:sp>
        <p:nvSpPr>
          <p:cNvPr id="21" name="TextBox 21"/>
          <p:cNvSpPr txBox="1"/>
          <p:nvPr/>
        </p:nvSpPr>
        <p:spPr>
          <a:xfrm>
            <a:off x="4502110" y="4679425"/>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3. 由罗尔定理或拉格朗日中值定理可知，存在$xi in (a, b)$，使得$G'(xi) = 0$。</a:t>
            </a:r>
          </a:p>
        </p:txBody>
      </p:sp>
      <p:sp>
        <p:nvSpPr>
          <p:cNvPr id="22" name="AutoShape 22"/>
          <p:cNvSpPr/>
          <p:nvPr/>
        </p:nvSpPr>
        <p:spPr>
          <a:xfrm>
            <a:off x="8060781" y="428209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10757202" y="5817193"/>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10243446" y="472057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06</a:t>
            </a:r>
          </a:p>
        </p:txBody>
      </p:sp>
      <p:sp>
        <p:nvSpPr>
          <p:cNvPr id="25" name="TextBox 25"/>
          <p:cNvSpPr txBox="1"/>
          <p:nvPr/>
        </p:nvSpPr>
        <p:spPr>
          <a:xfrm>
            <a:off x="8256542" y="4679425"/>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4. 代入$G'(xi) = 0$，得到$int_{a}^{b} f(x) dx = F(b) - F(a)$。</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微积分基本定理的证明</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证明等式</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通过构造适当的函数，利用微积分基本定理证明与定积分相关的等式。</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在物理、工程等领域的应用</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微积分基本定理在物理、工程等领域有着广泛的应用，如计算物体的质心、求解变力做功等问题。</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求解微分方程</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通过微分方程与定积分的联系，利用微积分基本定理求解微分方程的解。</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计算定积分</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通过找到被积函数的原函数，直接利用微积分基本定理计算定积分的值。</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微积分基本定理的应用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定积分的计算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牛顿-莱布尼兹公式是计算定积分的基本公式，它将定积分转化为被积函数在积分区间上的原函数之差。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使用条件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在使用牛顿-莱布尼兹公式时，需要确保被积函数在积分区间上是连续的，且原函数存在。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计算步骤</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首先求出被积函数的原函数，然后将原函数在积分区间的两个端点处的函数值相减，即可得到定积分的值。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牛顿-莱布尼兹公式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换元积分法</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换元积分法是一种通过变量代换将复杂的定积分转化为简单的定积分的方法。</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使用条件</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当被积函数中含有根号、三角函数、指数函数等复杂表达式时，可以考虑使用换元积分法。</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计算步骤</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首先根据被积函数的表达式选择合适的变量代换，然后将原定积分转化为新变量的定积分，最后利用牛顿-莱布尼兹公式计算新变量的定积分的值。</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https://d.book118.com/807116163154006036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2024-09-11T23:05:30.130</cp:lastPrinted>
  <dcterms:created xsi:type="dcterms:W3CDTF">2024-09-11T15:05:30Z</dcterms:created>
  <dcterms:modified xsi:type="dcterms:W3CDTF">2024-09-11T15:05:32Z</dcterms:modified>
</cp:coreProperties>
</file>