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FA63B9F-2EB2-42B4-9868-1CA71D35C5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EF3C580-3A9F-498F-982C-8AB3ABEB0B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001B2CA-3DD8-4841-971F-D62465F1B6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3A38A18-417A-46EB-A011-71D2557AEC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95DB628-9E23-4223-9921-7802AD492D6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741D130-A067-4697-B62C-3E46983BA23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4EBA555-DF60-4E9D-97B5-BE1073E863F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B295E78-B6D0-4C61-BE3A-37F5248E3C6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90CFE1D-846E-46FD-BDE9-BAC25CB5B90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6A1DA1-CD8F-49E0-B351-75B9438184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95B6C27-C8EB-46D7-BF58-66F39D43BA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07200016164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食品营养与卫生</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8104965" cy="4692015"/>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食品营养概述</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食品卫生概述</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食品营养与卫生的关系</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食品营养与卫生的管理</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食品营养与卫生的实践应用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00" b="1">
                <a:solidFill>
                  <a:schemeClr val="lt2">
                    <a:alpha val="100000"/>
                  </a:schemeClr>
                </a:solidFill>
                <a:latin typeface="Microsoft Yahei"/>
                <a:ea typeface="Microsoft Yahei"/>
                <a:cs typeface="Microsoft Yahei"/>
              </a:rPr>
              <a:t>01</a:t>
            </a:r>
          </a:p>
        </p:txBody>
      </p:sp>
      <p:sp>
        <p:nvSpPr>
          <p:cNvPr id="3" name="TextBox 3"/>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食品营养概述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矿物质</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构成机体组织和维持正常生理功能所必需的无机物，如钙、磷、铁等。</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维生素</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参与体内多种代谢过程，维持正常生理功能，增强免疫力。</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蛋白质</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构成机体组织和器官的重要成分，调节生理功能，供给能量。</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碳水化合物</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提供能量，维持血糖水平，节约蛋白质作用。</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脂类</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供给能量，促进脂溶性维生素吸收，维持体温和保护内脏器官。</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营养素的种类与功能</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9110" y="2088608"/>
            <a:ext cx="338630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提供碳水化合物、蛋白质、膳食纤维及B族维生素等。</a:t>
            </a:r>
          </a:p>
        </p:txBody>
      </p:sp>
      <p:sp>
        <p:nvSpPr>
          <p:cNvPr id="3" name="TextBox 3"/>
          <p:cNvSpPr txBox="1"/>
          <p:nvPr/>
        </p:nvSpPr>
        <p:spPr>
          <a:xfrm>
            <a:off x="539110" y="1679033"/>
            <a:ext cx="2409825" cy="428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875" b="1">
                <a:solidFill>
                  <a:schemeClr val="accent1">
                    <a:alpha val="100000"/>
                  </a:schemeClr>
                </a:solidFill>
                <a:latin typeface="Microsoft Yahei"/>
                <a:ea typeface="Microsoft Yahei"/>
                <a:cs typeface="Microsoft Yahei"/>
              </a:rPr>
              <a:t>谷类</a:t>
            </a:r>
          </a:p>
        </p:txBody>
      </p:sp>
      <p:sp>
        <p:nvSpPr>
          <p:cNvPr id="4" name="AutoShape 4"/>
          <p:cNvSpPr/>
          <p:nvPr/>
        </p:nvSpPr>
        <p:spPr>
          <a:xfrm>
            <a:off x="4912196" y="1843297"/>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4275690">
            <a:off x="6489457" y="2982571"/>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700000" flipH="1">
            <a:off x="3730001" y="2945995"/>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8546356" flipH="1">
            <a:off x="3967371" y="4880960"/>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8546493" flipH="1">
            <a:off x="5914885" y="4872729"/>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39110" y="4666479"/>
            <a:ext cx="338631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提供优质蛋白质、维生素A、D、E及B族维生素等。</a:t>
            </a:r>
          </a:p>
        </p:txBody>
      </p:sp>
      <p:sp>
        <p:nvSpPr>
          <p:cNvPr id="10" name="TextBox 10"/>
          <p:cNvSpPr txBox="1"/>
          <p:nvPr/>
        </p:nvSpPr>
        <p:spPr>
          <a:xfrm>
            <a:off x="539110" y="425690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蛋类</a:t>
            </a:r>
          </a:p>
        </p:txBody>
      </p:sp>
      <p:sp>
        <p:nvSpPr>
          <p:cNvPr id="11" name="TextBox 11"/>
          <p:cNvSpPr txBox="1"/>
          <p:nvPr/>
        </p:nvSpPr>
        <p:spPr>
          <a:xfrm>
            <a:off x="6201617" y="1625514"/>
            <a:ext cx="341898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提供维生素、矿物质、膳食纤维及植物化学物质等。</a:t>
            </a:r>
          </a:p>
        </p:txBody>
      </p:sp>
      <p:sp>
        <p:nvSpPr>
          <p:cNvPr id="12" name="TextBox 12"/>
          <p:cNvSpPr txBox="1"/>
          <p:nvPr/>
        </p:nvSpPr>
        <p:spPr>
          <a:xfrm>
            <a:off x="6201617" y="1268111"/>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蔬菜水果</a:t>
            </a:r>
          </a:p>
        </p:txBody>
      </p:sp>
      <p:sp>
        <p:nvSpPr>
          <p:cNvPr id="13" name="TextBox 13"/>
          <p:cNvSpPr txBox="1"/>
          <p:nvPr/>
        </p:nvSpPr>
        <p:spPr>
          <a:xfrm>
            <a:off x="8237407" y="3376213"/>
            <a:ext cx="341041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提供优质蛋白质、脂肪、维生素A、B族维生素及铁、锌等矿物质。</a:t>
            </a:r>
          </a:p>
        </p:txBody>
      </p:sp>
      <p:sp>
        <p:nvSpPr>
          <p:cNvPr id="14" name="TextBox 14"/>
          <p:cNvSpPr txBox="1"/>
          <p:nvPr/>
        </p:nvSpPr>
        <p:spPr>
          <a:xfrm>
            <a:off x="8237407" y="305074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畜禽肉类</a:t>
            </a:r>
          </a:p>
        </p:txBody>
      </p:sp>
      <p:sp>
        <p:nvSpPr>
          <p:cNvPr id="15" name="TextBox 15"/>
          <p:cNvSpPr txBox="1"/>
          <p:nvPr/>
        </p:nvSpPr>
        <p:spPr>
          <a:xfrm>
            <a:off x="7268208" y="5464523"/>
            <a:ext cx="343452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提供优质蛋白质、不饱和脂肪酸、维生素A、D及微量元素等。</a:t>
            </a:r>
          </a:p>
        </p:txBody>
      </p:sp>
      <p:sp>
        <p:nvSpPr>
          <p:cNvPr id="16" name="TextBox 16"/>
          <p:cNvSpPr txBox="1"/>
          <p:nvPr/>
        </p:nvSpPr>
        <p:spPr>
          <a:xfrm>
            <a:off x="7268208" y="5054948"/>
            <a:ext cx="2409825" cy="438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chemeClr val="accent1">
                    <a:alpha val="100000"/>
                  </a:schemeClr>
                </a:solidFill>
                <a:latin typeface="Microsoft Yahei"/>
                <a:ea typeface="Microsoft Yahei"/>
                <a:cs typeface="Microsoft Yahei"/>
              </a:rPr>
              <a:t>鱼虾类</a:t>
            </a:r>
          </a:p>
        </p:txBody>
      </p:sp>
      <p:sp>
        <p:nvSpPr>
          <p:cNvPr id="17" name="TextBox 17"/>
          <p:cNvSpPr txBox="1"/>
          <p:nvPr/>
        </p:nvSpPr>
        <p:spPr>
          <a:xfrm>
            <a:off x="5254897" y="2293598"/>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02</a:t>
            </a:r>
          </a:p>
        </p:txBody>
      </p:sp>
      <p:sp>
        <p:nvSpPr>
          <p:cNvPr id="18" name="TextBox 18"/>
          <p:cNvSpPr txBox="1"/>
          <p:nvPr/>
        </p:nvSpPr>
        <p:spPr>
          <a:xfrm>
            <a:off x="3925415" y="3408550"/>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01</a:t>
            </a:r>
          </a:p>
        </p:txBody>
      </p:sp>
      <p:sp>
        <p:nvSpPr>
          <p:cNvPr id="19" name="TextBox 19"/>
          <p:cNvSpPr txBox="1"/>
          <p:nvPr/>
        </p:nvSpPr>
        <p:spPr>
          <a:xfrm>
            <a:off x="6651824" y="3377086"/>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03</a:t>
            </a:r>
          </a:p>
        </p:txBody>
      </p:sp>
      <p:sp>
        <p:nvSpPr>
          <p:cNvPr id="20" name="TextBox 20"/>
          <p:cNvSpPr txBox="1"/>
          <p:nvPr/>
        </p:nvSpPr>
        <p:spPr>
          <a:xfrm>
            <a:off x="6069918"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04</a:t>
            </a:r>
          </a:p>
        </p:txBody>
      </p:sp>
      <p:sp>
        <p:nvSpPr>
          <p:cNvPr id="21" name="TextBox 21"/>
          <p:cNvSpPr txBox="1"/>
          <p:nvPr/>
        </p:nvSpPr>
        <p:spPr>
          <a:xfrm>
            <a:off x="4466940"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05</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食品中的营养成分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合理营养</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合理营养是维持健康的基础，能够保持人体正常生理功能，促进生长发育和智力发展，增强免疫力，预防疾病等。</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营养不良包括营养不足和营养过剩，前者可导致生长发育迟缓、智力低下、免疫力下降等，后者则可引起肥胖、高血压、糖尿病等慢性疾病。</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营养与疾病密切相关，如缺乏钙和维生素D可导致佝偻病，缺铁可引起贫血，长期摄入高脂肪、高盐、低纤维食物可增加患结肠癌、乳腺癌等风险。</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针对不同人群的营养需求和健康问题，采取合理的营养干预措施，如补充营养素、调整饮食结构、改变不良饮食习惯等，有助于改善健康状况和预防疾病。</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营养不良</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营养与疾病</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营养干预</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营养与健康的关系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00" b="1">
                <a:solidFill>
                  <a:schemeClr val="lt2">
                    <a:alpha val="100000"/>
                  </a:schemeClr>
                </a:solidFill>
                <a:latin typeface="Microsoft Yahei"/>
                <a:ea typeface="Microsoft Yahei"/>
                <a:cs typeface="Microsoft Yahei"/>
              </a:rPr>
              <a:t>02</a:t>
            </a:r>
          </a:p>
        </p:txBody>
      </p:sp>
      <p:sp>
        <p:nvSpPr>
          <p:cNvPr id="3" name="TextBox 3"/>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食品卫生概述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3250" r="23250"/>
          <a:stretch>
            <a:fillRect/>
          </a:stretch>
        </p:blipFill>
        <p:spPr>
          <a:xfrm>
            <a:off x="740688" y="1168478"/>
            <a:ext cx="3679823"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食品污染是指食品在生产、加工、运输、储存、销售等过程中，被有害物质所污染，导致食品质量下降，对人体健康产生危害的现象。</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分类</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食品污染可分为生物性污染、化学性污染和物理性污染三大类。生物性污染包括细菌、病毒、寄生虫等微生物污染；化学性污染包括农药、兽药、重金属、有害添加剂等化学物质污染；物理性污染包括放射性污染、异物污染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食品污染的定义与分类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化学性污染</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如农药残留、兽药残留、重金属超标、有害添加剂等，主要来源于农业生产中的不合理使用、工业三废的排放以及食品加工过程中的添加。</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微生物污染</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如沙门氏菌、大肠杆菌、金黄色葡萄球菌等，主要来源于食品生产、加工、储存过程中的卫生条件不良。</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物理性污染</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如放射性物质污染、玻璃、金属、塑料等异物污染，主要来源于食品加工设备的磨损、放射性物质的泄露以及人为因素。</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750" r="1675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2500" r="12500"/>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4792" r="14792"/>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食品中常见的污染物</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8938" r="18938"/>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保障人体健康</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食品卫生直接关系到人们的身体健康和生命安全，不良的食品卫生状况会导致食物中毒、传染病等疾病的传播。</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促进经济发展</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食品工业是国民经济的重要组成部分，良好的食品卫生状况有助于提高食品质量，增强消费者的信心，促进食品工业的健康发展。</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维护社会稳定</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食品卫生问题容易引发社会关注和舆论热议，严重的食品卫生事件甚至会导致社会恐慌和不稳定因素的产生。因此，加强食品卫生监管和保障食品卫生安全对于维护社会稳定具有重要意义。</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食品卫生的重要性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00" b="1">
                <a:solidFill>
                  <a:schemeClr val="lt2">
                    <a:alpha val="100000"/>
                  </a:schemeClr>
                </a:solidFill>
                <a:latin typeface="Microsoft Yahei"/>
                <a:ea typeface="Microsoft Yahei"/>
                <a:cs typeface="Microsoft Yahei"/>
              </a:rPr>
              <a:t>03</a:t>
            </a:r>
          </a:p>
        </p:txBody>
      </p:sp>
      <p:sp>
        <p:nvSpPr>
          <p:cNvPr id="3" name="TextBox 3"/>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食品营养与卫生的关系</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https://d.book118.com/807200016164006041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2024-09-14T22:42:15.794</cp:lastPrinted>
  <dcterms:created xsi:type="dcterms:W3CDTF">2024-09-14T14:42:15Z</dcterms:created>
  <dcterms:modified xsi:type="dcterms:W3CDTF">2024-09-14T14:42:17Z</dcterms:modified>
</cp:coreProperties>
</file>