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88418" name="页眉占位符 188417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188419" name="日期占位符 188418"/>
          <p:cNvSpPr>
            <a:spLocks noGrp="1"/>
          </p:cNvSpPr>
          <p:nvPr>
            <p:ph type="dt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fld id="{BB962C8B-B14F-4D97-AF65-F5344CB8AC3E}" type="datetimeFigureOut">
              <a:rPr lang="zh-CN" altLang="en-US" sz="1200" b="0">
                <a:ea typeface="宋体" panose="02010600030101010101" pitchFamily="2" charset="-122"/>
              </a:rPr>
              <a:t/>
            </a:fld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188420" name="幻灯片图像占位符 188419"/>
          <p:cNvSpPr>
            <a:spLocks noRot="1" noTextEdit="1"/>
          </p:cNvSpPr>
          <p:nvPr>
            <p:ph type="sldImg" idx="2"/>
          </p:nvPr>
        </p:nvSpPr>
        <p:spPr>
          <a:xfrm>
            <a:off x="939800" y="750888"/>
            <a:ext cx="5008563" cy="3757612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88421" name="文本占位符 188420"/>
          <p:cNvSpPr>
            <a:spLocks noGrp="1"/>
          </p:cNvSpPr>
          <p:nvPr>
            <p:ph type="body" sz="quarter" idx="3"/>
          </p:nvPr>
        </p:nvSpPr>
        <p:spPr>
          <a:xfrm>
            <a:off x="688975" y="4759325"/>
            <a:ext cx="5510213" cy="45100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88422" name="页脚占位符 188421"/>
          <p:cNvSpPr>
            <a:spLocks noGrp="1"/>
          </p:cNvSpPr>
          <p:nvPr>
            <p:ph type="ftr" sz="quarter" idx="4"/>
          </p:nvPr>
        </p:nvSpPr>
        <p:spPr>
          <a:xfrm>
            <a:off x="0" y="9517063"/>
            <a:ext cx="2984500" cy="5016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zh-CN" altLang="en-US" sz="1200" b="0">
              <a:ea typeface="宋体" panose="02010600030101010101" pitchFamily="2" charset="-122"/>
            </a:endParaRPr>
          </a:p>
        </p:txBody>
      </p:sp>
      <p:sp>
        <p:nvSpPr>
          <p:cNvPr id="188423" name="灯片编号占位符 188422"/>
          <p:cNvSpPr>
            <a:spLocks noGrp="1"/>
          </p:cNvSpPr>
          <p:nvPr>
            <p:ph type="sldNum" sz="quarter" idx="5"/>
          </p:nvPr>
        </p:nvSpPr>
        <p:spPr>
          <a:xfrm>
            <a:off x="3902075" y="9517063"/>
            <a:ext cx="2984500" cy="5016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 b="0">
                <a:ea typeface="宋体" panose="02010600030101010101" pitchFamily="2" charset="-122"/>
              </a:rPr>
              <a:t/>
            </a:fld>
            <a:endParaRPr lang="zh-CN" altLang="en-US" sz="1200" b="0"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442" name="幻灯片图像占位符 189441"/>
          <p:cNvSpPr>
            <a:spLocks noRot="1" noTextEdit="1"/>
          </p:cNvSpPr>
          <p:nvPr>
            <p:ph type="sldImg"/>
          </p:nvPr>
        </p:nvSpPr>
        <p:spPr>
          <a:xfrm>
            <a:off x="1266825" y="954088"/>
            <a:ext cx="4356100" cy="3267075"/>
          </a:xfrm>
        </p:spPr>
      </p:sp>
      <p:sp>
        <p:nvSpPr>
          <p:cNvPr id="189443" name="文本占位符 189442"/>
          <p:cNvSpPr>
            <a:spLocks noGrp="1"/>
          </p:cNvSpPr>
          <p:nvPr>
            <p:ph type="body" idx="1"/>
          </p:nvPr>
        </p:nvSpPr>
        <p:spPr>
          <a:xfrm>
            <a:off x="919163" y="4905375"/>
            <a:ext cx="5049837" cy="4217988"/>
          </a:xfrm>
        </p:spPr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0ABD-5BD9-4799-BC8F-BEF090BD2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500B-35A0-4507-9B4F-B1903415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7C6F3-421E-4E0E-83CB-ABB02A4A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E4025-CB10-4B0D-8647-5CB3C738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F5E1A-91A4-47A5-9CBF-428AA323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AFA7D-B51D-4718-9BDB-85C50F48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BD70D-D0EB-4D87-A308-BAF74068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C2C8E-42F7-4868-BB5E-52208F10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D3E58-1D44-49E7-A440-FC74CD2E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B16F-8637-47F2-8051-053BD3110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14A31-0F64-4F5C-BAFE-A7473717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联机映像占位符 3"/>
          <p:cNvSpPr>
            <a:spLocks noGrp="1"/>
          </p:cNvSpPr>
          <p:nvPr>
            <p:ph type="clipArt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2pPr>
      <a:lvl3pPr marL="914400" lvl="2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3pPr>
      <a:lvl4pPr marL="1371600" lvl="3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4pPr>
      <a:lvl5pPr marL="1828800" lvl="4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5pPr>
      <a:lvl6pPr marL="2286000" lvl="5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6pPr>
      <a:lvl7pPr marL="2743200" lvl="6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7pPr>
      <a:lvl8pPr marL="3200400" lvl="7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8pPr>
      <a:lvl9pPr marL="3657600" lvl="8" indent="0" algn="ctr" defTabSz="914400" rtl="0" eaLnBrk="1" fontAlgn="base" latinLnBrk="0" hangingPunct="1">
        <a:lnSpc>
          <a:spcPct val="80000"/>
        </a:lnSpc>
        <a:spcBef>
          <a:spcPct val="20000"/>
        </a:spcBef>
        <a:spcAft>
          <a:spcPct val="0"/>
        </a:spcAft>
        <a:buNone/>
        <a:defRPr sz="3500" b="1" i="0" u="none" kern="1200" baseline="0">
          <a:solidFill>
            <a:schemeClr val="accent1"/>
          </a:solidFill>
          <a:latin typeface="Arial" pitchFamily="34" charset="0"/>
          <a:ea typeface="黑体" panose="0201060906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gif" /><Relationship Id="rId3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2.gi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3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4.w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w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w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1015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13" name="图片 21512" descr="蓝色公司标志跟口号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975" y="2432050"/>
            <a:ext cx="4972050" cy="2257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15" name="图片 21514" descr="图片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3850" y="5360988"/>
            <a:ext cx="3552825" cy="266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6" name="TextBox 2151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None/>
              <a:defRPr sz="3500" b="1" i="0" u="none" kern="1200" baseline="0">
                <a:solidFill>
                  <a:schemeClr val="accent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939" name="文本占位符 295938"/>
          <p:cNvSpPr>
            <a:spLocks noGrp="1"/>
          </p:cNvSpPr>
          <p:nvPr>
            <p:ph type="body" sz="half" idx="1"/>
          </p:nvPr>
        </p:nvSpPr>
        <p:spPr>
          <a:xfrm>
            <a:off x="457200" y="1193800"/>
            <a:ext cx="8275638" cy="4932363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buClrTx/>
              <a:buSzTx/>
              <a:buFontTx/>
              <a:buNone/>
            </a:pPr>
            <a:r>
              <a:rPr lang="zh-CN" altLang="en-US" sz="2800"/>
              <a:t>                           </a:t>
            </a:r>
            <a:endParaRPr lang="zh-CN" altLang="en-US" sz="3500" b="1">
              <a:solidFill>
                <a:schemeClr val="hlink"/>
              </a:solidFill>
              <a:ea typeface="黑体" panose="02010609060101010101" pitchFamily="2" charset="-122"/>
            </a:endParaRPr>
          </a:p>
          <a:p>
            <a:pPr algn="ctr">
              <a:buClrTx/>
              <a:buSzTx/>
              <a:buFontTx/>
              <a:buNone/>
            </a:pPr>
            <a:r>
              <a:rPr lang="zh-CN" altLang="en-US" sz="3500" b="1">
                <a:solidFill>
                  <a:schemeClr val="hlink"/>
                </a:solidFill>
                <a:ea typeface="黑体" panose="02010609060101010101" pitchFamily="2" charset="-122"/>
              </a:rPr>
              <a:t>无菌医疗器械加工技术</a:t>
            </a:r>
            <a:endParaRPr lang="zh-CN" altLang="en-US" sz="3100" b="1">
              <a:solidFill>
                <a:schemeClr val="hlink"/>
              </a:solidFill>
              <a:ea typeface="黑体" panose="02010609060101010101" pitchFamily="2" charset="-122"/>
            </a:endParaRPr>
          </a:p>
          <a:p>
            <a:pPr>
              <a:buClrTx/>
              <a:buSzTx/>
              <a:buFontTx/>
              <a:buNone/>
            </a:pPr>
            <a:r>
              <a:rPr lang="zh-CN" altLang="en-US" sz="3100" b="1">
                <a:solidFill>
                  <a:schemeClr val="hlink"/>
                </a:solidFill>
                <a:ea typeface="黑体" panose="02010609060101010101" pitchFamily="2" charset="-122"/>
              </a:rPr>
              <a:t>                              </a:t>
            </a:r>
            <a:endParaRPr lang="zh-CN" altLang="en-US" sz="2000" b="1">
              <a:solidFill>
                <a:schemeClr val="hlin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295940" name="Object 4"/>
          <p:cNvGraphicFramePr>
            <a:graphicFrameLocks noGrp="1"/>
          </p:cNvGraphicFramePr>
          <p:nvPr>
            <p:ph sz="half" idx="2"/>
          </p:nvPr>
        </p:nvGraphicFramePr>
        <p:xfrm>
          <a:off x="1576388" y="3046413"/>
          <a:ext cx="5813425" cy="28654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2287270" imgH="1631315" progId="MS_ClipArt_Gallery.2">
                  <p:embed/>
                </p:oleObj>
              </mc:Choice>
              <mc:Fallback>
                <p:oleObj r:id="rId2" imgW="2287270" imgH="1631315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76388" y="3046413"/>
                        <a:ext cx="5813425" cy="28654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274" name="标题 310273"/>
          <p:cNvSpPr>
            <a:spLocks noGrp="1"/>
          </p:cNvSpPr>
          <p:nvPr>
            <p:ph type="title"/>
          </p:nvPr>
        </p:nvSpPr>
        <p:spPr>
          <a:xfrm>
            <a:off x="442913" y="1146175"/>
            <a:ext cx="8229600" cy="606425"/>
          </a:xfrm>
          <a:noFill/>
          <a:ln>
            <a:noFill/>
          </a:ln>
        </p:spPr>
        <p:txBody>
          <a:bodyPr/>
          <a:lstStyle/>
          <a:p>
            <a:r>
              <a:rPr lang="zh-CN" altLang="en-US" sz="3500" b="1">
                <a:solidFill>
                  <a:srgbClr val="2765AF"/>
                </a:solidFill>
                <a:ea typeface="黑体" panose="02010609060101010101" pitchFamily="2" charset="-122"/>
              </a:rPr>
              <a:t>一、基本概念</a:t>
            </a:r>
            <a:endParaRPr lang="en-US" altLang="zh-CN" sz="3500" b="1">
              <a:solidFill>
                <a:srgbClr val="2765AF"/>
              </a:solidFill>
              <a:ea typeface="黑体" panose="02010609060101010101" pitchFamily="2" charset="-122"/>
            </a:endParaRPr>
          </a:p>
        </p:txBody>
      </p:sp>
      <p:sp>
        <p:nvSpPr>
          <p:cNvPr id="310275" name="文本占位符 310274"/>
          <p:cNvSpPr>
            <a:spLocks noGrp="1"/>
          </p:cNvSpPr>
          <p:nvPr>
            <p:ph type="body" idx="4294967295"/>
          </p:nvPr>
        </p:nvSpPr>
        <p:spPr>
          <a:xfrm>
            <a:off x="457200" y="1963738"/>
            <a:ext cx="8229600" cy="4162425"/>
          </a:xfrm>
          <a:noFill/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en-US" altLang="zh-CN" sz="2400" b="1">
                <a:solidFill>
                  <a:srgbClr val="2765AF"/>
                </a:solidFill>
                <a:ea typeface="黑体" panose="02010609060101010101" pitchFamily="2" charset="-122"/>
              </a:rPr>
              <a:t>1</a:t>
            </a:r>
            <a:r>
              <a:rPr lang="zh-CN" altLang="en-US" sz="2400" b="1">
                <a:solidFill>
                  <a:srgbClr val="2765AF"/>
                </a:solidFill>
                <a:ea typeface="黑体" panose="02010609060101010101" pitchFamily="2" charset="-122"/>
              </a:rPr>
              <a:t>、无菌：</a:t>
            </a:r>
            <a:r>
              <a:rPr lang="zh-CN" altLang="en-US" sz="2400" b="1">
                <a:solidFill>
                  <a:srgbClr val="2765AF"/>
                </a:solidFill>
              </a:rPr>
              <a:t>产品上无存活微生物的状态</a:t>
            </a:r>
            <a:r>
              <a:rPr lang="zh-CN" altLang="en-US">
                <a:solidFill>
                  <a:srgbClr val="2765AF"/>
                </a:solidFill>
              </a:rPr>
              <a:t> </a:t>
            </a:r>
            <a:endParaRPr lang="zh-CN" altLang="en-US" sz="2400" b="1">
              <a:solidFill>
                <a:srgbClr val="2765AF"/>
              </a:solidFill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en-US" altLang="zh-CN" sz="2400" b="1">
                <a:solidFill>
                  <a:srgbClr val="2765AF"/>
                </a:solidFill>
                <a:ea typeface="黑体" panose="02010609060101010101" pitchFamily="2" charset="-122"/>
              </a:rPr>
              <a:t>2</a:t>
            </a:r>
            <a:r>
              <a:rPr lang="zh-CN" altLang="en-US" sz="2400" b="1">
                <a:solidFill>
                  <a:srgbClr val="2765AF"/>
                </a:solidFill>
                <a:ea typeface="黑体" panose="02010609060101010101" pitchFamily="2" charset="-122"/>
              </a:rPr>
              <a:t>、无菌加工：</a:t>
            </a:r>
            <a:r>
              <a:rPr lang="zh-CN" altLang="en-US" sz="2400" b="1">
                <a:solidFill>
                  <a:srgbClr val="2765AF"/>
                </a:solidFill>
              </a:rPr>
              <a:t>在受控的环境中进行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产品的无菌制备及产品的无菌灌装。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该环境的空气供应、材料、设备和人员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都得到控制，使微生物和微粒污染控制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到可接受水平。</a:t>
            </a:r>
            <a:r>
              <a:rPr lang="zh-CN" altLang="en-US"/>
              <a:t> </a:t>
            </a:r>
            <a:endParaRPr lang="zh-CN" altLang="en-US" sz="2400" b="1">
              <a:solidFill>
                <a:srgbClr val="2765AF"/>
              </a:solidFill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  <a:buNone/>
            </a:pPr>
            <a:endParaRPr lang="zh-CN" altLang="en-US">
              <a:solidFill>
                <a:srgbClr val="2765AF"/>
              </a:solidFill>
            </a:endParaRPr>
          </a:p>
        </p:txBody>
      </p:sp>
      <p:pic>
        <p:nvPicPr>
          <p:cNvPr id="310276" name="图片 310275" descr="j02860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413" y="2565400"/>
            <a:ext cx="2249487" cy="33670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306" name="标题 354305"/>
          <p:cNvSpPr>
            <a:spLocks noGrp="1"/>
          </p:cNvSpPr>
          <p:nvPr>
            <p:ph type="title"/>
          </p:nvPr>
        </p:nvSpPr>
        <p:spPr>
          <a:xfrm>
            <a:off x="355600" y="795338"/>
            <a:ext cx="8229600" cy="927100"/>
          </a:xfrm>
          <a:noFill/>
          <a:ln>
            <a:noFill/>
          </a:ln>
        </p:spPr>
        <p:txBody>
          <a:bodyPr/>
          <a:lstStyle/>
          <a:p>
            <a:r>
              <a:rPr lang="zh-CN" altLang="en-US" sz="3500" b="1">
                <a:solidFill>
                  <a:srgbClr val="2765AF"/>
                </a:solidFill>
                <a:ea typeface="黑体" panose="02010609060101010101" pitchFamily="2" charset="-122"/>
              </a:rPr>
              <a:t>二、什么是无菌</a:t>
            </a:r>
            <a:endParaRPr lang="zh-CN" altLang="en-US" sz="3500" b="1">
              <a:solidFill>
                <a:srgbClr val="2765AF"/>
              </a:solidFill>
              <a:ea typeface="黑体" panose="02010609060101010101" pitchFamily="2" charset="-122"/>
            </a:endParaRPr>
          </a:p>
        </p:txBody>
      </p:sp>
      <p:sp>
        <p:nvSpPr>
          <p:cNvPr id="354307" name="文本占位符 354306"/>
          <p:cNvSpPr>
            <a:spLocks noGrp="1"/>
          </p:cNvSpPr>
          <p:nvPr>
            <p:ph type="body" idx="4294967295"/>
          </p:nvPr>
        </p:nvSpPr>
        <p:spPr>
          <a:xfrm>
            <a:off x="393700" y="1562100"/>
            <a:ext cx="8229600" cy="4513263"/>
          </a:xfrm>
          <a:noFill/>
          <a:ln>
            <a:noFill/>
          </a:ln>
        </p:spPr>
        <p:txBody>
          <a:bodyPr/>
          <a:lstStyle/>
          <a:p>
            <a:endParaRPr lang="zh-CN" altLang="en-US" sz="2800"/>
          </a:p>
          <a:p>
            <a:pPr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2765AF"/>
                </a:solidFill>
              </a:rPr>
              <a:t>“无菌”的理论定义</a:t>
            </a:r>
            <a:endParaRPr lang="zh-CN" altLang="en-US" sz="2800" b="1">
              <a:solidFill>
                <a:srgbClr val="2765AF"/>
              </a:solidFill>
            </a:endParaRPr>
          </a:p>
          <a:p>
            <a:pPr lvl="1"/>
            <a:r>
              <a:rPr lang="zh-CN" altLang="en-US" sz="2400" b="1">
                <a:solidFill>
                  <a:srgbClr val="2765AF"/>
                </a:solidFill>
              </a:rPr>
              <a:t>完全无生物存在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/>
            <a:r>
              <a:rPr lang="zh-CN" altLang="en-US" sz="2400" b="1">
                <a:solidFill>
                  <a:srgbClr val="2765AF"/>
                </a:solidFill>
              </a:rPr>
              <a:t>绝对条件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2765AF"/>
                </a:solidFill>
              </a:rPr>
              <a:t>“无菌”的实际定义</a:t>
            </a:r>
            <a:endParaRPr lang="zh-CN" altLang="en-US" sz="2800" b="1">
              <a:solidFill>
                <a:srgbClr val="2765AF"/>
              </a:solidFill>
            </a:endParaRPr>
          </a:p>
          <a:p>
            <a:pPr lvl="1"/>
            <a:r>
              <a:rPr lang="zh-CN" altLang="en-US" sz="2400" b="1">
                <a:solidFill>
                  <a:srgbClr val="2765AF"/>
                </a:solidFill>
              </a:rPr>
              <a:t>经生长和繁殖证明无生物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>
              <a:lnSpc>
                <a:spcPct val="120000"/>
              </a:lnSpc>
            </a:pPr>
            <a:r>
              <a:rPr lang="zh-CN" altLang="en-US" sz="2400" b="1">
                <a:solidFill>
                  <a:srgbClr val="2765AF"/>
                </a:solidFill>
              </a:rPr>
              <a:t>普遍接受的标准是，微生物存活的概率达到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en-US" altLang="zh-CN" sz="2400" b="1" baseline="30000">
                <a:solidFill>
                  <a:srgbClr val="2765AF"/>
                </a:solidFill>
              </a:rPr>
              <a:t>-6</a:t>
            </a:r>
            <a:r>
              <a:rPr lang="zh-CN" altLang="en-US" sz="2400" b="1">
                <a:solidFill>
                  <a:srgbClr val="2765AF"/>
                </a:solidFill>
              </a:rPr>
              <a:t>，即保证一百万个已无菌产品中中存活的微生物数低于一</a:t>
            </a:r>
            <a:r>
              <a:rPr lang="zh-CN" altLang="en-US" sz="2400" b="1"/>
              <a:t>。</a:t>
            </a:r>
            <a:endParaRPr lang="zh-CN" altLang="en-US" sz="2400" b="1"/>
          </a:p>
          <a:p>
            <a:endParaRPr lang="zh-CN" altLang="en-US" sz="2800"/>
          </a:p>
        </p:txBody>
      </p:sp>
      <p:pic>
        <p:nvPicPr>
          <p:cNvPr id="354308" name="图片 3543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00" y="1389063"/>
            <a:ext cx="2413000" cy="29479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515" name="文本占位符 32051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6280"/>
          </a:xfrm>
          <a:noFill/>
          <a:ln>
            <a:noFill/>
          </a:ln>
        </p:spPr>
        <p:txBody>
          <a:bodyPr/>
          <a:lstStyle/>
          <a:p>
            <a:pPr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zh-CN" sz="2400" b="1">
                <a:solidFill>
                  <a:srgbClr val="2765AF"/>
                </a:solidFill>
              </a:rPr>
              <a:t>FDA</a:t>
            </a:r>
            <a:r>
              <a:rPr lang="zh-CN" altLang="en-US" sz="2400" b="1">
                <a:solidFill>
                  <a:srgbClr val="2765AF"/>
                </a:solidFill>
              </a:rPr>
              <a:t>在</a:t>
            </a:r>
            <a:r>
              <a:rPr lang="zh-CN" altLang="en-US" sz="2400" b="1">
                <a:solidFill>
                  <a:srgbClr val="2765AF"/>
                </a:solidFill>
                <a:ea typeface="黑体" panose="02010609060101010101" pitchFamily="2" charset="-122"/>
              </a:rPr>
              <a:t>“最终灭菌产品参数放行</a:t>
            </a:r>
            <a:r>
              <a:rPr lang="en-US" altLang="zh-CN" sz="2400" b="1">
                <a:solidFill>
                  <a:srgbClr val="2765AF"/>
                </a:solidFill>
                <a:ea typeface="黑体" panose="02010609060101010101" pitchFamily="2" charset="-122"/>
              </a:rPr>
              <a:t>”</a:t>
            </a:r>
            <a:r>
              <a:rPr lang="zh-CN" altLang="en-US" sz="2400" b="1">
                <a:solidFill>
                  <a:srgbClr val="2765AF"/>
                </a:solidFill>
              </a:rPr>
              <a:t>文件中要求：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/>
            <a:r>
              <a:rPr lang="zh-CN" altLang="en-US" sz="2400" b="1">
                <a:solidFill>
                  <a:srgbClr val="2765AF"/>
                </a:solidFill>
              </a:rPr>
              <a:t>将产品中的污染菌降至一个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菌以下，并在此基础上使产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品的无菌安全系数再增加六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个对数单位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USP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、欧洲药典、</a:t>
            </a: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BP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及中国药典现行版：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/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所采用的工艺和监控措施应能确保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无菌保证水平小于</a:t>
            </a: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</a:t>
            </a:r>
            <a:r>
              <a:rPr lang="en-US" altLang="zh-CN" sz="2400" b="1" baseline="30000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-6</a:t>
            </a:r>
            <a:endParaRPr lang="zh-CN" altLang="en-US" sz="2400" b="1" baseline="30000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endParaRPr lang="zh-CN" altLang="en-US" sz="2400" b="1">
              <a:solidFill>
                <a:srgbClr val="2765AF"/>
              </a:solidFill>
            </a:endParaRPr>
          </a:p>
        </p:txBody>
      </p:sp>
      <p:pic>
        <p:nvPicPr>
          <p:cNvPr id="320517" name="图片 320516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513" y="4027488"/>
            <a:ext cx="2960687" cy="23987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499" name="文本占位符 362498"/>
          <p:cNvSpPr>
            <a:spLocks noGrp="1"/>
          </p:cNvSpPr>
          <p:nvPr>
            <p:ph type="body" sz="half" idx="1"/>
          </p:nvPr>
        </p:nvSpPr>
        <p:spPr>
          <a:xfrm>
            <a:off x="457200" y="962025"/>
            <a:ext cx="8131175" cy="1100138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buClrTx/>
              <a:buSzTx/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某产品批量为</a:t>
            </a:r>
            <a:r>
              <a:rPr lang="en-US" altLang="zh-CN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万瓶，</a:t>
            </a:r>
            <a:r>
              <a:rPr lang="en-US" altLang="zh-CN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10ml</a:t>
            </a:r>
            <a:r>
              <a:rPr lang="zh-CN" altLang="en-US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安瓿，每瓶</a:t>
            </a:r>
            <a:r>
              <a:rPr lang="en-US" altLang="zh-CN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1000</a:t>
            </a:r>
            <a:r>
              <a:rPr lang="zh-CN" altLang="en-US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个孢子，</a:t>
            </a:r>
            <a:r>
              <a:rPr lang="en-US" altLang="zh-CN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D</a:t>
            </a:r>
            <a:r>
              <a:rPr lang="en-US" altLang="zh-CN" sz="2800" b="1" baseline="-25000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121</a:t>
            </a:r>
            <a:r>
              <a:rPr lang="en-US" altLang="zh-CN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=1</a:t>
            </a:r>
            <a:r>
              <a:rPr lang="zh-CN" altLang="en-US" sz="28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分钟，不同灭菌时间下的结果？</a:t>
            </a:r>
            <a:endParaRPr lang="zh-CN" altLang="en-US" sz="28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ClrTx/>
              <a:buSzTx/>
              <a:buFontTx/>
              <a:buNone/>
            </a:pPr>
            <a:endParaRPr lang="zh-CN" altLang="en-US" sz="2800" b="1"/>
          </a:p>
          <a:p>
            <a:pPr>
              <a:buClrTx/>
              <a:buSzTx/>
              <a:buFontTx/>
            </a:pPr>
            <a:endParaRPr lang="zh-CN" altLang="en-US" sz="2800"/>
          </a:p>
        </p:txBody>
      </p:sp>
      <p:graphicFrame>
        <p:nvGraphicFramePr>
          <p:cNvPr id="362623" name="内容占位符 362622"/>
          <p:cNvGraphicFramePr>
            <a:graphicFrameLocks noGrp="1"/>
          </p:cNvGraphicFramePr>
          <p:nvPr>
            <p:ph sz="half" idx="2"/>
          </p:nvPr>
        </p:nvGraphicFramePr>
        <p:xfrm>
          <a:off x="512763" y="2046288"/>
          <a:ext cx="8101012" cy="3979862"/>
        </p:xfrm>
        <a:graphic>
          <a:graphicData uri="http://schemas.openxmlformats.org/drawingml/2006/table">
            <a:tbl>
              <a:tblPr/>
              <a:tblGrid>
                <a:gridCol w="1620838"/>
                <a:gridCol w="1620837"/>
                <a:gridCol w="1617663"/>
                <a:gridCol w="1620837"/>
                <a:gridCol w="1620838"/>
              </a:tblGrid>
              <a:tr h="3349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1600" b="1">
                          <a:solidFill>
                            <a:srgbClr val="2765A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 灭菌时间 </a:t>
                      </a:r>
                      <a:endParaRPr lang="zh-CN" altLang="en-US" sz="1600" b="1">
                        <a:solidFill>
                          <a:srgbClr val="2765A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1600" b="1">
                          <a:solidFill>
                            <a:srgbClr val="2765A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每批孢子总数</a:t>
                      </a:r>
                      <a:endParaRPr lang="zh-CN" altLang="en-US" sz="1600" b="1">
                        <a:solidFill>
                          <a:srgbClr val="2765A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1600" b="1">
                          <a:solidFill>
                            <a:srgbClr val="2765A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污染品概率</a:t>
                      </a:r>
                      <a:endParaRPr lang="zh-CN" altLang="en-US" sz="1600" b="1">
                        <a:solidFill>
                          <a:srgbClr val="2765A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1600" b="1">
                          <a:solidFill>
                            <a:srgbClr val="2765A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每瓶孢子数</a:t>
                      </a:r>
                      <a:endParaRPr lang="zh-CN" altLang="en-US" sz="1600" b="1">
                        <a:solidFill>
                          <a:srgbClr val="2765A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1600" b="1">
                          <a:solidFill>
                            <a:srgbClr val="2765A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每瓶中存活概率 </a:t>
                      </a:r>
                      <a:endParaRPr lang="zh-CN" altLang="en-US" sz="1600" b="1">
                        <a:solidFill>
                          <a:srgbClr val="2765A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0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×</a:t>
                      </a: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=107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en-US" altLang="zh-CN" sz="1600" baseline="300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 baseline="300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9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6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96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US" altLang="zh-CN" sz="1600" baseline="300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 baseline="300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1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9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en-US" altLang="zh-CN" sz="160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zh-CN" altLang="en-US" sz="160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FF0000"/>
                          </a:solidFill>
                        </a:rPr>
                        <a:t>整批污染 </a:t>
                      </a:r>
                      <a:endParaRPr lang="zh-CN" altLang="en-US" sz="16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10</a:t>
                      </a:r>
                      <a:r>
                        <a:rPr lang="en-US" altLang="zh-CN" sz="1600" b="1" baseline="30000">
                          <a:solidFill>
                            <a:srgbClr val="FF0000"/>
                          </a:solidFill>
                        </a:rPr>
                        <a:t>0</a:t>
                      </a: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=1 </a:t>
                      </a:r>
                      <a:endParaRPr lang="zh-CN" altLang="en-US" sz="16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solidFill>
                            <a:srgbClr val="FF0000"/>
                          </a:solidFill>
                        </a:rPr>
                        <a:t>产品为污染品 </a:t>
                      </a:r>
                      <a:endParaRPr lang="zh-CN" altLang="en-US" sz="16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4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3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十分之一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-1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十分之一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5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2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百分之一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-2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百分之一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6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1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千分之一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10-3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千分之一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7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0</a:t>
                      </a:r>
                      <a:r>
                        <a:rPr lang="en-US" altLang="zh-CN" sz="1600" b="1"/>
                        <a:t>=1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-4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96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8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-1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十万分之一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-5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十万分之一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9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9</a:t>
                      </a:r>
                      <a:endParaRPr lang="zh-CN" altLang="en-US" sz="1600" b="1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-2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百万分之一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1600" b="1"/>
                        <a:t>10</a:t>
                      </a:r>
                      <a:r>
                        <a:rPr lang="en-US" altLang="zh-CN" sz="1600" b="1" baseline="30000"/>
                        <a:t>-6</a:t>
                      </a:r>
                      <a:endParaRPr lang="zh-CN" altLang="en-US" sz="1600" b="1" baseline="30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/>
                        <a:t>百万分之一</a:t>
                      </a:r>
                      <a:endParaRPr lang="zh-CN" altLang="en-US" sz="16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571" name="文本占位符 365570"/>
          <p:cNvSpPr>
            <a:spLocks noGrp="1"/>
          </p:cNvSpPr>
          <p:nvPr>
            <p:ph type="body" idx="4294967295"/>
          </p:nvPr>
        </p:nvSpPr>
        <p:spPr>
          <a:xfrm>
            <a:off x="457200" y="1063625"/>
            <a:ext cx="8229600" cy="5062538"/>
          </a:xfrm>
          <a:noFill/>
          <a:ln>
            <a:noFill/>
          </a:ln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灭菌</a:t>
            </a:r>
            <a:r>
              <a:rPr lang="en-US" altLang="zh-CN" sz="2400" b="1">
                <a:solidFill>
                  <a:srgbClr val="2765AF"/>
                </a:solidFill>
              </a:rPr>
              <a:t>3</a:t>
            </a:r>
            <a:r>
              <a:rPr lang="zh-CN" altLang="en-US" sz="2400" b="1">
                <a:solidFill>
                  <a:srgbClr val="2765AF"/>
                </a:solidFill>
              </a:rPr>
              <a:t>分钟，从批看，所有产品有菌，</a:t>
            </a:r>
            <a:r>
              <a:rPr lang="en-US" altLang="zh-CN" sz="2400" b="1">
                <a:solidFill>
                  <a:srgbClr val="2765AF"/>
                </a:solidFill>
              </a:rPr>
              <a:t>100%</a:t>
            </a:r>
            <a:r>
              <a:rPr lang="zh-CN" altLang="en-US" sz="2400" b="1">
                <a:solidFill>
                  <a:srgbClr val="2765AF"/>
                </a:solidFill>
              </a:rPr>
              <a:t>污染。从每一瓶看，有</a:t>
            </a:r>
            <a:r>
              <a:rPr lang="en-US" altLang="zh-CN" sz="2400" b="1">
                <a:solidFill>
                  <a:srgbClr val="2765AF"/>
                </a:solidFill>
              </a:rPr>
              <a:t>1</a:t>
            </a:r>
            <a:r>
              <a:rPr lang="zh-CN" altLang="en-US" sz="2400" b="1">
                <a:solidFill>
                  <a:srgbClr val="2765AF"/>
                </a:solidFill>
              </a:rPr>
              <a:t>个菌，二者等同；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灭菌</a:t>
            </a:r>
            <a:r>
              <a:rPr lang="en-US" altLang="zh-CN" sz="2400" b="1">
                <a:solidFill>
                  <a:srgbClr val="2765AF"/>
                </a:solidFill>
              </a:rPr>
              <a:t>4</a:t>
            </a:r>
            <a:r>
              <a:rPr lang="zh-CN" altLang="en-US" sz="2400" b="1">
                <a:solidFill>
                  <a:srgbClr val="2765AF"/>
                </a:solidFill>
              </a:rPr>
              <a:t>分钟，从批看，批产品孢子总数为</a:t>
            </a:r>
            <a:r>
              <a:rPr lang="en-US" altLang="zh-CN" sz="2400" b="1">
                <a:solidFill>
                  <a:srgbClr val="2765AF"/>
                </a:solidFill>
              </a:rPr>
              <a:t>1000</a:t>
            </a:r>
            <a:r>
              <a:rPr lang="zh-CN" altLang="en-US" sz="2400" b="1">
                <a:solidFill>
                  <a:srgbClr val="2765AF"/>
                </a:solidFill>
              </a:rPr>
              <a:t>个，有一瓶应是无菌的，污染概率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en-US" altLang="zh-CN" sz="2400" b="1" baseline="30000">
                <a:solidFill>
                  <a:srgbClr val="2765AF"/>
                </a:solidFill>
              </a:rPr>
              <a:t>-1</a:t>
            </a:r>
            <a:r>
              <a:rPr lang="zh-CN" altLang="en-US" sz="2400" b="1">
                <a:solidFill>
                  <a:srgbClr val="2765AF"/>
                </a:solidFill>
              </a:rPr>
              <a:t>。从每瓶看，也是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en-US" altLang="zh-CN" sz="2400" b="1" baseline="30000">
                <a:solidFill>
                  <a:srgbClr val="2765AF"/>
                </a:solidFill>
              </a:rPr>
              <a:t>-1</a:t>
            </a:r>
            <a:r>
              <a:rPr lang="zh-CN" altLang="en-US" sz="2400" b="1">
                <a:solidFill>
                  <a:srgbClr val="2765AF"/>
                </a:solidFill>
              </a:rPr>
              <a:t>。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灭菌</a:t>
            </a:r>
            <a:r>
              <a:rPr lang="en-US" altLang="zh-CN" sz="2400" b="1">
                <a:solidFill>
                  <a:srgbClr val="2765AF"/>
                </a:solidFill>
              </a:rPr>
              <a:t>6</a:t>
            </a:r>
            <a:r>
              <a:rPr lang="zh-CN" altLang="en-US" sz="2400" b="1">
                <a:solidFill>
                  <a:srgbClr val="2765AF"/>
                </a:solidFill>
              </a:rPr>
              <a:t>分钟时，从整批看，还有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zh-CN" altLang="en-US" sz="2400" b="1">
                <a:solidFill>
                  <a:srgbClr val="2765AF"/>
                </a:solidFill>
              </a:rPr>
              <a:t>个菌，分布在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zh-CN" altLang="en-US" sz="2400" b="1">
                <a:solidFill>
                  <a:srgbClr val="2765AF"/>
                </a:solidFill>
              </a:rPr>
              <a:t>瓶中，污染品为</a:t>
            </a:r>
            <a:r>
              <a:rPr lang="en-US" altLang="zh-CN" sz="2400" b="1">
                <a:solidFill>
                  <a:srgbClr val="2765AF"/>
                </a:solidFill>
              </a:rPr>
              <a:t>10</a:t>
            </a:r>
            <a:r>
              <a:rPr lang="zh-CN" altLang="en-US" sz="2400" b="1">
                <a:solidFill>
                  <a:srgbClr val="2765AF"/>
                </a:solidFill>
              </a:rPr>
              <a:t>，因批量为一万，污染概率为千分之一。从每瓶看，二者等同；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灭菌</a:t>
            </a:r>
            <a:r>
              <a:rPr lang="en-US" altLang="zh-CN" sz="2400" b="1">
                <a:solidFill>
                  <a:srgbClr val="2765AF"/>
                </a:solidFill>
              </a:rPr>
              <a:t>8</a:t>
            </a:r>
            <a:r>
              <a:rPr lang="zh-CN" altLang="en-US" sz="2400" b="1">
                <a:solidFill>
                  <a:srgbClr val="2765AF"/>
                </a:solidFill>
              </a:rPr>
              <a:t>分钟时，从整批看，根据计算还有十分之一个菌，分布在一万瓶中，污染概率为十万分之一。从每瓶看，二者等同；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􀂃“每批产品中，污染品的数量不得超过一百万分之一”或“一瓶产品中微生物存活的概率低于百万分之一”，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这二种提法只是无菌合格标准的不同表述方式。</a:t>
            </a:r>
            <a:endParaRPr lang="zh-CN" altLang="en-US" sz="2400" b="1">
              <a:solidFill>
                <a:srgbClr val="2765AF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425" name="标题 316424"/>
          <p:cNvSpPr>
            <a:spLocks noGrp="1"/>
          </p:cNvSpPr>
          <p:nvPr>
            <p:ph type="title"/>
          </p:nvPr>
        </p:nvSpPr>
        <p:spPr>
          <a:xfrm>
            <a:off x="0" y="1328738"/>
            <a:ext cx="8229600" cy="1143000"/>
          </a:xfrm>
          <a:noFill/>
          <a:ln>
            <a:noFill/>
          </a:ln>
        </p:spPr>
        <p:txBody>
          <a:bodyPr/>
          <a:lstStyle/>
          <a:p>
            <a:r>
              <a:rPr lang="zh-CN" altLang="en-US" sz="3500" b="1">
                <a:solidFill>
                  <a:srgbClr val="2765AF"/>
                </a:solidFill>
                <a:ea typeface="黑体" panose="02010609060101010101" pitchFamily="2" charset="-122"/>
              </a:rPr>
              <a:t>三、无菌产品和制造工艺分类</a:t>
            </a:r>
            <a:endParaRPr lang="zh-CN" altLang="en-US" sz="3500" b="1">
              <a:solidFill>
                <a:srgbClr val="2765AF"/>
              </a:solidFill>
              <a:ea typeface="黑体" panose="02010609060101010101" pitchFamily="2" charset="-122"/>
            </a:endParaRPr>
          </a:p>
        </p:txBody>
      </p:sp>
      <p:sp>
        <p:nvSpPr>
          <p:cNvPr id="316419" name="文本占位符 316418"/>
          <p:cNvSpPr>
            <a:spLocks noGrp="1"/>
          </p:cNvSpPr>
          <p:nvPr>
            <p:ph type="body" idx="4294967295"/>
          </p:nvPr>
        </p:nvSpPr>
        <p:spPr>
          <a:xfrm>
            <a:off x="584200" y="2460625"/>
            <a:ext cx="8229600" cy="39163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无菌产品的分类：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lnSpc>
                <a:spcPct val="150000"/>
              </a:lnSpc>
              <a:buClr>
                <a:srgbClr val="CC3300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最终灭菌产品：</a:t>
            </a:r>
            <a:r>
              <a:rPr lang="zh-CN" altLang="en-US" sz="2400" b="1">
                <a:solidFill>
                  <a:srgbClr val="2765AF"/>
                </a:solidFill>
              </a:rPr>
              <a:t>采用最终灭菌工艺生产的产品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lnSpc>
                <a:spcPct val="150000"/>
              </a:lnSpc>
              <a:buClr>
                <a:srgbClr val="CC3300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非最终灭菌产品：</a:t>
            </a:r>
            <a:r>
              <a:rPr lang="zh-CN" altLang="en-US" sz="2400" b="1">
                <a:solidFill>
                  <a:srgbClr val="2765AF"/>
                </a:solidFill>
              </a:rPr>
              <a:t>部分或全部工序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采用无菌生产工艺的产品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None/>
            </a:pPr>
            <a:endParaRPr lang="zh-CN" altLang="en-US" sz="20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endParaRPr lang="zh-CN" altLang="en-US" sz="20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16424" name="图片 316423" descr="43_1398557_781fc97ab340fd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875" y="3751263"/>
            <a:ext cx="2628900" cy="26289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467" name="文本占位符 318466"/>
          <p:cNvSpPr>
            <a:spLocks noGrp="1"/>
          </p:cNvSpPr>
          <p:nvPr>
            <p:ph type="body" idx="4294967295"/>
          </p:nvPr>
        </p:nvSpPr>
        <p:spPr>
          <a:xfrm>
            <a:off x="428625" y="1150938"/>
            <a:ext cx="8347075" cy="4799012"/>
          </a:xfrm>
          <a:noFill/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无菌制造工艺分类：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lnSpc>
                <a:spcPct val="150000"/>
              </a:lnSpc>
              <a:buClr>
                <a:srgbClr val="CC3300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最终灭菌工艺：先将产品的各个部件（产品，容器和密封件）在符合要求的环境下组成最终的包装形式，最后让产品在其最终容器中进行灭菌处理（通常使用热力学灭菌或辐射灭菌）。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1">
              <a:lnSpc>
                <a:spcPct val="150000"/>
              </a:lnSpc>
              <a:buClr>
                <a:srgbClr val="CC3300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无菌生产工艺：药品的各个部件（产品，容器和密封件）分别经过灭菌处理，再在高洁净度的环境中组装最终产品，但产品装入其最终容器后不再进行灭菌处理。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rgbClr val="2765AF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494" name="标题 319493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noFill/>
          <a:ln>
            <a:noFill/>
          </a:ln>
        </p:spPr>
        <p:txBody>
          <a:bodyPr/>
          <a:lstStyle/>
          <a:p>
            <a:r>
              <a:rPr lang="zh-CN" altLang="en-US" sz="3500">
                <a:solidFill>
                  <a:srgbClr val="2765AF"/>
                </a:solidFill>
              </a:rPr>
              <a:t>四、</a:t>
            </a:r>
            <a:r>
              <a:rPr lang="zh-CN" altLang="en-US" sz="3500" b="1">
                <a:solidFill>
                  <a:srgbClr val="2765AF"/>
                </a:solidFill>
              </a:rPr>
              <a:t>无菌（最终灭菌）医疗器械标准体系和基本要求</a:t>
            </a:r>
            <a:br>
              <a:rPr lang="zh-CN" altLang="en-US" sz="3500" b="1">
                <a:solidFill>
                  <a:srgbClr val="2765AF"/>
                </a:solidFill>
              </a:rPr>
            </a:br>
            <a:endParaRPr lang="zh-CN" altLang="en-US" sz="3500" b="1">
              <a:solidFill>
                <a:srgbClr val="2765AF"/>
              </a:solidFill>
            </a:endParaRPr>
          </a:p>
        </p:txBody>
      </p:sp>
      <p:pic>
        <p:nvPicPr>
          <p:cNvPr id="319493" name="图片 319492" descr="238057_8373530_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3875" y="4111625"/>
            <a:ext cx="2540000" cy="19018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19497" name="组合 319496"/>
          <p:cNvGrpSpPr>
            <a:grpSpLocks noChangeAspect="1"/>
          </p:cNvGrpSpPr>
          <p:nvPr/>
        </p:nvGrpSpPr>
        <p:grpSpPr>
          <a:xfrm>
            <a:off x="203200" y="2093913"/>
            <a:ext cx="8940800" cy="4289425"/>
            <a:chOff x="0" y="1256"/>
            <a:chExt cx="5632" cy="2537"/>
          </a:xfrm>
        </p:grpSpPr>
        <p:sp>
          <p:nvSpPr>
            <p:cNvPr id="319496" name="矩形 319495"/>
            <p:cNvSpPr>
              <a:spLocks noChangeAspect="1" noTextEdit="1"/>
            </p:cNvSpPr>
            <p:nvPr/>
          </p:nvSpPr>
          <p:spPr>
            <a:xfrm>
              <a:off x="0" y="1256"/>
              <a:ext cx="5632" cy="2537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None/>
                <a:defRPr sz="3500" b="1" i="0" u="none" kern="1200" baseline="0">
                  <a:solidFill>
                    <a:schemeClr val="accent1"/>
                  </a:solidFill>
                  <a:latin typeface="Arial" pitchFamily="34" charset="0"/>
                  <a:ea typeface="黑体" panose="0201060906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319498" name="图片 31949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1256"/>
              <a:ext cx="5637" cy="2542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399" name="文本占位符 187398"/>
          <p:cNvSpPr>
            <a:spLocks noGrp="1"/>
          </p:cNvSpPr>
          <p:nvPr>
            <p:ph type="body" idx="4294967295"/>
          </p:nvPr>
        </p:nvSpPr>
        <p:spPr>
          <a:xfrm>
            <a:off x="457200" y="1122363"/>
            <a:ext cx="8215313" cy="5003800"/>
          </a:xfrm>
          <a:noFill/>
          <a:ln>
            <a:noFill/>
          </a:ln>
        </p:spPr>
        <p:txBody>
          <a:bodyPr/>
          <a:lstStyle/>
          <a:p>
            <a:pPr>
              <a:lnSpc>
                <a:spcPct val="15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器械标识“无菌”的通用要求</a:t>
            </a:r>
            <a:endParaRPr lang="zh-CN" altLang="en-US" sz="2400" b="1">
              <a:solidFill>
                <a:srgbClr val="2765AF"/>
              </a:solidFill>
            </a:endParaRPr>
          </a:p>
          <a:p>
            <a:pPr lvl="1">
              <a:lnSpc>
                <a:spcPct val="150000"/>
              </a:lnSpc>
            </a:pPr>
            <a:r>
              <a:rPr lang="zh-CN" altLang="en-US" sz="2400" b="1">
                <a:solidFill>
                  <a:srgbClr val="2765AF"/>
                </a:solidFill>
              </a:rPr>
              <a:t>标示“无菌”医疗器械的要求第</a:t>
            </a:r>
            <a:r>
              <a:rPr lang="en-US" altLang="zh-CN" sz="2400" b="1">
                <a:solidFill>
                  <a:srgbClr val="2765AF"/>
                </a:solidFill>
              </a:rPr>
              <a:t>1</a:t>
            </a:r>
            <a:r>
              <a:rPr lang="zh-CN" altLang="en-US" sz="2400" b="1">
                <a:solidFill>
                  <a:srgbClr val="2765AF"/>
                </a:solidFill>
              </a:rPr>
              <a:t>部分：最终灭菌医疗器械的要求</a:t>
            </a:r>
            <a:r>
              <a:rPr lang="en-US" altLang="zh-CN" sz="2400" b="1">
                <a:solidFill>
                  <a:srgbClr val="2765AF"/>
                </a:solidFill>
              </a:rPr>
              <a:t>(YY 0615.1-2007)</a:t>
            </a:r>
            <a:endParaRPr lang="en-US" altLang="zh-CN" sz="2400" b="1">
              <a:solidFill>
                <a:srgbClr val="2765AF"/>
              </a:solidFill>
            </a:endParaRPr>
          </a:p>
          <a:p>
            <a:pPr lvl="1">
              <a:lnSpc>
                <a:spcPct val="150000"/>
              </a:lnSpc>
            </a:pPr>
            <a:r>
              <a:rPr lang="zh-CN" altLang="en-US" sz="2400" b="1">
                <a:solidFill>
                  <a:srgbClr val="2765AF"/>
                </a:solidFill>
              </a:rPr>
              <a:t>标示“无菌”医疗器械的要求第</a:t>
            </a:r>
            <a:r>
              <a:rPr lang="en-US" altLang="zh-CN" sz="2400" b="1">
                <a:solidFill>
                  <a:srgbClr val="2765AF"/>
                </a:solidFill>
              </a:rPr>
              <a:t>2</a:t>
            </a:r>
            <a:r>
              <a:rPr lang="zh-CN" altLang="en-US" sz="2400" b="1">
                <a:solidFill>
                  <a:srgbClr val="2765AF"/>
                </a:solidFill>
              </a:rPr>
              <a:t>部分：无菌加工医疗器械的要求</a:t>
            </a:r>
            <a:r>
              <a:rPr lang="en-US" altLang="zh-CN" sz="2400" b="1">
                <a:solidFill>
                  <a:srgbClr val="2765AF"/>
                </a:solidFill>
              </a:rPr>
              <a:t>(YY 0615.2-2007)</a:t>
            </a:r>
            <a:endParaRPr lang="en-US" altLang="zh-CN" sz="2400" b="1">
              <a:solidFill>
                <a:srgbClr val="2765AF"/>
              </a:solidFill>
            </a:endParaRPr>
          </a:p>
          <a:p>
            <a:endParaRPr lang="zh-CN" altLang="en-US" sz="2400" b="1">
              <a:solidFill>
                <a:srgbClr val="2765AF"/>
              </a:solidFill>
            </a:endParaRPr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 sz="40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endParaRPr lang="zh-CN" altLang="en-US" sz="40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187401" name="图片 187400" descr="图片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450" y="4076700"/>
            <a:ext cx="1965325" cy="1835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66" name="标题 296965"/>
          <p:cNvSpPr>
            <a:spLocks noGrp="1"/>
          </p:cNvSpPr>
          <p:nvPr>
            <p:ph type="title"/>
          </p:nvPr>
        </p:nvSpPr>
        <p:spPr>
          <a:xfrm>
            <a:off x="688975" y="942975"/>
            <a:ext cx="8229600" cy="693738"/>
          </a:xfrm>
          <a:noFill/>
          <a:ln>
            <a:noFill/>
          </a:ln>
        </p:spPr>
        <p:txBody>
          <a:bodyPr/>
          <a:lstStyle/>
          <a:p>
            <a:r>
              <a:rPr lang="zh-CN" altLang="en-US" sz="3500" b="1">
                <a:solidFill>
                  <a:srgbClr val="2765AF"/>
                </a:solidFill>
              </a:rPr>
              <a:t>五、产品无菌性形成的基本原则</a:t>
            </a:r>
            <a:br>
              <a:rPr lang="zh-CN" altLang="en-US" sz="4000"/>
            </a:br>
            <a:endParaRPr lang="zh-CN" altLang="en-US" sz="4000"/>
          </a:p>
        </p:txBody>
      </p:sp>
      <p:sp>
        <p:nvSpPr>
          <p:cNvPr id="296963" name="文本占位符 296962"/>
          <p:cNvSpPr>
            <a:spLocks noGrp="1"/>
          </p:cNvSpPr>
          <p:nvPr>
            <p:ph type="body" idx="4294967295"/>
          </p:nvPr>
        </p:nvSpPr>
        <p:spPr>
          <a:xfrm>
            <a:off x="406400" y="1716088"/>
            <a:ext cx="8229600" cy="43815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>
              <a:lnSpc>
                <a:spcPct val="12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随着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产品</a:t>
            </a: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的品种及工艺的开发，可最终灭菌产品首选的办法是最终灭菌，保证产品的无菌特性；</a:t>
            </a:r>
            <a:endParaRPr lang="en-US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当灭菌可能会造成副产物等问题时，尽可能从工艺上创造条件，使灭菌成为可行；</a:t>
            </a:r>
            <a:endParaRPr lang="en-US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非最终灭菌无菌灌装工艺的基本特征是：低安全+高成本，应尽可能避免采用；</a:t>
            </a:r>
            <a:endParaRPr lang="en-US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不得以化学的硬指标来压无菌的软指标；</a:t>
            </a:r>
            <a:endParaRPr lang="en-US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en-US" sz="2400" b="1" err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无菌产品必须达到规定的无菌保证水平。</a:t>
            </a:r>
            <a:endParaRPr lang="en-US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en-US" altLang="en-US" sz="2800"/>
          </a:p>
          <a:p>
            <a:pPr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Char char="Ø"/>
            </a:pP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6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None/>
            </a:pP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296965" name="Picture 8" descr="j04116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5675" y="5441950"/>
            <a:ext cx="1838325" cy="1416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989" name="标题 297988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/>
          <a:lstStyle/>
          <a:p>
            <a:br>
              <a:rPr lang="zh-CN" altLang="en-US" sz="4000"/>
            </a:br>
            <a:r>
              <a:rPr lang="zh-CN" altLang="en-US" sz="3500" b="1">
                <a:solidFill>
                  <a:srgbClr val="2765AF"/>
                </a:solidFill>
                <a:ea typeface="黑体" panose="02010609060101010101" pitchFamily="2" charset="-122"/>
              </a:rPr>
              <a:t>六、最终灭菌产品的生产</a:t>
            </a:r>
            <a:br>
              <a:rPr lang="zh-CN" altLang="en-US" sz="3500" b="1">
                <a:solidFill>
                  <a:srgbClr val="2765AF"/>
                </a:solidFill>
                <a:ea typeface="黑体" panose="02010609060101010101" pitchFamily="2" charset="-122"/>
              </a:rPr>
            </a:br>
            <a:endParaRPr lang="zh-CN" altLang="en-US" sz="3500" b="1">
              <a:solidFill>
                <a:srgbClr val="2765AF"/>
              </a:solidFill>
              <a:ea typeface="黑体" panose="02010609060101010101" pitchFamily="2" charset="-122"/>
            </a:endParaRPr>
          </a:p>
        </p:txBody>
      </p:sp>
      <p:sp>
        <p:nvSpPr>
          <p:cNvPr id="297987" name="文本占位符 297986"/>
          <p:cNvSpPr>
            <a:spLocks noGrp="1"/>
          </p:cNvSpPr>
          <p:nvPr>
            <p:ph type="body" idx="4294967295"/>
          </p:nvPr>
        </p:nvSpPr>
        <p:spPr>
          <a:xfrm>
            <a:off x="544513" y="1614488"/>
            <a:ext cx="8599487" cy="45116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536575" indent="-536575" algn="ctr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厂房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Char char="n"/>
            </a:pP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设计</a:t>
            </a:r>
            <a:endParaRPr lang="zh-CN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2765AF"/>
                </a:solidFill>
                <a:latin typeface="宋体" panose="02010600030101010101" pitchFamily="2" charset="-122"/>
              </a:rPr>
              <a:t>  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避免</a:t>
            </a:r>
            <a:r>
              <a:rPr lang="zh-CN" altLang="en-GB" sz="2000" b="1">
                <a:solidFill>
                  <a:srgbClr val="2765AF"/>
                </a:solidFill>
                <a:latin typeface="宋体" panose="02010600030101010101" pitchFamily="2" charset="-122"/>
              </a:rPr>
              <a:t>多余的进口</a:t>
            </a:r>
            <a:endParaRPr lang="zh-CN" altLang="en-GB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Char char="n"/>
            </a:pPr>
            <a:r>
              <a:rPr lang="zh-CN" altLang="en-GB" sz="2000" b="1">
                <a:solidFill>
                  <a:srgbClr val="2765AF"/>
                </a:solidFill>
                <a:latin typeface="宋体" panose="02010600030101010101" pitchFamily="2" charset="-122"/>
              </a:rPr>
              <a:t>洁净区域</a:t>
            </a:r>
            <a:endParaRPr lang="zh-CN" altLang="en-GB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2765AF"/>
                </a:solidFill>
                <a:latin typeface="宋体" panose="02010600030101010101" pitchFamily="2" charset="-122"/>
              </a:rPr>
              <a:t> 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CN" altLang="en-US" sz="2000" b="1">
                <a:solidFill>
                  <a:srgbClr val="2765AF"/>
                </a:solidFill>
                <a:ea typeface="黑体" panose="02010609060101010101" pitchFamily="2" charset="-122"/>
              </a:rPr>
              <a:t>洁净区内所有暴露的内表面应平整光滑、密封、无裂缝</a:t>
            </a:r>
            <a:endParaRPr lang="zh-TW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80000"/>
              </a:lnSpc>
              <a:buNone/>
            </a:pPr>
            <a:r>
              <a:rPr lang="zh-TW" altLang="zh-CN" sz="20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CN" altLang="en-US" sz="2000" b="1">
                <a:solidFill>
                  <a:srgbClr val="2765AF"/>
                </a:solidFill>
              </a:rPr>
              <a:t>不应有难清洁的部位，货架、柜子、设备及门应尽可能便  于清洁</a:t>
            </a:r>
            <a:endParaRPr lang="en-US" altLang="zh-TW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80000"/>
              </a:lnSpc>
              <a:buNone/>
            </a:pPr>
            <a:r>
              <a:rPr lang="zh-TW" altLang="zh-CN" sz="20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无</a:t>
            </a: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移动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门</a:t>
            </a:r>
            <a:endParaRPr lang="zh-TW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80000"/>
              </a:lnSpc>
              <a:buNone/>
            </a:pP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 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管道系统</a:t>
            </a: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：</a:t>
            </a:r>
            <a:endParaRPr lang="zh-TW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80000"/>
              </a:lnSpc>
              <a:buNone/>
            </a:pP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  </a:t>
            </a:r>
            <a:r>
              <a:rPr lang="en-US" altLang="zh-TW" sz="20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zh-TW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水池和排水</a:t>
            </a:r>
            <a:r>
              <a:rPr lang="zh-CN" altLang="en-US" sz="2000" b="1">
                <a:solidFill>
                  <a:srgbClr val="2765AF"/>
                </a:solidFill>
                <a:latin typeface="宋体" panose="02010600030101010101" pitchFamily="2" charset="-122"/>
              </a:rPr>
              <a:t>：</a:t>
            </a:r>
            <a:r>
              <a:rPr lang="zh-CN" altLang="en-US" sz="2000" b="1">
                <a:solidFill>
                  <a:srgbClr val="2765AF"/>
                </a:solidFill>
              </a:rPr>
              <a:t>机器设备或水池与地漏不应直接相连。洁净区内</a:t>
            </a:r>
            <a:endParaRPr lang="zh-CN" altLang="en-US" sz="2000" b="1">
              <a:solidFill>
                <a:srgbClr val="2765AF"/>
              </a:solidFill>
            </a:endParaRPr>
          </a:p>
          <a:p>
            <a:pPr marL="536575" indent="-536575">
              <a:lnSpc>
                <a:spcPct val="80000"/>
              </a:lnSpc>
              <a:buNone/>
            </a:pPr>
            <a:r>
              <a:rPr lang="zh-CN" altLang="en-US" sz="2000" b="1">
                <a:solidFill>
                  <a:srgbClr val="2765AF"/>
                </a:solidFill>
              </a:rPr>
              <a:t>        的地漏应设水封，防止倒流。</a:t>
            </a:r>
            <a:endParaRPr lang="zh-CN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536575" indent="-536575">
              <a:lnSpc>
                <a:spcPct val="150000"/>
              </a:lnSpc>
              <a:buClr>
                <a:srgbClr val="003399"/>
              </a:buClr>
              <a:buFont typeface="Wingdings" panose="05000000000000000000" pitchFamily="2" charset="2"/>
              <a:buChar char="n"/>
            </a:pPr>
            <a:endParaRPr lang="zh-CN" altLang="en-US" sz="2000" b="1">
              <a:solidFill>
                <a:srgbClr val="2765AF"/>
              </a:solidFill>
              <a:latin typeface="宋体" panose="02010600030101010101" pitchFamily="2" charset="-122"/>
            </a:endParaRPr>
          </a:p>
        </p:txBody>
      </p:sp>
      <p:pic>
        <p:nvPicPr>
          <p:cNvPr id="297988" name="Picture 10" descr="j04115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3975" y="5048250"/>
            <a:ext cx="1295400" cy="1809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563" name="文本占位符 322562"/>
          <p:cNvSpPr>
            <a:spLocks noGrp="1"/>
          </p:cNvSpPr>
          <p:nvPr>
            <p:ph type="body" idx="4294967295"/>
          </p:nvPr>
        </p:nvSpPr>
        <p:spPr>
          <a:xfrm>
            <a:off x="457200" y="1106488"/>
            <a:ext cx="8229600" cy="5019675"/>
          </a:xfrm>
          <a:noFill/>
          <a:ln>
            <a:noFill/>
          </a:ln>
        </p:spPr>
        <p:txBody>
          <a:bodyPr/>
          <a:lstStyle/>
          <a:p>
            <a:pPr algn="ctr"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环境卫生</a:t>
            </a:r>
            <a:endParaRPr lang="zh-TW" altLang="en-US" sz="2400" b="1">
              <a:solidFill>
                <a:srgbClr val="2765AF"/>
              </a:solidFill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洁净区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zh-CN" altLang="en-US" sz="2400" b="1">
                <a:solidFill>
                  <a:srgbClr val="2765AF"/>
                </a:solidFill>
              </a:rPr>
              <a:t>频率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en-US" altLang="zh-CN" sz="2400" b="1">
                <a:solidFill>
                  <a:srgbClr val="2765AF"/>
                </a:solidFill>
              </a:rPr>
              <a:t> SOP</a:t>
            </a:r>
            <a:endParaRPr lang="en-US" altLang="zh-TW" sz="2400" b="1">
              <a:solidFill>
                <a:srgbClr val="2765AF"/>
              </a:solidFill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消毒剂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zh-CN" altLang="en-US" sz="2400" b="1">
                <a:solidFill>
                  <a:srgbClr val="2765AF"/>
                </a:solidFill>
              </a:rPr>
              <a:t>定期更换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zh-CN" altLang="en-US" sz="2400" b="1">
                <a:solidFill>
                  <a:srgbClr val="2765AF"/>
                </a:solidFill>
              </a:rPr>
              <a:t>监测微生物污染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zh-CN" altLang="en-US" sz="2400" b="1">
                <a:solidFill>
                  <a:srgbClr val="2765AF"/>
                </a:solidFill>
              </a:rPr>
              <a:t>稀释、储存和加满</a:t>
            </a:r>
            <a:endParaRPr lang="zh-TW" altLang="en-US" sz="2400" b="1">
              <a:solidFill>
                <a:srgbClr val="2765AF"/>
              </a:solidFill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熏蒸</a:t>
            </a:r>
            <a:endParaRPr lang="zh-TW" altLang="en-US" sz="2400" b="1">
              <a:solidFill>
                <a:srgbClr val="2765AF"/>
              </a:solidFill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</a:rPr>
              <a:t>监测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r>
              <a:rPr lang="zh-CN" altLang="en-US" sz="2400" b="1">
                <a:solidFill>
                  <a:srgbClr val="2765AF"/>
                </a:solidFill>
              </a:rPr>
              <a:t>    </a:t>
            </a:r>
            <a:r>
              <a:rPr lang="en-US" altLang="zh-TW" sz="2400" b="1">
                <a:solidFill>
                  <a:srgbClr val="2765AF"/>
                </a:solidFill>
              </a:rPr>
              <a:t>﹡</a:t>
            </a:r>
            <a:r>
              <a:rPr lang="zh-CN" altLang="en-US" sz="2400" b="1">
                <a:solidFill>
                  <a:srgbClr val="2765AF"/>
                </a:solidFill>
              </a:rPr>
              <a:t>微生物和微粒</a:t>
            </a:r>
            <a:endParaRPr lang="zh-CN" altLang="en-US" sz="2400" b="1">
              <a:solidFill>
                <a:srgbClr val="2765AF"/>
              </a:solidFill>
            </a:endParaRPr>
          </a:p>
          <a:p>
            <a:pPr>
              <a:buNone/>
            </a:pP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22566" name="图片 322565" descr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7738" y="4851400"/>
            <a:ext cx="1620837" cy="12239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83" name="文本占位符 327682"/>
          <p:cNvSpPr>
            <a:spLocks noGrp="1"/>
          </p:cNvSpPr>
          <p:nvPr>
            <p:ph type="body" idx="4294967295"/>
          </p:nvPr>
        </p:nvSpPr>
        <p:spPr>
          <a:xfrm>
            <a:off x="457200" y="1004888"/>
            <a:ext cx="8229600" cy="5121275"/>
          </a:xfrm>
          <a:noFill/>
          <a:ln>
            <a:noFill/>
          </a:ln>
        </p:spPr>
        <p:txBody>
          <a:bodyPr/>
          <a:lstStyle/>
          <a:p>
            <a:pPr marL="0" indent="0" algn="ctr">
              <a:buNone/>
            </a:pPr>
            <a:r>
              <a:rPr lang="zh-TW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人员</a:t>
            </a:r>
            <a:endParaRPr lang="zh-TW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户外便装</a:t>
            </a:r>
            <a:endParaRPr lang="zh-TW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与级区相适应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 D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级区（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10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万级）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       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-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头发、胡须和鞋子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 C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级区（万级）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      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-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头发、胡须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      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-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能包住手腕和脖子和外套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      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-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无纤维脱落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宋体" panose="02010600030101010101" pitchFamily="2" charset="-122"/>
              </a:rPr>
              <a:t>﹡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 B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级区（百级）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       </a:t>
            </a:r>
            <a:r>
              <a:rPr lang="en-US" altLang="zh-CN" sz="2400" b="1">
                <a:solidFill>
                  <a:srgbClr val="2765AF"/>
                </a:solidFill>
                <a:latin typeface="宋体" panose="02010600030101010101" pitchFamily="2" charset="-122"/>
              </a:rPr>
              <a:t>-</a:t>
            </a:r>
            <a:r>
              <a:rPr lang="zh-CN" altLang="en-US" sz="2400" b="1">
                <a:solidFill>
                  <a:srgbClr val="2765AF"/>
                </a:solidFill>
                <a:latin typeface="宋体" panose="02010600030101010101" pitchFamily="2" charset="-122"/>
              </a:rPr>
              <a:t>口罩、手套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buFont typeface="Wingdings" panose="05000000000000000000" pitchFamily="2" charset="2"/>
              <a:buChar char="n"/>
            </a:pPr>
            <a:r>
              <a:rPr lang="zh-CN" altLang="en-GB" sz="2400" b="1">
                <a:solidFill>
                  <a:srgbClr val="2765AF"/>
                </a:solidFill>
                <a:latin typeface="宋体" panose="02010600030101010101" pitchFamily="2" charset="-122"/>
              </a:rPr>
              <a:t>衣服的清洗和更换</a:t>
            </a:r>
            <a:endParaRPr lang="zh-CN" altLang="en-US" sz="2400" b="1">
              <a:solidFill>
                <a:srgbClr val="2765AF"/>
              </a:solidFill>
              <a:latin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buNone/>
            </a:pPr>
            <a:endParaRPr lang="zh-CN" altLang="en-US" sz="2400" b="1">
              <a:solidFill>
                <a:srgbClr val="2765AF"/>
              </a:solidFill>
            </a:endParaRPr>
          </a:p>
        </p:txBody>
      </p:sp>
      <p:pic>
        <p:nvPicPr>
          <p:cNvPr id="327684" name="图片 327683" descr="图片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263" y="4694238"/>
            <a:ext cx="2825750" cy="15319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707" name="文本占位符 328706"/>
          <p:cNvSpPr>
            <a:spLocks noGrp="1"/>
          </p:cNvSpPr>
          <p:nvPr>
            <p:ph type="body" idx="4294967295"/>
          </p:nvPr>
        </p:nvSpPr>
        <p:spPr>
          <a:xfrm>
            <a:off x="457200" y="1063625"/>
            <a:ext cx="8229600" cy="5337175"/>
          </a:xfrm>
          <a:noFill/>
          <a:ln>
            <a:noFill/>
          </a:ln>
        </p:spPr>
        <p:txBody>
          <a:bodyPr/>
          <a:lstStyle/>
          <a:p>
            <a:pPr algn="ctr">
              <a:lnSpc>
                <a:spcPct val="80000"/>
              </a:lnSpc>
              <a:buClr>
                <a:schemeClr val="tx1"/>
              </a:buClr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人员</a:t>
            </a: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洁净区内人员数应尽可能少</a:t>
            </a: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检查和控制</a:t>
            </a: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常规培训</a:t>
            </a: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生产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卫生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微生物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洁净区以外的员工</a:t>
            </a: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动物组织和微生物培养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卫生和洁净度 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TW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污染物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	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健康检查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SOPs :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更衣和清洗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首饰和化妆品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endParaRPr lang="en-US" altLang="zh-CN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0000"/>
              </a:lnSpc>
            </a:pPr>
            <a:endParaRPr lang="zh-CN" altLang="en-US" sz="18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28708" name="图片 328707" descr="图片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163" y="4271963"/>
            <a:ext cx="2987675" cy="2085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539" name="文本占位符 193538"/>
          <p:cNvSpPr/>
          <p:nvPr>
            <p:ph type="body" idx="4294967295"/>
          </p:nvPr>
        </p:nvSpPr>
        <p:spPr>
          <a:xfrm>
            <a:off x="323850" y="1077913"/>
            <a:ext cx="8208963" cy="5205412"/>
          </a:xfrm>
          <a:solidFill>
            <a:srgbClr val="FFFFFF"/>
          </a:solidFill>
          <a:ln>
            <a:solidFill>
              <a:schemeClr val="bg1"/>
            </a:solidFill>
          </a:ln>
        </p:spPr>
        <p:txBody>
          <a:bodyPr/>
          <a:lstStyle/>
          <a:p>
            <a:pPr marL="812800" indent="-812800" algn="ctr" defTabSz="812800">
              <a:lnSpc>
                <a:spcPct val="80000"/>
              </a:lnSpc>
              <a:buNone/>
            </a:pPr>
            <a:r>
              <a:rPr lang="zh-CN" altLang="en-GB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公用设施、设备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送风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 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空调系统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HVAC</a:t>
            </a: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在正压状态下过滤空气的产生和供应 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气流型式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送风失常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en-US" altLang="zh-TW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﹡</a:t>
            </a: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压差的监测和记录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CC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传送带</a:t>
            </a:r>
            <a:r>
              <a:rPr lang="en-US" altLang="zh-CN" sz="2400" b="1">
                <a:solidFill>
                  <a:srgbClr val="CC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2400" b="1">
                <a:solidFill>
                  <a:srgbClr val="CC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除传送带本身能连续灭菌（如隧道式灭菌器）以外，传送带不得穿越百级或万级区与更低级别洁净区的隔离墙</a:t>
            </a:r>
            <a:endParaRPr lang="en-US" altLang="zh-TW" sz="2400" b="1">
              <a:solidFill>
                <a:srgbClr val="CC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设备的有效灭菌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保养与维修 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有计划的保养、验证和监测 </a:t>
            </a:r>
            <a:endParaRPr lang="zh-TW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  <a:buClr>
                <a:srgbClr val="2765AF"/>
              </a:buClr>
              <a:buFont typeface="Wingdings" panose="05000000000000000000" pitchFamily="2" charset="2"/>
              <a:buChar char="n"/>
            </a:pPr>
            <a:r>
              <a:rPr lang="zh-TW" altLang="en-US" sz="2400" b="1">
                <a:solidFill>
                  <a:srgbClr val="2765A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水处理系统</a:t>
            </a: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812800" indent="-812800" defTabSz="812800">
              <a:lnSpc>
                <a:spcPct val="80000"/>
              </a:lnSpc>
            </a:pPr>
            <a:endParaRPr lang="zh-CN" altLang="en-US" sz="2400" b="1">
              <a:solidFill>
                <a:srgbClr val="2765A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193540" name="Picture 11" descr="j0338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0" y="4276725"/>
            <a:ext cx="1582738" cy="18684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https://d.book118.com/808011015074006030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宋体</vt:lpstr>
      <vt:lpstr>黑体</vt:lpstr>
      <vt:lpstr>Wingdings</vt:lpstr>
      <vt:lpstr>Cambria</vt:lpstr>
      <vt:lpstr>Office Theme</vt:lpstr>
      <vt:lpstr>PowerPoint Presentation</vt:lpstr>
      <vt:lpstr>PowerPoint Presentation</vt:lpstr>
      <vt:lpstr>一、基本概念</vt:lpstr>
      <vt:lpstr>二、什么是无菌</vt:lpstr>
      <vt:lpstr>PowerPoint Presentation</vt:lpstr>
      <vt:lpstr>PowerPoint Presentation</vt:lpstr>
      <vt:lpstr>PowerPoint Presentation</vt:lpstr>
      <vt:lpstr>三、无菌产品和制造工艺分类</vt:lpstr>
      <vt:lpstr>PowerPoint Presentation</vt:lpstr>
      <vt:lpstr>四、无菌（最终灭菌）医疗器械标准体系和基本要求</vt:lpstr>
      <vt:lpstr>PowerPoint Presentation</vt:lpstr>
      <vt:lpstr>五、产品无菌性形成的基本原则</vt:lpstr>
      <vt:lpstr>六、最终灭菌产品的生产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2024-09-07T02:34:12.830</cp:lastPrinted>
  <dcterms:created xsi:type="dcterms:W3CDTF">2024-09-06T18:34:12Z</dcterms:created>
  <dcterms:modified xsi:type="dcterms:W3CDTF">2024-09-06T18:34:14Z</dcterms:modified>
</cp:coreProperties>
</file>