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6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68BE9C-5C4F-484E-9D47-0FB1AD35292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09F9B-9AE9-4954-A3C0-7714F987B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F3F96-5C7E-4DA3-8D87-C4EBE2358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4917A-1838-408E-9AC3-2CEC8D428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8E07B-BF7C-4EEC-BB70-2E2F6FB6F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ED4F26-CD9D-4E9C-AE40-14D2281C8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326A9F-CB5D-4E9F-A8E7-69D6BF774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337005-2E27-4064-81E7-9F25F403A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E1BF5-59C6-4628-BC49-9C9A934FC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0310A-CD2A-4D97-99E4-F82B5C6B4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20E73-CEC6-49CB-96DC-5920298B8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72CD0-F6B6-40AF-9DC8-064973203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760FBDFE-C587-4B4C-A407-44438C67B59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82F08AC-FDBB-4F41-AD90-CFCC2FBACBF0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71C0B-FD8B-4A93-822C-34B2894B7F57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0FCDFA-F7EA-4625-919A-FB181736447B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C0DC00-81D4-4B22-B4BB-13C8060CBE6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18955-D117-4BBC-8857-ED728158A66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tags" Target="../tags/tag60.xml" /><Relationship Id="rId18" Type="http://schemas.openxmlformats.org/officeDocument/2006/relationships/tags" Target="../tags/tag61.xml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3.xml" /><Relationship Id="rId21" Type="http://schemas.openxmlformats.org/officeDocument/2006/relationships/tags" Target="../tags/tag64.xml" /><Relationship Id="rId22" Type="http://schemas.openxmlformats.org/officeDocument/2006/relationships/image" Target="../media/image1.png" /><Relationship Id="rId23" Type="http://schemas.openxmlformats.org/officeDocument/2006/relationships/image" Target="../media/image2.png" /><Relationship Id="rId24" Type="http://schemas.openxmlformats.org/officeDocument/2006/relationships/image" Target="file:///D:\qq&#25991;&#20214;\712321467\Image\C2C\Image2\%7b75232B38-A165-1FB7-499C-2E1C792CACB5%7d.png" TargetMode="External" /><Relationship Id="rId25" Type="http://schemas.openxmlformats.org/officeDocument/2006/relationships/image" Target="../media/image3.png" /><Relationship Id="rId26" Type="http://schemas.openxmlformats.org/officeDocument/2006/relationships/tags" Target="../tags/tag65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6" descr="图片2"/>
          <p:cNvPicPr>
            <a:picLocks noChangeAspect="1"/>
          </p:cNvPicPr>
          <p:nvPr userDrawn="1"/>
        </p:nvPicPr>
        <p:blipFill>
          <a:blip r:embed="rId22"/>
          <a:stretch>
            <a:fillRect/>
          </a:stretch>
        </p:blipFill>
        <p:spPr>
          <a:xfrm>
            <a:off x="2540" y="0"/>
            <a:ext cx="12186920" cy="6858000"/>
          </a:xfrm>
          <a:prstGeom prst="rect">
            <a:avLst/>
          </a:prstGeom>
        </p:spPr>
      </p:pic>
      <p:pic>
        <p:nvPicPr>
          <p:cNvPr id="8" name="图片 7" descr="图片4"/>
          <p:cNvPicPr>
            <a:picLocks noChangeAspect="1"/>
          </p:cNvPicPr>
          <p:nvPr userDrawn="1"/>
        </p:nvPicPr>
        <p:blipFill>
          <a:blip r:embed="rId23"/>
          <a:stretch>
            <a:fillRect/>
          </a:stretch>
        </p:blipFill>
        <p:spPr>
          <a:xfrm>
            <a:off x="365125" y="203835"/>
            <a:ext cx="11462385" cy="6450330"/>
          </a:xfrm>
          <a:prstGeom prst="rect">
            <a:avLst/>
          </a:prstGeom>
        </p:spPr>
      </p:pic>
      <p:pic>
        <p:nvPicPr>
          <p:cNvPr id="9" name="图片 1073743875" descr="学科网 zxxk.com" title=""/>
          <p:cNvPicPr>
            <a:picLocks noChangeAspect="1"/>
          </p:cNvPicPr>
          <p:nvPr/>
        </p:nvPicPr>
        <p:blipFill>
          <a:blip r:embed="rId25" r:link="rId2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6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png" /><Relationship Id="rId3" Type="http://schemas.openxmlformats.org/officeDocument/2006/relationships/tags" Target="../tags/tag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1404407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5" name="标题 1" title=""/>
          <p:cNvSpPr txBox="1">
            <a:spLocks noChangeArrowheads="1"/>
          </p:cNvSpPr>
          <p:nvPr/>
        </p:nvSpPr>
        <p:spPr bwMode="auto">
          <a:xfrm>
            <a:off x="3436620" y="1993900"/>
            <a:ext cx="5174615" cy="103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865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5865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月是故乡明</a:t>
            </a:r>
            <a:endParaRPr lang="zh-CN" altLang="en-US" sz="5865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7" name="文本框 6" title=""/>
          <p:cNvSpPr txBox="1">
            <a:spLocks noChangeArrowheads="1"/>
          </p:cNvSpPr>
          <p:nvPr/>
        </p:nvSpPr>
        <p:spPr bwMode="auto">
          <a:xfrm>
            <a:off x="572135" y="307975"/>
            <a:ext cx="181610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 sz="3200" b="1">
                <a:solidFill>
                  <a:schemeClr val="accent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作者简介</a:t>
            </a:r>
            <a:endParaRPr lang="zh-CN" altLang="en-US" sz="3200" b="1">
              <a:solidFill>
                <a:schemeClr val="accent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195" name="文本框 2" title=""/>
          <p:cNvSpPr txBox="1">
            <a:spLocks noChangeArrowheads="1"/>
          </p:cNvSpPr>
          <p:nvPr/>
        </p:nvSpPr>
        <p:spPr bwMode="auto">
          <a:xfrm>
            <a:off x="673100" y="1204384"/>
            <a:ext cx="10886017" cy="45218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latinLnBrk="1" hangingPunct="1">
              <a:lnSpc>
                <a:spcPct val="180000"/>
              </a:lnSpc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季羡林（</a:t>
            </a:r>
            <a:r>
              <a:rPr lang="en-US" altLang="zh-CN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1911—2009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  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山东聊城人，字希逋，又字齐奘。著名的</a:t>
            </a:r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古文字学家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</a:t>
            </a:r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历史学家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</a:t>
            </a:r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东方学家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</a:t>
            </a:r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思想家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</a:t>
            </a:r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翻译家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</a:t>
            </a:r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作家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。其主要著作有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印度古代语言论集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》《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原始佛教的语言问题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》《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东方文学史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等，散文集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天竺心影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》《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朗润集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en-US" altLang="zh-CN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留德十年</a:t>
            </a:r>
            <a:r>
              <a:rPr lang="en-US" altLang="zh-CN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》《</a:t>
            </a:r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牛棚杂忆</a:t>
            </a:r>
            <a:r>
              <a:rPr lang="en-US" altLang="zh-CN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病榻杂记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等。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 spd="slow">
    <p:wip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/>
        </p:nvSpPr>
        <p:spPr>
          <a:xfrm>
            <a:off x="1052513" y="681038"/>
            <a:ext cx="2408238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zh-CN" altLang="en-US" sz="3600" b="1" spc="500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学习目标</a:t>
            </a:r>
            <a:endParaRPr lang="zh-CN" altLang="en-US" sz="3600" b="1" spc="500" noProof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grpSp>
        <p:nvGrpSpPr>
          <p:cNvPr id="7" name="组合 6" title=""/>
          <p:cNvGrpSpPr/>
          <p:nvPr/>
        </p:nvGrpSpPr>
        <p:grpSpPr>
          <a:xfrm>
            <a:off x="1146175" y="1758950"/>
            <a:ext cx="8931275" cy="1531303"/>
            <a:chOff x="2381" y="2866"/>
            <a:chExt cx="14067" cy="2410"/>
          </a:xfrm>
        </p:grpSpPr>
        <p:grpSp>
          <p:nvGrpSpPr>
            <p:cNvPr id="78851" name="组合 4"/>
            <p:cNvGrpSpPr/>
            <p:nvPr/>
          </p:nvGrpSpPr>
          <p:grpSpPr>
            <a:xfrm>
              <a:off x="2381" y="3037"/>
              <a:ext cx="1514" cy="1402"/>
              <a:chOff x="2381" y="2941"/>
              <a:chExt cx="1514" cy="1402"/>
            </a:xfrm>
          </p:grpSpPr>
          <p:pic>
            <p:nvPicPr>
              <p:cNvPr id="78852" name="图片 1" descr="drgthd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2381" y="2941"/>
                <a:ext cx="1514" cy="1402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78853" name="文本框 3"/>
              <p:cNvSpPr txBox="1"/>
              <p:nvPr/>
            </p:nvSpPr>
            <p:spPr>
              <a:xfrm>
                <a:off x="2809" y="3051"/>
                <a:ext cx="910" cy="120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400" b="1">
                    <a:solidFill>
                      <a:schemeClr val="tx1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1</a:t>
                </a:r>
                <a:endParaRPr lang="en-US" altLang="zh-CN" sz="44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sp>
          <p:nvSpPr>
            <p:cNvPr id="6" name="文本框 5"/>
            <p:cNvSpPr txBox="1"/>
            <p:nvPr/>
          </p:nvSpPr>
          <p:spPr>
            <a:xfrm>
              <a:off x="4030" y="2866"/>
              <a:ext cx="12418" cy="2410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fontAlgn="auto">
                <a:lnSpc>
                  <a:spcPct val="130000"/>
                </a:lnSpc>
              </a:pPr>
              <a:r>
                <a:rPr lang="zh-CN" altLang="en-US" sz="3600" b="1" spc="400" noProof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Arial" pitchFamily="34" charset="0"/>
                </a:rPr>
                <a:t>认识</a:t>
              </a:r>
              <a:r>
                <a:rPr lang="en-US" altLang="zh-CN" sz="3600" b="1" spc="400" noProof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Arial" pitchFamily="34" charset="0"/>
                </a:rPr>
                <a:t>“</a:t>
              </a:r>
              <a:r>
                <a:rPr lang="zh-CN" altLang="en-US" sz="3600" b="1" spc="400" noProof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Arial" pitchFamily="34" charset="0"/>
                </a:rPr>
                <a:t>徘、徊</a:t>
              </a:r>
              <a:r>
                <a:rPr lang="en-US" altLang="zh-CN" sz="3600" b="1" spc="400" noProof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Arial" pitchFamily="34" charset="0"/>
                </a:rPr>
                <a:t>”</a:t>
              </a:r>
              <a:r>
                <a:rPr lang="zh-CN" altLang="en-US" sz="3600" b="1" spc="400" noProof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Arial" pitchFamily="34" charset="0"/>
                </a:rPr>
                <a:t>等</a:t>
              </a:r>
              <a:r>
                <a:rPr lang="en-US" altLang="zh-CN" sz="3600" b="1" spc="400" noProof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Arial" pitchFamily="34" charset="0"/>
                </a:rPr>
                <a:t>15</a:t>
              </a:r>
              <a:r>
                <a:rPr lang="zh-CN" altLang="en-US" sz="3600" b="1" spc="400" noProof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Arial" pitchFamily="34" charset="0"/>
                </a:rPr>
                <a:t>个生字，读准</a:t>
              </a:r>
              <a:endParaRPr lang="zh-CN" altLang="en-US" sz="3600" b="1" spc="400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 pitchFamily="34" charset="0"/>
              </a:endParaRPr>
            </a:p>
            <a:p>
              <a:pPr algn="just" fontAlgn="auto">
                <a:lnSpc>
                  <a:spcPct val="130000"/>
                </a:lnSpc>
              </a:pPr>
              <a:r>
                <a:rPr lang="zh-CN" altLang="en-US" sz="3600" b="1" spc="400" noProof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Arial" pitchFamily="34" charset="0"/>
                </a:rPr>
                <a:t>多音字</a:t>
              </a:r>
              <a:r>
                <a:rPr lang="en-US" altLang="zh-CN" sz="3600" b="1" spc="400" noProof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Arial" pitchFamily="34" charset="0"/>
                </a:rPr>
                <a:t>“</a:t>
              </a:r>
              <a:r>
                <a:rPr lang="zh-CN" altLang="en-US" sz="3600" b="1" spc="400" noProof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Arial" pitchFamily="34" charset="0"/>
                </a:rPr>
                <a:t>燕</a:t>
              </a:r>
              <a:r>
                <a:rPr lang="en-US" altLang="zh-CN" sz="3600" b="1" spc="400" noProof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Arial" pitchFamily="34" charset="0"/>
                </a:rPr>
                <a:t>”</a:t>
              </a:r>
              <a:r>
                <a:rPr lang="zh-CN" altLang="en-US" sz="3600" b="1" spc="400" noProof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Arial" pitchFamily="34" charset="0"/>
                </a:rPr>
                <a:t>。</a:t>
              </a:r>
              <a:endParaRPr lang="zh-CN" altLang="en-US" sz="3600" b="1" spc="400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Arial" pitchFamily="34" charset="0"/>
              </a:endParaRPr>
            </a:p>
          </p:txBody>
        </p:sp>
      </p:grpSp>
      <p:grpSp>
        <p:nvGrpSpPr>
          <p:cNvPr id="8" name="组合 7" title=""/>
          <p:cNvGrpSpPr/>
          <p:nvPr/>
        </p:nvGrpSpPr>
        <p:grpSpPr>
          <a:xfrm>
            <a:off x="1130300" y="3389313"/>
            <a:ext cx="9390063" cy="1531937"/>
            <a:chOff x="2381" y="3058"/>
            <a:chExt cx="14786" cy="2412"/>
          </a:xfrm>
        </p:grpSpPr>
        <p:grpSp>
          <p:nvGrpSpPr>
            <p:cNvPr id="78856" name="组合 8"/>
            <p:cNvGrpSpPr/>
            <p:nvPr/>
          </p:nvGrpSpPr>
          <p:grpSpPr>
            <a:xfrm>
              <a:off x="2381" y="3217"/>
              <a:ext cx="1514" cy="1402"/>
              <a:chOff x="2381" y="3121"/>
              <a:chExt cx="1514" cy="1402"/>
            </a:xfrm>
          </p:grpSpPr>
          <p:pic>
            <p:nvPicPr>
              <p:cNvPr id="78857" name="图片 9" descr="drgthd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2381" y="3121"/>
                <a:ext cx="1514" cy="1402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78858" name="文本框 10"/>
              <p:cNvSpPr txBox="1"/>
              <p:nvPr/>
            </p:nvSpPr>
            <p:spPr>
              <a:xfrm>
                <a:off x="2809" y="3237"/>
                <a:ext cx="910" cy="121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400" b="1">
                    <a:solidFill>
                      <a:schemeClr val="tx1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2</a:t>
                </a:r>
                <a:endParaRPr lang="en-US" altLang="zh-CN" sz="44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sp>
          <p:nvSpPr>
            <p:cNvPr id="12" name="文本框 11"/>
            <p:cNvSpPr txBox="1"/>
            <p:nvPr/>
          </p:nvSpPr>
          <p:spPr>
            <a:xfrm>
              <a:off x="4032" y="3058"/>
              <a:ext cx="13135" cy="2412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fontAlgn="auto">
                <a:lnSpc>
                  <a:spcPct val="130000"/>
                </a:lnSpc>
              </a:pPr>
              <a:r>
                <a:rPr lang="zh-CN" altLang="en-US" sz="3600" b="1" spc="400" noProof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cs"/>
                  <a:sym typeface="Arial" pitchFamily="34" charset="0"/>
                </a:rPr>
                <a:t>理清文章脉络，学习借景抒情的写作</a:t>
              </a:r>
              <a:endParaRPr lang="zh-CN" altLang="en-US" sz="3600" b="1" spc="400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Arial" pitchFamily="34" charset="0"/>
              </a:endParaRPr>
            </a:p>
            <a:p>
              <a:pPr algn="just" fontAlgn="auto">
                <a:lnSpc>
                  <a:spcPct val="130000"/>
                </a:lnSpc>
              </a:pPr>
              <a:r>
                <a:rPr lang="zh-CN" altLang="en-US" sz="3600" b="1" spc="400" noProof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cs"/>
                  <a:sym typeface="Arial" pitchFamily="34" charset="0"/>
                </a:rPr>
                <a:t>手法。</a:t>
              </a:r>
              <a:endParaRPr lang="zh-CN" altLang="en-US" sz="3600" b="1" spc="400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Arial" pitchFamily="34" charset="0"/>
              </a:endParaRPr>
            </a:p>
          </p:txBody>
        </p:sp>
      </p:grpSp>
      <p:grpSp>
        <p:nvGrpSpPr>
          <p:cNvPr id="13" name="组合 12" title=""/>
          <p:cNvGrpSpPr/>
          <p:nvPr/>
        </p:nvGrpSpPr>
        <p:grpSpPr>
          <a:xfrm>
            <a:off x="1100138" y="4983163"/>
            <a:ext cx="9404985" cy="1531937"/>
            <a:chOff x="2381" y="3130"/>
            <a:chExt cx="14811" cy="2414"/>
          </a:xfrm>
        </p:grpSpPr>
        <p:grpSp>
          <p:nvGrpSpPr>
            <p:cNvPr id="78861" name="组合 13"/>
            <p:cNvGrpSpPr/>
            <p:nvPr/>
          </p:nvGrpSpPr>
          <p:grpSpPr>
            <a:xfrm>
              <a:off x="2381" y="3217"/>
              <a:ext cx="1514" cy="1402"/>
              <a:chOff x="2381" y="3121"/>
              <a:chExt cx="1514" cy="1402"/>
            </a:xfrm>
          </p:grpSpPr>
          <p:pic>
            <p:nvPicPr>
              <p:cNvPr id="78862" name="图片 14" descr="drgthd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2381" y="3121"/>
                <a:ext cx="1514" cy="1402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78863" name="文本框 15"/>
              <p:cNvSpPr txBox="1"/>
              <p:nvPr/>
            </p:nvSpPr>
            <p:spPr>
              <a:xfrm>
                <a:off x="2809" y="3237"/>
                <a:ext cx="910" cy="121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400" b="1">
                    <a:solidFill>
                      <a:schemeClr val="tx1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3</a:t>
                </a:r>
                <a:endParaRPr lang="en-US" altLang="zh-CN" sz="44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sp>
          <p:nvSpPr>
            <p:cNvPr id="17" name="文本框 16"/>
            <p:cNvSpPr txBox="1"/>
            <p:nvPr/>
          </p:nvSpPr>
          <p:spPr>
            <a:xfrm>
              <a:off x="4056" y="3130"/>
              <a:ext cx="13136" cy="2414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fontAlgn="auto">
                <a:lnSpc>
                  <a:spcPct val="130000"/>
                </a:lnSpc>
              </a:pPr>
              <a:r>
                <a:rPr lang="zh-CN" altLang="en-US" sz="3600" b="1" spc="400" noProof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cs"/>
                  <a:sym typeface="Arial" pitchFamily="34" charset="0"/>
                </a:rPr>
                <a:t>感受作者浓浓的思乡之情，初步感知</a:t>
              </a:r>
              <a:endParaRPr lang="zh-CN" altLang="en-US" sz="3600" b="1" spc="400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Arial" pitchFamily="34" charset="0"/>
              </a:endParaRPr>
            </a:p>
            <a:p>
              <a:pPr algn="just" fontAlgn="auto">
                <a:lnSpc>
                  <a:spcPct val="130000"/>
                </a:lnSpc>
              </a:pPr>
              <a:r>
                <a:rPr lang="zh-CN" altLang="en-US" sz="3600" b="1" spc="400" noProof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cs"/>
                  <a:sym typeface="Arial" pitchFamily="34" charset="0"/>
                </a:rPr>
                <a:t>散文的特点。</a:t>
              </a:r>
              <a:endParaRPr lang="zh-CN" altLang="en-US" sz="3600" b="1" spc="400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Arial" pitchFamily="34" charset="0"/>
              </a:endParaRPr>
            </a:p>
          </p:txBody>
        </p:sp>
      </p:grp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: 圆角 5" title=""/>
          <p:cNvSpPr/>
          <p:nvPr/>
        </p:nvSpPr>
        <p:spPr>
          <a:xfrm>
            <a:off x="1110465" y="1805147"/>
            <a:ext cx="9850845" cy="4265452"/>
          </a:xfrm>
          <a:prstGeom prst="roundRect">
            <a:avLst>
              <a:gd name="adj" fmla="val 9161"/>
            </a:avLst>
          </a:prstGeom>
          <a:solidFill>
            <a:schemeClr val="bg1"/>
          </a:solidFill>
          <a:ln>
            <a:solidFill>
              <a:srgbClr val="FF5D5D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grpSp>
        <p:nvGrpSpPr>
          <p:cNvPr id="45" name="组合 44" title=""/>
          <p:cNvGrpSpPr/>
          <p:nvPr/>
        </p:nvGrpSpPr>
        <p:grpSpPr>
          <a:xfrm>
            <a:off x="933831" y="856808"/>
            <a:ext cx="1961447" cy="712800"/>
            <a:chOff x="3131840" y="2188312"/>
            <a:chExt cx="1471085" cy="534600"/>
          </a:xfrm>
        </p:grpSpPr>
        <p:sp>
          <p:nvSpPr>
            <p:cNvPr id="49" name="圆角矩形 2"/>
            <p:cNvSpPr/>
            <p:nvPr/>
          </p:nvSpPr>
          <p:spPr>
            <a:xfrm>
              <a:off x="3131840" y="2211710"/>
              <a:ext cx="1471085" cy="511202"/>
            </a:xfrm>
            <a:prstGeom prst="roundRect">
              <a:avLst>
                <a:gd name="adj" fmla="val 27847"/>
              </a:avLst>
            </a:prstGeom>
            <a:solidFill>
              <a:srgbClr val="FF5D5D"/>
            </a:solidFill>
            <a:ln>
              <a:noFill/>
            </a:ln>
            <a:effectLst>
              <a:outerShdw dist="25400" dir="2700000" algn="tl" rotWithShape="0">
                <a:prstClr val="black">
                  <a:alpha val="18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54" name="任意多边形 3"/>
            <p:cNvSpPr/>
            <p:nvPr/>
          </p:nvSpPr>
          <p:spPr>
            <a:xfrm flipH="1">
              <a:off x="3131840" y="2211710"/>
              <a:ext cx="738000" cy="511202"/>
            </a:xfrm>
            <a:custGeom>
              <a:gdLst>
                <a:gd name="connsiteX0" fmla="*/ 0 w 738000"/>
                <a:gd name="connsiteY0" fmla="*/ 0 h 511202"/>
                <a:gd name="connsiteX1" fmla="*/ 595646 w 738000"/>
                <a:gd name="connsiteY1" fmla="*/ 0 h 511202"/>
                <a:gd name="connsiteX2" fmla="*/ 738000 w 738000"/>
                <a:gd name="connsiteY2" fmla="*/ 142354 h 511202"/>
                <a:gd name="connsiteX3" fmla="*/ 738000 w 738000"/>
                <a:gd name="connsiteY3" fmla="*/ 368848 h 511202"/>
                <a:gd name="connsiteX4" fmla="*/ 595646 w 738000"/>
                <a:gd name="connsiteY4" fmla="*/ 511202 h 511202"/>
                <a:gd name="connsiteX5" fmla="*/ 0 w 738000"/>
                <a:gd name="connsiteY5" fmla="*/ 511202 h 511202"/>
                <a:gd name="connsiteX6" fmla="*/ 0 w 738000"/>
                <a:gd name="connsiteY6" fmla="*/ 0 h 51120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8000" h="511202">
                  <a:moveTo>
                    <a:pt x="0" y="0"/>
                  </a:moveTo>
                  <a:lnTo>
                    <a:pt x="595646" y="0"/>
                  </a:lnTo>
                  <a:cubicBezTo>
                    <a:pt x="674266" y="0"/>
                    <a:pt x="738000" y="63734"/>
                    <a:pt x="738000" y="142354"/>
                  </a:cubicBezTo>
                  <a:lnTo>
                    <a:pt x="738000" y="368848"/>
                  </a:lnTo>
                  <a:cubicBezTo>
                    <a:pt x="738000" y="447468"/>
                    <a:pt x="674266" y="511202"/>
                    <a:pt x="595646" y="511202"/>
                  </a:cubicBezTo>
                  <a:lnTo>
                    <a:pt x="0" y="51120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  <p:sp>
          <p:nvSpPr>
            <p:cNvPr id="55" name="文本框 54"/>
            <p:cNvSpPr txBox="1"/>
            <p:nvPr/>
          </p:nvSpPr>
          <p:spPr>
            <a:xfrm>
              <a:off x="3155079" y="2188312"/>
              <a:ext cx="1424607" cy="4376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chemeClr val="bg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读一读</a:t>
              </a:r>
              <a:endParaRPr lang="zh-CN" altLang="en-US" sz="32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60" name="圆角矩形 5"/>
            <p:cNvSpPr/>
            <p:nvPr/>
          </p:nvSpPr>
          <p:spPr>
            <a:xfrm>
              <a:off x="3164913" y="2243474"/>
              <a:ext cx="1404938" cy="447675"/>
            </a:xfrm>
            <a:prstGeom prst="roundRect">
              <a:avLst>
                <a:gd name="adj" fmla="val 24595"/>
              </a:avLst>
            </a:prstGeom>
            <a:noFill/>
            <a:ln w="95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/>
            </a:p>
          </p:txBody>
        </p:sp>
      </p:grpSp>
      <p:sp>
        <p:nvSpPr>
          <p:cNvPr id="62" name="矩形 61" title=""/>
          <p:cNvSpPr/>
          <p:nvPr/>
        </p:nvSpPr>
        <p:spPr>
          <a:xfrm>
            <a:off x="1691883" y="2361988"/>
            <a:ext cx="9697077" cy="30460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defTabSz="225425">
              <a:lnSpc>
                <a:spcPct val="200000"/>
              </a:lnSpc>
            </a:pP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徘徊  　烟波浩渺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</a:rPr>
              <a:t>			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篝火   萌动   晶莹澄澈</a:t>
            </a:r>
            <a:endParaRPr lang="en-US" altLang="zh-CN" sz="32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defTabSz="225425">
              <a:lnSpc>
                <a:spcPct val="200000"/>
              </a:lnSpc>
            </a:pP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风光旖旎　    瑞士     莱芒湖    无边无垠  </a:t>
            </a:r>
            <a:endParaRPr lang="en-US" altLang="zh-CN" sz="32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defTabSz="225425">
              <a:lnSpc>
                <a:spcPct val="200000"/>
              </a:lnSpc>
            </a:pP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碧波万顷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</a:rPr>
              <a:t>			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巍峨雄奇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</a:rPr>
              <a:t>		  	 </a:t>
            </a:r>
            <a:r>
              <a:rPr lang="zh-CN" altLang="en-US" sz="32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燕园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     点缀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</a:rPr>
              <a:t>			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　</a:t>
            </a:r>
            <a:endParaRPr lang="en-US" altLang="zh-CN" sz="32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3" name="椭圆 62" title=""/>
          <p:cNvSpPr/>
          <p:nvPr/>
        </p:nvSpPr>
        <p:spPr>
          <a:xfrm>
            <a:off x="1978393" y="3214715"/>
            <a:ext cx="96011" cy="9601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64" name="椭圆 63" title=""/>
          <p:cNvSpPr/>
          <p:nvPr/>
        </p:nvSpPr>
        <p:spPr>
          <a:xfrm>
            <a:off x="2409841" y="3214715"/>
            <a:ext cx="96011" cy="9601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68" name="椭圆 67" title=""/>
          <p:cNvSpPr/>
          <p:nvPr/>
        </p:nvSpPr>
        <p:spPr>
          <a:xfrm>
            <a:off x="4826384" y="3214715"/>
            <a:ext cx="96011" cy="9601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69" name="椭圆 68" title=""/>
          <p:cNvSpPr/>
          <p:nvPr/>
        </p:nvSpPr>
        <p:spPr>
          <a:xfrm>
            <a:off x="5881981" y="3214715"/>
            <a:ext cx="96011" cy="9601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0" name="椭圆 69" title=""/>
          <p:cNvSpPr/>
          <p:nvPr/>
        </p:nvSpPr>
        <p:spPr>
          <a:xfrm>
            <a:off x="7333440" y="3214715"/>
            <a:ext cx="96011" cy="9601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1" name="椭圆 70" title=""/>
          <p:cNvSpPr/>
          <p:nvPr/>
        </p:nvSpPr>
        <p:spPr>
          <a:xfrm>
            <a:off x="9534432" y="3214715"/>
            <a:ext cx="96011" cy="9601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2" name="椭圆 71" title=""/>
          <p:cNvSpPr/>
          <p:nvPr/>
        </p:nvSpPr>
        <p:spPr>
          <a:xfrm>
            <a:off x="9962753" y="3214715"/>
            <a:ext cx="96011" cy="9601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3" name="椭圆 72" title=""/>
          <p:cNvSpPr/>
          <p:nvPr/>
        </p:nvSpPr>
        <p:spPr>
          <a:xfrm>
            <a:off x="3196032" y="4209548"/>
            <a:ext cx="96011" cy="9601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4" name="椭圆 73" title=""/>
          <p:cNvSpPr/>
          <p:nvPr/>
        </p:nvSpPr>
        <p:spPr>
          <a:xfrm>
            <a:off x="4804635" y="4209548"/>
            <a:ext cx="96011" cy="9601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5" name="椭圆 74" title=""/>
          <p:cNvSpPr/>
          <p:nvPr/>
        </p:nvSpPr>
        <p:spPr>
          <a:xfrm>
            <a:off x="6639527" y="4209548"/>
            <a:ext cx="96011" cy="9601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7" name="椭圆 76" title=""/>
          <p:cNvSpPr/>
          <p:nvPr/>
        </p:nvSpPr>
        <p:spPr>
          <a:xfrm>
            <a:off x="3196032" y="5166772"/>
            <a:ext cx="96011" cy="9601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8" name="椭圆 77" title=""/>
          <p:cNvSpPr/>
          <p:nvPr/>
        </p:nvSpPr>
        <p:spPr>
          <a:xfrm>
            <a:off x="5229383" y="5166772"/>
            <a:ext cx="96011" cy="9601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9" name="椭圆 78" title=""/>
          <p:cNvSpPr/>
          <p:nvPr/>
        </p:nvSpPr>
        <p:spPr>
          <a:xfrm>
            <a:off x="7592825" y="5166772"/>
            <a:ext cx="96011" cy="9601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81" name="椭圆 80" title=""/>
          <p:cNvSpPr/>
          <p:nvPr/>
        </p:nvSpPr>
        <p:spPr>
          <a:xfrm>
            <a:off x="9438421" y="5166772"/>
            <a:ext cx="96011" cy="9601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82" name="文本框 81" title=""/>
          <p:cNvSpPr txBox="1"/>
          <p:nvPr/>
        </p:nvSpPr>
        <p:spPr>
          <a:xfrm>
            <a:off x="1656327" y="2422063"/>
            <a:ext cx="1494331" cy="4203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en-US" altLang="zh-CN" sz="2135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ozhi.cn_PY" panose="02000500000000000000" pitchFamily="2" charset="0"/>
                <a:ea typeface="宋体" panose="02010600030101010101" pitchFamily="2" charset="-122"/>
                <a:cs typeface="+mn-cs"/>
              </a:rPr>
              <a:t>pái huái</a:t>
            </a:r>
            <a:r>
              <a:rPr kumimoji="0" lang="zh-CN" altLang="en-US" sz="2135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aozhi.cn_PY" panose="02000500000000000000" pitchFamily="2" charset="0"/>
                <a:ea typeface="宋体" panose="02010600030101010101" pitchFamily="2" charset="-122"/>
                <a:cs typeface="+mn-cs"/>
              </a:rPr>
              <a:t>　　　 </a:t>
            </a:r>
            <a:endParaRPr lang="zh-CN" altLang="en-US" sz="1465">
              <a:solidFill>
                <a:srgbClr val="0070C0"/>
              </a:solidFill>
            </a:endParaRPr>
          </a:p>
        </p:txBody>
      </p:sp>
      <p:sp>
        <p:nvSpPr>
          <p:cNvPr id="83" name="文本框 82" title=""/>
          <p:cNvSpPr txBox="1"/>
          <p:nvPr/>
        </p:nvSpPr>
        <p:spPr>
          <a:xfrm>
            <a:off x="4405481" y="2422063"/>
            <a:ext cx="1494331" cy="4203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35">
                <a:solidFill>
                  <a:srgbClr val="0070C0"/>
                </a:solidFill>
                <a:latin typeface="taozhi.cn_PY" panose="02000500000000000000" pitchFamily="2" charset="0"/>
              </a:rPr>
              <a:t> </a:t>
            </a:r>
            <a:r>
              <a:rPr lang="en-US" altLang="zh-CN" sz="2135" err="1">
                <a:solidFill>
                  <a:srgbClr val="0070C0"/>
                </a:solidFill>
                <a:latin typeface="taozhi.cn_PY" panose="02000500000000000000" pitchFamily="2" charset="0"/>
              </a:rPr>
              <a:t>miǎo  </a:t>
            </a:r>
            <a:r>
              <a:rPr lang="zh-CN" altLang="en-US" sz="2135">
                <a:solidFill>
                  <a:srgbClr val="0070C0"/>
                </a:solidFill>
                <a:latin typeface="taozhi.cn_PY" panose="02000500000000000000" pitchFamily="2" charset="0"/>
              </a:rPr>
              <a:t>　 </a:t>
            </a:r>
            <a:endParaRPr lang="zh-CN" altLang="en-US" sz="1465">
              <a:solidFill>
                <a:srgbClr val="0070C0"/>
              </a:solidFill>
            </a:endParaRPr>
          </a:p>
        </p:txBody>
      </p:sp>
      <p:sp>
        <p:nvSpPr>
          <p:cNvPr id="84" name="文本框 83" title=""/>
          <p:cNvSpPr txBox="1"/>
          <p:nvPr/>
        </p:nvSpPr>
        <p:spPr>
          <a:xfrm>
            <a:off x="8989564" y="2422063"/>
            <a:ext cx="1494331" cy="4203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35" err="1">
                <a:solidFill>
                  <a:srgbClr val="0070C0"/>
                </a:solidFill>
                <a:latin typeface="taozhi.cn_PY" panose="02000500000000000000" pitchFamily="2" charset="0"/>
              </a:rPr>
              <a:t>chéng chè</a:t>
            </a:r>
            <a:endParaRPr lang="zh-CN" altLang="en-US" sz="1465">
              <a:solidFill>
                <a:srgbClr val="0070C0"/>
              </a:solidFill>
            </a:endParaRPr>
          </a:p>
        </p:txBody>
      </p:sp>
      <p:sp>
        <p:nvSpPr>
          <p:cNvPr id="85" name="文本框 84" title=""/>
          <p:cNvSpPr txBox="1"/>
          <p:nvPr/>
        </p:nvSpPr>
        <p:spPr>
          <a:xfrm>
            <a:off x="2626895" y="3406477"/>
            <a:ext cx="1494331" cy="4203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35" err="1">
                <a:solidFill>
                  <a:srgbClr val="0070C0"/>
                </a:solidFill>
                <a:latin typeface="taozhi.cn_PY" panose="02000500000000000000" pitchFamily="2" charset="0"/>
              </a:rPr>
              <a:t>yǐ   nǐ</a:t>
            </a:r>
            <a:endParaRPr lang="zh-CN" altLang="en-US" sz="1465">
              <a:solidFill>
                <a:srgbClr val="0070C0"/>
              </a:solidFill>
            </a:endParaRPr>
          </a:p>
        </p:txBody>
      </p:sp>
      <p:sp>
        <p:nvSpPr>
          <p:cNvPr id="86" name="文本框 85" title=""/>
          <p:cNvSpPr txBox="1"/>
          <p:nvPr/>
        </p:nvSpPr>
        <p:spPr>
          <a:xfrm>
            <a:off x="2836389" y="4387984"/>
            <a:ext cx="922732" cy="4203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35" err="1">
                <a:solidFill>
                  <a:srgbClr val="0070C0"/>
                </a:solidFill>
                <a:latin typeface="taozhi.cn_PY" panose="02000500000000000000" pitchFamily="2" charset="0"/>
              </a:rPr>
              <a:t>qǐng</a:t>
            </a:r>
            <a:endParaRPr lang="zh-CN" altLang="en-US" sz="1465">
              <a:solidFill>
                <a:srgbClr val="0070C0"/>
              </a:solidFill>
            </a:endParaRPr>
          </a:p>
        </p:txBody>
      </p:sp>
      <p:sp>
        <p:nvSpPr>
          <p:cNvPr id="87" name="文本框 86" title=""/>
          <p:cNvSpPr txBox="1"/>
          <p:nvPr/>
        </p:nvSpPr>
        <p:spPr>
          <a:xfrm>
            <a:off x="5055260" y="4387984"/>
            <a:ext cx="922732" cy="4203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35">
                <a:solidFill>
                  <a:srgbClr val="0070C0"/>
                </a:solidFill>
                <a:latin typeface="taozhi.cn_PY" panose="02000500000000000000" pitchFamily="2" charset="0"/>
              </a:rPr>
              <a:t>é</a:t>
            </a:r>
            <a:endParaRPr lang="zh-CN" altLang="en-US" sz="1465">
              <a:solidFill>
                <a:srgbClr val="0070C0"/>
              </a:solidFill>
            </a:endParaRPr>
          </a:p>
        </p:txBody>
      </p:sp>
      <p:sp>
        <p:nvSpPr>
          <p:cNvPr id="88" name="文本框 87" title=""/>
          <p:cNvSpPr txBox="1"/>
          <p:nvPr/>
        </p:nvSpPr>
        <p:spPr>
          <a:xfrm>
            <a:off x="9524299" y="4387984"/>
            <a:ext cx="922732" cy="4203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35" err="1">
                <a:solidFill>
                  <a:srgbClr val="0070C0"/>
                </a:solidFill>
                <a:latin typeface="taozhi.cn_PY" panose="02000500000000000000" pitchFamily="2" charset="0"/>
              </a:rPr>
              <a:t>zhuì</a:t>
            </a:r>
            <a:endParaRPr lang="zh-CN" altLang="en-US" sz="1465">
              <a:solidFill>
                <a:srgbClr val="0070C0"/>
              </a:solidFill>
            </a:endParaRPr>
          </a:p>
        </p:txBody>
      </p:sp>
      <p:sp>
        <p:nvSpPr>
          <p:cNvPr id="90" name="文本框 89" title=""/>
          <p:cNvSpPr txBox="1"/>
          <p:nvPr/>
        </p:nvSpPr>
        <p:spPr>
          <a:xfrm>
            <a:off x="9624813" y="3406477"/>
            <a:ext cx="922732" cy="4203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35" err="1">
                <a:solidFill>
                  <a:srgbClr val="0070C0"/>
                </a:solidFill>
                <a:latin typeface="taozhi.cn_PY" panose="02000500000000000000" pitchFamily="2" charset="0"/>
              </a:rPr>
              <a:t>yín</a:t>
            </a:r>
            <a:endParaRPr lang="zh-CN" altLang="en-US" sz="1465">
              <a:solidFill>
                <a:srgbClr val="0070C0"/>
              </a:solidFill>
            </a:endParaRPr>
          </a:p>
        </p:txBody>
      </p:sp>
      <p:sp>
        <p:nvSpPr>
          <p:cNvPr id="91" name="文本框 90" title=""/>
          <p:cNvSpPr txBox="1"/>
          <p:nvPr/>
        </p:nvSpPr>
        <p:spPr>
          <a:xfrm>
            <a:off x="5556835" y="2422063"/>
            <a:ext cx="922732" cy="4203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35" err="1">
                <a:solidFill>
                  <a:srgbClr val="0070C0"/>
                </a:solidFill>
                <a:latin typeface="taozhi.cn_PY" panose="02000500000000000000" pitchFamily="2" charset="0"/>
              </a:rPr>
              <a:t>gōu</a:t>
            </a:r>
            <a:endParaRPr lang="zh-CN" altLang="en-US" sz="1465">
              <a:solidFill>
                <a:srgbClr val="0070C0"/>
              </a:solidFill>
            </a:endParaRPr>
          </a:p>
        </p:txBody>
      </p:sp>
      <p:sp>
        <p:nvSpPr>
          <p:cNvPr id="92" name="文本框 91" title=""/>
          <p:cNvSpPr txBox="1"/>
          <p:nvPr/>
        </p:nvSpPr>
        <p:spPr>
          <a:xfrm>
            <a:off x="6905040" y="2422063"/>
            <a:ext cx="922732" cy="4203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35" err="1">
                <a:solidFill>
                  <a:srgbClr val="0070C0"/>
                </a:solidFill>
                <a:latin typeface="taozhi.cn_PY" panose="02000500000000000000" pitchFamily="2" charset="0"/>
              </a:rPr>
              <a:t>méng</a:t>
            </a:r>
            <a:endParaRPr lang="zh-CN" altLang="en-US" sz="1465">
              <a:solidFill>
                <a:srgbClr val="0070C0"/>
              </a:solidFill>
            </a:endParaRPr>
          </a:p>
        </p:txBody>
      </p:sp>
      <p:sp>
        <p:nvSpPr>
          <p:cNvPr id="95" name="文本框 94" title=""/>
          <p:cNvSpPr txBox="1"/>
          <p:nvPr/>
        </p:nvSpPr>
        <p:spPr>
          <a:xfrm>
            <a:off x="4621809" y="3406477"/>
            <a:ext cx="922732" cy="4203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35" err="1">
                <a:solidFill>
                  <a:srgbClr val="0070C0"/>
                </a:solidFill>
                <a:latin typeface="taozhi.cn_PY" panose="02000500000000000000" pitchFamily="2" charset="0"/>
              </a:rPr>
              <a:t>ruì</a:t>
            </a:r>
            <a:endParaRPr lang="zh-CN" altLang="en-US" sz="1465">
              <a:solidFill>
                <a:srgbClr val="0070C0"/>
              </a:solidFill>
            </a:endParaRPr>
          </a:p>
        </p:txBody>
      </p:sp>
      <p:sp>
        <p:nvSpPr>
          <p:cNvPr id="96" name="文本框 95" title=""/>
          <p:cNvSpPr txBox="1"/>
          <p:nvPr/>
        </p:nvSpPr>
        <p:spPr>
          <a:xfrm>
            <a:off x="6411653" y="3406477"/>
            <a:ext cx="922732" cy="4203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35" err="1">
                <a:solidFill>
                  <a:srgbClr val="0070C0"/>
                </a:solidFill>
                <a:latin typeface="taozhi.cn_PY" panose="02000500000000000000" pitchFamily="2" charset="0"/>
              </a:rPr>
              <a:t>lái</a:t>
            </a:r>
            <a:endParaRPr lang="zh-CN" altLang="en-US" sz="1465">
              <a:solidFill>
                <a:srgbClr val="0070C0"/>
              </a:solidFill>
            </a:endParaRPr>
          </a:p>
        </p:txBody>
      </p:sp>
      <p:sp>
        <p:nvSpPr>
          <p:cNvPr id="89" name="文本框 88" title=""/>
          <p:cNvSpPr txBox="1"/>
          <p:nvPr/>
        </p:nvSpPr>
        <p:spPr>
          <a:xfrm>
            <a:off x="7257104" y="4387984"/>
            <a:ext cx="922732" cy="4203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35" err="1">
                <a:solidFill>
                  <a:srgbClr val="0070C0"/>
                </a:solidFill>
                <a:latin typeface="taozhi.cn_PY" panose="02000500000000000000" pitchFamily="2" charset="0"/>
              </a:rPr>
              <a:t>yān</a:t>
            </a:r>
            <a:endParaRPr lang="zh-CN" altLang="en-US" sz="1465">
              <a:solidFill>
                <a:srgbClr val="0070C0"/>
              </a:solidFill>
            </a:endParaRPr>
          </a:p>
        </p:txBody>
      </p:sp>
      <p:sp>
        <p:nvSpPr>
          <p:cNvPr id="76" name="椭圆 75" title=""/>
          <p:cNvSpPr/>
          <p:nvPr/>
        </p:nvSpPr>
        <p:spPr>
          <a:xfrm>
            <a:off x="9902725" y="4209548"/>
            <a:ext cx="96011" cy="9601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48" name="椭圆 47" title=""/>
          <p:cNvSpPr/>
          <p:nvPr/>
        </p:nvSpPr>
        <p:spPr>
          <a:xfrm>
            <a:off x="2802348" y="4209548"/>
            <a:ext cx="96011" cy="96011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50" name="矩形 49" title=""/>
          <p:cNvSpPr/>
          <p:nvPr/>
        </p:nvSpPr>
        <p:spPr>
          <a:xfrm>
            <a:off x="7305357" y="4312708"/>
            <a:ext cx="995680" cy="107632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225425">
              <a:lnSpc>
                <a:spcPct val="200000"/>
              </a:lnSpc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燕园</a:t>
            </a:r>
            <a:endParaRPr lang="en-US" altLang="zh-CN" sz="32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  <p:cond evt="onBegin" delay="0">
                          <p:tn val="93"/>
                        </p:cond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" presetClass="emph" presetSubtype="1" dur="indefinite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97" dur="indefinite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5D5D"/>
                                        </p:clrVal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35" presetClass="emph" presetSubtype="0" dur="500" repeatCount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99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  <p:bldP spid="64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7" grpId="0"/>
      <p:bldP spid="78" grpId="0"/>
      <p:bldP spid="79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90" grpId="0"/>
      <p:bldP spid="91" grpId="0"/>
      <p:bldP spid="92" grpId="0"/>
      <p:bldP spid="95" grpId="0"/>
      <p:bldP spid="96" grpId="0"/>
      <p:bldP spid="89" grpId="0"/>
      <p:bldP spid="76" grpId="0"/>
      <p:bldP spid="48" grpId="0"/>
      <p:bldP spid="50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 title=""/>
          <p:cNvSpPr/>
          <p:nvPr/>
        </p:nvSpPr>
        <p:spPr>
          <a:xfrm>
            <a:off x="4989513" y="887413"/>
            <a:ext cx="2944812" cy="671512"/>
          </a:xfrm>
          <a:prstGeom prst="roundRect">
            <a:avLst>
              <a:gd name="adj" fmla="val 50000"/>
            </a:avLst>
          </a:prstGeom>
          <a:noFill/>
          <a:ln w="28575">
            <a:solidFill>
              <a:srgbClr val="A1C4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词语解释</a:t>
            </a:r>
            <a:endParaRPr lang="zh-CN" altLang="en-US" sz="2800" b="1" noProof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266" name="文本框 6" title=""/>
          <p:cNvSpPr txBox="1">
            <a:spLocks noChangeArrowheads="1"/>
          </p:cNvSpPr>
          <p:nvPr/>
        </p:nvSpPr>
        <p:spPr bwMode="auto">
          <a:xfrm>
            <a:off x="1331913" y="1751013"/>
            <a:ext cx="9450387" cy="3969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不可胜数：数也数不过来。形容数量极多。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恍然大悟：形容忽然醒悟。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相映成趣：二者互相衬托，显得更有情趣。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顾而乐之：顾，转过头看。四下里瞧瞧，心里十分快乐。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良辰美景：美好的时光和景物。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油然：形容词，形容思想感情自然而然地产生。   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44" name="文本框 1" title=""/>
          <p:cNvSpPr txBox="1">
            <a:spLocks noChangeArrowheads="1"/>
          </p:cNvSpPr>
          <p:nvPr/>
        </p:nvSpPr>
        <p:spPr bwMode="auto">
          <a:xfrm>
            <a:off x="1199515" y="1229995"/>
            <a:ext cx="10658475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梳理课文，划分层次，写出每一层的意思。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文本框 11" title=""/>
          <p:cNvSpPr txBox="1">
            <a:spLocks noChangeArrowheads="1"/>
          </p:cNvSpPr>
          <p:nvPr/>
        </p:nvSpPr>
        <p:spPr bwMode="auto">
          <a:xfrm>
            <a:off x="416984" y="2230967"/>
            <a:ext cx="1189990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第一部分</a:t>
            </a:r>
            <a:r>
              <a:rPr lang="en-US" altLang="zh-CN" sz="3200" b="1">
                <a:solidFill>
                  <a:srgbClr val="FF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(1)</a:t>
            </a:r>
            <a:r>
              <a:rPr lang="zh-CN" altLang="en-US" sz="3200" b="1">
                <a:solidFill>
                  <a:srgbClr val="FF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：</a:t>
            </a:r>
            <a:r>
              <a:rPr lang="zh-CN" altLang="en-US" sz="3200" b="1">
                <a:solidFill>
                  <a:srgbClr val="9933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“月是故乡明”是一种普遍的感受。</a:t>
            </a:r>
            <a:endParaRPr lang="zh-CN" altLang="en-US" sz="3200" b="1">
              <a:solidFill>
                <a:srgbClr val="9933FF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" name="文本框 14" title=""/>
          <p:cNvSpPr txBox="1">
            <a:spLocks noChangeArrowheads="1"/>
          </p:cNvSpPr>
          <p:nvPr/>
        </p:nvSpPr>
        <p:spPr bwMode="auto">
          <a:xfrm>
            <a:off x="416984" y="3191933"/>
            <a:ext cx="9795933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2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第二部分</a:t>
            </a:r>
            <a:r>
              <a:rPr lang="en-US" altLang="zh-CN" sz="3200" b="1">
                <a:solidFill>
                  <a:schemeClr val="accent2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(2</a:t>
            </a:r>
            <a:r>
              <a:rPr lang="zh-CN" altLang="en-US" sz="3200" b="1">
                <a:solidFill>
                  <a:schemeClr val="accent2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～</a:t>
            </a:r>
            <a:r>
              <a:rPr lang="en-US" altLang="zh-CN" sz="3200" b="1">
                <a:solidFill>
                  <a:schemeClr val="accent2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4)</a:t>
            </a:r>
            <a:r>
              <a:rPr lang="zh-CN" altLang="en-US" sz="3200" b="1">
                <a:solidFill>
                  <a:schemeClr val="accent2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：</a:t>
            </a:r>
            <a:r>
              <a:rPr lang="zh-CN" altLang="en-US" sz="3200" b="1">
                <a:solidFill>
                  <a:srgbClr val="9933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对故乡和童年的回忆。</a:t>
            </a:r>
            <a:endParaRPr lang="zh-CN" altLang="en-US" sz="3200" b="1">
              <a:solidFill>
                <a:srgbClr val="9933FF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8" name="文本框 17" title=""/>
          <p:cNvSpPr txBox="1">
            <a:spLocks noChangeArrowheads="1"/>
          </p:cNvSpPr>
          <p:nvPr/>
        </p:nvSpPr>
        <p:spPr bwMode="auto">
          <a:xfrm>
            <a:off x="416984" y="4155017"/>
            <a:ext cx="1078230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A6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第三部分</a:t>
            </a:r>
            <a:r>
              <a:rPr lang="en-US" altLang="zh-CN" sz="3200" b="1">
                <a:solidFill>
                  <a:srgbClr val="00A6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(5</a:t>
            </a:r>
            <a:r>
              <a:rPr lang="zh-CN" altLang="en-US" sz="3200" b="1">
                <a:solidFill>
                  <a:srgbClr val="00A6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～</a:t>
            </a:r>
            <a:r>
              <a:rPr lang="en-US" altLang="zh-CN" sz="3200" b="1">
                <a:solidFill>
                  <a:srgbClr val="00A6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6)</a:t>
            </a:r>
            <a:r>
              <a:rPr lang="zh-CN" altLang="en-US" sz="3200" b="1">
                <a:solidFill>
                  <a:srgbClr val="00A6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：</a:t>
            </a:r>
            <a:r>
              <a:rPr lang="zh-CN" altLang="en-US" sz="3200" b="1">
                <a:solidFill>
                  <a:srgbClr val="9933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对比他乡之月与故乡之月。</a:t>
            </a:r>
            <a:endParaRPr lang="zh-CN" altLang="en-US" sz="3200" b="1">
              <a:solidFill>
                <a:srgbClr val="9933FF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" name="文本框 20" title=""/>
          <p:cNvSpPr txBox="1">
            <a:spLocks noChangeArrowheads="1"/>
          </p:cNvSpPr>
          <p:nvPr/>
        </p:nvSpPr>
        <p:spPr bwMode="auto">
          <a:xfrm>
            <a:off x="416984" y="5115984"/>
            <a:ext cx="9427633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第四部分</a:t>
            </a:r>
            <a:r>
              <a:rPr lang="en-US" altLang="zh-CN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(7)</a:t>
            </a:r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：</a:t>
            </a:r>
            <a:r>
              <a:rPr lang="zh-CN" altLang="en-US" sz="3200" b="1">
                <a:solidFill>
                  <a:srgbClr val="9933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呼应开头，突出主旨。</a:t>
            </a:r>
            <a:endParaRPr lang="zh-CN" altLang="en-US" sz="3200" b="1">
              <a:solidFill>
                <a:srgbClr val="9933FF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3" presetClass="entr" presetSubtype="16" dur="7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18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Rectangle 4" title=""/>
          <p:cNvSpPr>
            <a:spLocks noChangeArrowheads="1"/>
          </p:cNvSpPr>
          <p:nvPr/>
        </p:nvSpPr>
        <p:spPr bwMode="auto">
          <a:xfrm>
            <a:off x="1439770" y="991234"/>
            <a:ext cx="9537700" cy="1383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533400">
              <a:lnSpc>
                <a:spcPct val="150000"/>
              </a:lnSpc>
            </a:pPr>
            <a:r>
              <a:rPr lang="zh-CN" altLang="en-US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每个人都有个故乡，每个人的故乡都有个月亮，人人都爱自己故乡的月亮。</a:t>
            </a:r>
            <a:endParaRPr lang="zh-CN" altLang="en-US" sz="28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Freeform 5" title=""/>
          <p:cNvSpPr/>
          <p:nvPr/>
        </p:nvSpPr>
        <p:spPr>
          <a:xfrm>
            <a:off x="533400" y="2828925"/>
            <a:ext cx="11150600" cy="2460625"/>
          </a:xfrm>
          <a:custGeom>
            <a:gdLst>
              <a:gd name="connsiteX0" fmla="*/ 0 w 4791649"/>
              <a:gd name="connsiteY0" fmla="*/ 117180 h 1171798"/>
              <a:gd name="connsiteX1" fmla="*/ 117180 w 4791649"/>
              <a:gd name="connsiteY1" fmla="*/ 0 h 1171798"/>
              <a:gd name="connsiteX2" fmla="*/ 4674469 w 4791649"/>
              <a:gd name="connsiteY2" fmla="*/ 0 h 1171798"/>
              <a:gd name="connsiteX3" fmla="*/ 4791649 w 4791649"/>
              <a:gd name="connsiteY3" fmla="*/ 117180 h 1171798"/>
              <a:gd name="connsiteX4" fmla="*/ 4791649 w 4791649"/>
              <a:gd name="connsiteY4" fmla="*/ 1054618 h 1171798"/>
              <a:gd name="connsiteX5" fmla="*/ 4674469 w 4791649"/>
              <a:gd name="connsiteY5" fmla="*/ 1171798 h 1171798"/>
              <a:gd name="connsiteX6" fmla="*/ 117180 w 4791649"/>
              <a:gd name="connsiteY6" fmla="*/ 1171798 h 1171798"/>
              <a:gd name="connsiteX7" fmla="*/ 0 w 4791649"/>
              <a:gd name="connsiteY7" fmla="*/ 1054618 h 1171798"/>
              <a:gd name="connsiteX8" fmla="*/ 0 w 4791649"/>
              <a:gd name="connsiteY8" fmla="*/ 117180 h 1171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91649" h="1171798">
                <a:moveTo>
                  <a:pt x="0" y="117180"/>
                </a:moveTo>
                <a:cubicBezTo>
                  <a:pt x="0" y="52463"/>
                  <a:pt x="52463" y="0"/>
                  <a:pt x="117180" y="0"/>
                </a:cubicBezTo>
                <a:lnTo>
                  <a:pt x="4674469" y="0"/>
                </a:lnTo>
                <a:cubicBezTo>
                  <a:pt x="4739186" y="0"/>
                  <a:pt x="4791649" y="52463"/>
                  <a:pt x="4791649" y="117180"/>
                </a:cubicBezTo>
                <a:lnTo>
                  <a:pt x="4791649" y="1054618"/>
                </a:lnTo>
                <a:cubicBezTo>
                  <a:pt x="4791649" y="1119335"/>
                  <a:pt x="4739186" y="1171798"/>
                  <a:pt x="4674469" y="1171798"/>
                </a:cubicBezTo>
                <a:lnTo>
                  <a:pt x="117180" y="1171798"/>
                </a:lnTo>
                <a:cubicBezTo>
                  <a:pt x="52463" y="1171798"/>
                  <a:pt x="0" y="1119335"/>
                  <a:pt x="0" y="1054618"/>
                </a:cubicBezTo>
                <a:lnTo>
                  <a:pt x="0" y="11718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</a:extLst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75596" tIns="75596" rIns="75596" bIns="75596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533400" algn="just" defTabSz="2167255" fontAlgn="auto">
              <a:lnSpc>
                <a:spcPct val="150000"/>
              </a:lnSpc>
              <a:spcAft>
                <a:spcPct val="0"/>
              </a:spcAft>
            </a:pPr>
            <a:r>
              <a:rPr lang="zh-CN" altLang="en-US" sz="2800" b="1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</a:rPr>
              <a:t>开篇点题，引出文章的主题。</a:t>
            </a:r>
            <a:endParaRPr lang="zh-CN" altLang="en-US" sz="2800" b="1" noProof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/>
        </p:nvSpPr>
        <p:spPr>
          <a:xfrm>
            <a:off x="357505" y="157480"/>
            <a:ext cx="7576185" cy="68624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但是，如果只有孤零零一个月亮，未免显得有点儿孤单。因此，在中国古代诗文中，总有什么东西给月亮当陪衬，最多的是山和水，比如“山高月小”“三潭印月”，不可胜数。我的故乡是在山东西北部的大平原上。我小的时候，从来没有见过山，也不知山为何物。我曾幻想，山大概是一个圆而粗的柱子吧，顶天立地，好不威风。后来到了济南，才见到山，恍然大悟:山原来是这个样子啊!因此，我在故乡望月，从来不同山联系。像苏东坡说的“月出于东山之上，徘徊于斗牛之间”，完全是我无法想象的。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至于水，我故乡的小村子里却到处都是。几个大苇坑占了村子面积的一多半。在我这个小孩子眼中，虽不能像洞庭湖“八月湖水平”那样有气派，但也颇有烟波浩渺之势。到了夏天，黄昏后，我躺在坑边场院的地上，数天上的星星。有时候在古柳下面点起火，然后上树一摇，成群的知了飞落下来。比白天用嚼烂的麦粒去粘要容易得多。我天天晚上乐此不疲，天天盼望黄昏早早来临。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到了更晚的时候，我走到坑边，抬头看到晴空一轮明月，清光四溢，与水里的那个月亮相映成趣。我当时虽然还不懂什么叫诗会兴，可觉得心中油然有什么东西在萌动。有时候在坑边玩很久，才回家睡觉。在梦中见到两个月亮叠在一起，清光更加晶莹澄澈。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" name="TextBox 20" title=""/>
          <p:cNvSpPr txBox="1"/>
          <p:nvPr/>
        </p:nvSpPr>
        <p:spPr>
          <a:xfrm>
            <a:off x="7933605" y="798664"/>
            <a:ext cx="4340511" cy="239966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24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请同学们默读</a:t>
            </a:r>
            <a:r>
              <a:rPr lang="en-US" altLang="zh-CN" sz="24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2—4</a:t>
            </a:r>
            <a:r>
              <a:rPr lang="zh-CN" altLang="en-US" sz="24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自然段，找找作者由月亮想到了哪些往事？用小标题的形式，在书上做标注。</a:t>
            </a:r>
            <a:endParaRPr lang="en-US" altLang="zh-CN" sz="2400" b="1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5" name="圆角矩形 54" title=""/>
          <p:cNvSpPr/>
          <p:nvPr/>
        </p:nvSpPr>
        <p:spPr>
          <a:xfrm>
            <a:off x="8356924" y="3576585"/>
            <a:ext cx="2291788" cy="717631"/>
          </a:xfrm>
          <a:prstGeom prst="roundRect">
            <a:avLst/>
          </a:prstGeom>
          <a:solidFill>
            <a:srgbClr val="8DC1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latin typeface="楷体" panose="02010609060101010101" pitchFamily="49" charset="-122"/>
                <a:ea typeface="楷体" panose="02010609060101010101" pitchFamily="49" charset="-122"/>
              </a:rPr>
              <a:t>坑边数星星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6" name="圆角矩形 55" title=""/>
          <p:cNvSpPr/>
          <p:nvPr/>
        </p:nvSpPr>
        <p:spPr>
          <a:xfrm>
            <a:off x="8382000" y="4631812"/>
            <a:ext cx="2291788" cy="717631"/>
          </a:xfrm>
          <a:prstGeom prst="roundRect">
            <a:avLst/>
          </a:prstGeom>
          <a:solidFill>
            <a:srgbClr val="8DC1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latin typeface="楷体" panose="02010609060101010101" pitchFamily="49" charset="-122"/>
                <a:ea typeface="楷体" panose="02010609060101010101" pitchFamily="49" charset="-122"/>
              </a:rPr>
              <a:t>点篝火摇知了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7" name="圆角矩形 56" title=""/>
          <p:cNvSpPr/>
          <p:nvPr/>
        </p:nvSpPr>
        <p:spPr>
          <a:xfrm>
            <a:off x="8400891" y="5650384"/>
            <a:ext cx="2291788" cy="717631"/>
          </a:xfrm>
          <a:prstGeom prst="roundRect">
            <a:avLst/>
          </a:prstGeom>
          <a:solidFill>
            <a:srgbClr val="8DC1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latin typeface="楷体" panose="02010609060101010101" pitchFamily="49" charset="-122"/>
                <a:ea typeface="楷体" panose="02010609060101010101" pitchFamily="49" charset="-122"/>
              </a:rPr>
              <a:t>坑边望月亮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55" grpId="1"/>
      <p:bldP spid="56" grpId="0"/>
      <p:bldP spid="5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rrowheads="1"/>
          </p:cNvSpPr>
          <p:nvPr/>
        </p:nvSpPr>
        <p:spPr bwMode="auto">
          <a:xfrm>
            <a:off x="351368" y="1922464"/>
            <a:ext cx="5456767" cy="11684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3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但是</a:t>
            </a: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，如果只有孤零零一个月亮，未免显得有点孤单。 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矩形 4" title=""/>
          <p:cNvSpPr>
            <a:spLocks noChangeArrowheads="1"/>
          </p:cNvSpPr>
          <p:nvPr/>
        </p:nvSpPr>
        <p:spPr bwMode="auto">
          <a:xfrm>
            <a:off x="1049067" y="1052597"/>
            <a:ext cx="181610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承接上文</a:t>
            </a:r>
            <a:endParaRPr lang="zh-CN" altLang="en-US" sz="3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6" name="Picture 6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711957" y="1628800"/>
            <a:ext cx="2705664" cy="15219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9" name="组合 8" title=""/>
          <p:cNvGrpSpPr/>
          <p:nvPr/>
        </p:nvGrpSpPr>
        <p:grpSpPr>
          <a:xfrm>
            <a:off x="8860368" y="1628776"/>
            <a:ext cx="2679700" cy="1522413"/>
            <a:chOff x="6645873" y="450582"/>
            <a:chExt cx="2432188" cy="1843331"/>
          </a:xfrm>
        </p:grpSpPr>
        <p:pic>
          <p:nvPicPr>
            <p:cNvPr id="7" name="Picture 7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6645873" y="450582"/>
              <a:ext cx="2432188" cy="1843331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/>
            <a:stretch>
              <a:fillRect/>
            </a:stretch>
          </p:blipFill>
          <p:spPr bwMode="auto">
            <a:xfrm>
              <a:off x="8244408" y="627534"/>
              <a:ext cx="291576" cy="302770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</p:grpSp>
      <p:sp>
        <p:nvSpPr>
          <p:cNvPr id="10" name="矩形 9" title=""/>
          <p:cNvSpPr>
            <a:spLocks noChangeArrowheads="1"/>
          </p:cNvSpPr>
          <p:nvPr/>
        </p:nvSpPr>
        <p:spPr bwMode="auto">
          <a:xfrm>
            <a:off x="5135033" y="3141663"/>
            <a:ext cx="6722533" cy="28047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935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因此，在中国古代诗文中，总有什么东西给月亮当陪衬，最多的是山和水，什么“山高月小”、“三潭印月”等等，不可胜数。</a:t>
            </a:r>
            <a:endParaRPr lang="zh-CN" altLang="en-US" sz="2935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" name="矩形 10" title=""/>
          <p:cNvSpPr>
            <a:spLocks noChangeArrowheads="1"/>
          </p:cNvSpPr>
          <p:nvPr/>
        </p:nvSpPr>
        <p:spPr bwMode="auto">
          <a:xfrm>
            <a:off x="5927852" y="5975329"/>
            <a:ext cx="549084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由月到山、到水，引领下文。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Rectangle 4" title=""/>
          <p:cNvSpPr>
            <a:spLocks noChangeArrowheads="1"/>
          </p:cNvSpPr>
          <p:nvPr/>
        </p:nvSpPr>
        <p:spPr bwMode="auto">
          <a:xfrm>
            <a:off x="322580" y="1361440"/>
            <a:ext cx="11450320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533400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为什么除了写故乡的月色，作者还写到了那么多地方的月亮？</a:t>
            </a:r>
            <a:endParaRPr lang="zh-CN" altLang="en-US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Freeform 5" title=""/>
          <p:cNvSpPr/>
          <p:nvPr/>
        </p:nvSpPr>
        <p:spPr>
          <a:xfrm>
            <a:off x="322263" y="2595564"/>
            <a:ext cx="11568112" cy="3463925"/>
          </a:xfrm>
          <a:custGeom>
            <a:gdLst>
              <a:gd name="connsiteX0" fmla="*/ 0 w 4791649"/>
              <a:gd name="connsiteY0" fmla="*/ 117180 h 1171798"/>
              <a:gd name="connsiteX1" fmla="*/ 117180 w 4791649"/>
              <a:gd name="connsiteY1" fmla="*/ 0 h 1171798"/>
              <a:gd name="connsiteX2" fmla="*/ 4674469 w 4791649"/>
              <a:gd name="connsiteY2" fmla="*/ 0 h 1171798"/>
              <a:gd name="connsiteX3" fmla="*/ 4791649 w 4791649"/>
              <a:gd name="connsiteY3" fmla="*/ 117180 h 1171798"/>
              <a:gd name="connsiteX4" fmla="*/ 4791649 w 4791649"/>
              <a:gd name="connsiteY4" fmla="*/ 1054618 h 1171798"/>
              <a:gd name="connsiteX5" fmla="*/ 4674469 w 4791649"/>
              <a:gd name="connsiteY5" fmla="*/ 1171798 h 1171798"/>
              <a:gd name="connsiteX6" fmla="*/ 117180 w 4791649"/>
              <a:gd name="connsiteY6" fmla="*/ 1171798 h 1171798"/>
              <a:gd name="connsiteX7" fmla="*/ 0 w 4791649"/>
              <a:gd name="connsiteY7" fmla="*/ 1054618 h 1171798"/>
              <a:gd name="connsiteX8" fmla="*/ 0 w 4791649"/>
              <a:gd name="connsiteY8" fmla="*/ 117180 h 1171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91649" h="1171798">
                <a:moveTo>
                  <a:pt x="0" y="117180"/>
                </a:moveTo>
                <a:cubicBezTo>
                  <a:pt x="0" y="52463"/>
                  <a:pt x="52463" y="0"/>
                  <a:pt x="117180" y="0"/>
                </a:cubicBezTo>
                <a:lnTo>
                  <a:pt x="4674469" y="0"/>
                </a:lnTo>
                <a:cubicBezTo>
                  <a:pt x="4739186" y="0"/>
                  <a:pt x="4791649" y="52463"/>
                  <a:pt x="4791649" y="117180"/>
                </a:cubicBezTo>
                <a:lnTo>
                  <a:pt x="4791649" y="1054618"/>
                </a:lnTo>
                <a:cubicBezTo>
                  <a:pt x="4791649" y="1119335"/>
                  <a:pt x="4739186" y="1171798"/>
                  <a:pt x="4674469" y="1171798"/>
                </a:cubicBezTo>
                <a:lnTo>
                  <a:pt x="117180" y="1171798"/>
                </a:lnTo>
                <a:cubicBezTo>
                  <a:pt x="52463" y="1171798"/>
                  <a:pt x="0" y="1119335"/>
                  <a:pt x="0" y="1054618"/>
                </a:cubicBezTo>
                <a:lnTo>
                  <a:pt x="0" y="11718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</a:extLst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75596" tIns="75596" rIns="75596" bIns="75596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533400" algn="just" defTabSz="2167255" fontAlgn="auto">
              <a:lnSpc>
                <a:spcPct val="150000"/>
              </a:lnSpc>
              <a:spcAft>
                <a:spcPct val="0"/>
              </a:spcAft>
            </a:pPr>
            <a:r>
              <a:rPr lang="en-US" sz="2800" b="1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这是对比从济南到北京，一直说到世界上三十多个国家，要说景色，比故乡那只有在童年看来才有</a:t>
            </a:r>
            <a:r>
              <a:rPr lang="zh-CN" altLang="en-US" sz="2800" b="1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浩渺</a:t>
            </a:r>
            <a:r>
              <a:rPr lang="en-US" sz="2800" b="1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之势的苇坑美得多的怕不是一处两处，但在作者看来，哪一处的月亮都不及故乡的月亮越美，越发勾起作者的乡思乡愁。正如作者所说，“然而</a:t>
            </a:r>
            <a:r>
              <a:rPr lang="zh-CN" altLang="en-US" sz="2800" b="1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r>
              <a:rPr lang="en-US" sz="2800" b="1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每</a:t>
            </a:r>
            <a:r>
              <a:rPr lang="zh-CN" altLang="en-US" sz="2800" b="1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逢</a:t>
            </a:r>
            <a:r>
              <a:rPr lang="en-US" sz="2800" b="1" noProof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这样的良辰美景，我想到的却仍然是故乡苇坑里的那平凡的小月亮”。</a:t>
            </a:r>
            <a:endParaRPr lang="en-US" sz="2800" b="1" noProof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 title=""/>
          <p:cNvSpPr/>
          <p:nvPr/>
        </p:nvSpPr>
        <p:spPr>
          <a:xfrm>
            <a:off x="527381" y="1988840"/>
            <a:ext cx="11380211" cy="1753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默读第</a:t>
            </a:r>
            <a:r>
              <a:rPr lang="en-US" altLang="zh-CN" sz="3600" b="1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r>
              <a:rPr lang="zh-CN" altLang="en-US" sz="3600" b="1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</a:t>
            </a:r>
            <a:r>
              <a:rPr lang="en-US" altLang="zh-CN" sz="3600" b="1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r>
              <a:rPr lang="zh-CN" altLang="en-US" sz="3600" b="1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自然段，运用简洁的语言概括作者回忆了哪些成年经历。</a:t>
            </a:r>
            <a:endParaRPr lang="zh-CN" altLang="en-US" sz="3600" b="1" kern="0" smtClean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" name="剪去单角的矩形 8" title=""/>
          <p:cNvSpPr/>
          <p:nvPr/>
        </p:nvSpPr>
        <p:spPr>
          <a:xfrm>
            <a:off x="1583499" y="4389107"/>
            <a:ext cx="9313035" cy="1440160"/>
          </a:xfrm>
          <a:prstGeom prst="snip1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提示 </a:t>
            </a:r>
            <a:r>
              <a:rPr lang="zh-CN" altLang="en-US" sz="32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抓住观月地点的变化，梳理出作者观月的大致经历。</a:t>
            </a:r>
            <a:endParaRPr lang="zh-CN" altLang="en-US" sz="3200" b="1" smtClean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719403" y="836712"/>
            <a:ext cx="3408379" cy="768350"/>
          </a:xfrm>
          <a:prstGeom prst="rect">
            <a:avLst/>
          </a:prstGeom>
          <a:solidFill>
            <a:srgbClr val="00B050">
              <a:alpha val="10000"/>
            </a:srgbClr>
          </a:solidFill>
          <a:ln>
            <a:solidFill>
              <a:srgbClr val="92D050"/>
            </a:solidFill>
            <a:prstDash val="sys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latin typeface="楷体" panose="02010609060101010101" pitchFamily="49" charset="-122"/>
                <a:ea typeface="楷体" panose="02010609060101010101" pitchFamily="49" charset="-122"/>
              </a:rPr>
              <a:t>成年经历</a:t>
            </a:r>
            <a:endParaRPr lang="zh-CN" altLang="en-US" sz="4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 title=""/>
          <p:cNvSpPr txBox="1"/>
          <p:nvPr/>
        </p:nvSpPr>
        <p:spPr>
          <a:xfrm>
            <a:off x="516891" y="360047"/>
            <a:ext cx="11022965" cy="129159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思考每次望月的经历给作者带来了哪些感受？作者为什么要写这些经历？边读边圈画关键词或进行批注。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760095" y="1485901"/>
            <a:ext cx="10535920" cy="600075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在这期间，我曾到过将近三十个国家，看到过许许多多的月亮。在风光旖旎的瑞士莱蒙湖上，在无边无垠的非洲大沙漠中，在碧波万顷的大海中，在巍峨雄奇的高山上，我都看到过月亮。这些月亮应该说都是美妙绝伦的，我都非常喜欢。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但是，看到它们，我立刻就会想到故乡苇坑上面和水中的那个小月亮。对比之下，我感到这些广阔世界的大月亮，无论如何比不上我那心爱的小月亮。不管我离开我的故乡多远，我的心立刻就飞回去了。我的小月亮，我永远忘不掉你！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我现在已经年近耄耋，住的朗润园是燕园胜地。</a:t>
            </a: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……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每逢望夜，一轮当空，月光闪耀于碧波之上，上下空蒙，一碧数顷，而且荷香远溢，宿鸟幽鸣，真不能不说是赏月胜地。荷塘月色的奇景，就在我的窗外。然而，每值这样的良辰美景，我想到的却仍然是故乡苇坑里的那个平凡的小月亮。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endParaRPr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14" name="直接连接符 13" title=""/>
          <p:cNvCxnSpPr/>
          <p:nvPr/>
        </p:nvCxnSpPr>
        <p:spPr>
          <a:xfrm>
            <a:off x="6207128" y="3049271"/>
            <a:ext cx="1064895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直接连接符 14" title=""/>
          <p:cNvCxnSpPr/>
          <p:nvPr/>
        </p:nvCxnSpPr>
        <p:spPr>
          <a:xfrm>
            <a:off x="4163699" y="3049271"/>
            <a:ext cx="1064895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直接连接符 15" title=""/>
          <p:cNvCxnSpPr/>
          <p:nvPr/>
        </p:nvCxnSpPr>
        <p:spPr>
          <a:xfrm>
            <a:off x="8220711" y="3049271"/>
            <a:ext cx="2824480" cy="0"/>
          </a:xfrm>
          <a:prstGeom prst="line">
            <a:avLst/>
          </a:prstGeom>
          <a:ln w="28575" cmpd="sng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 title=""/>
          <p:cNvCxnSpPr/>
          <p:nvPr/>
        </p:nvCxnSpPr>
        <p:spPr>
          <a:xfrm>
            <a:off x="831853" y="3531235"/>
            <a:ext cx="10182860" cy="5080"/>
          </a:xfrm>
          <a:prstGeom prst="line">
            <a:avLst/>
          </a:prstGeom>
          <a:ln w="28575" cmpd="sng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 title=""/>
          <p:cNvCxnSpPr/>
          <p:nvPr/>
        </p:nvCxnSpPr>
        <p:spPr>
          <a:xfrm>
            <a:off x="831853" y="3964940"/>
            <a:ext cx="10182860" cy="5080"/>
          </a:xfrm>
          <a:prstGeom prst="line">
            <a:avLst/>
          </a:prstGeom>
          <a:ln w="28575" cmpd="sng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 title=""/>
          <p:cNvCxnSpPr/>
          <p:nvPr/>
        </p:nvCxnSpPr>
        <p:spPr>
          <a:xfrm flipV="1">
            <a:off x="862331" y="4398645"/>
            <a:ext cx="1966595" cy="5715"/>
          </a:xfrm>
          <a:prstGeom prst="line">
            <a:avLst/>
          </a:prstGeom>
          <a:ln w="28575" cmpd="sng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 title=""/>
          <p:cNvCxnSpPr/>
          <p:nvPr/>
        </p:nvCxnSpPr>
        <p:spPr>
          <a:xfrm flipV="1">
            <a:off x="3894455" y="5811521"/>
            <a:ext cx="7225665" cy="6985"/>
          </a:xfrm>
          <a:prstGeom prst="line">
            <a:avLst/>
          </a:prstGeom>
          <a:ln w="28575" cmpd="sng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 title=""/>
          <p:cNvCxnSpPr/>
          <p:nvPr/>
        </p:nvCxnSpPr>
        <p:spPr>
          <a:xfrm>
            <a:off x="1313180" y="5811521"/>
            <a:ext cx="603251" cy="6985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直接连接符 21" title=""/>
          <p:cNvCxnSpPr/>
          <p:nvPr/>
        </p:nvCxnSpPr>
        <p:spPr>
          <a:xfrm>
            <a:off x="8982079" y="5362575"/>
            <a:ext cx="1064895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3" name="圆角矩形标注 22" title=""/>
          <p:cNvSpPr/>
          <p:nvPr/>
        </p:nvSpPr>
        <p:spPr>
          <a:xfrm>
            <a:off x="7581901" y="1007111"/>
            <a:ext cx="3846195" cy="478791"/>
          </a:xfrm>
          <a:prstGeom prst="wedgeRoundRectCallout">
            <a:avLst>
              <a:gd name="adj1" fmla="val -28124"/>
              <a:gd name="adj2" fmla="val 120291"/>
              <a:gd name="adj3" fmla="val 16667"/>
            </a:avLst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对比，突出对家乡的思念之情。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24" name="直接连接符 23" title=""/>
          <p:cNvCxnSpPr/>
          <p:nvPr/>
        </p:nvCxnSpPr>
        <p:spPr>
          <a:xfrm flipV="1">
            <a:off x="862332" y="6275072"/>
            <a:ext cx="1824991" cy="15875"/>
          </a:xfrm>
          <a:prstGeom prst="line">
            <a:avLst/>
          </a:prstGeom>
          <a:ln w="28575" cmpd="sng">
            <a:solidFill>
              <a:srgbClr val="C000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圆角矩形 24" title=""/>
          <p:cNvSpPr/>
          <p:nvPr/>
        </p:nvSpPr>
        <p:spPr>
          <a:xfrm>
            <a:off x="4139565" y="3133727"/>
            <a:ext cx="791845" cy="397511"/>
          </a:xfrm>
          <a:prstGeom prst="roundRect">
            <a:avLst/>
          </a:prstGeom>
          <a:noFill/>
          <a:ln w="28575" cmpd="thickThin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6" name="圆角矩形 25" title=""/>
          <p:cNvSpPr/>
          <p:nvPr/>
        </p:nvSpPr>
        <p:spPr>
          <a:xfrm>
            <a:off x="2907031" y="3572511"/>
            <a:ext cx="791845" cy="397511"/>
          </a:xfrm>
          <a:prstGeom prst="roundRect">
            <a:avLst/>
          </a:prstGeom>
          <a:noFill/>
          <a:ln w="28575" cmpd="thickThin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圆角矩形 26" title=""/>
          <p:cNvSpPr/>
          <p:nvPr/>
        </p:nvSpPr>
        <p:spPr>
          <a:xfrm>
            <a:off x="10253345" y="3572511"/>
            <a:ext cx="791845" cy="397511"/>
          </a:xfrm>
          <a:prstGeom prst="roundRect">
            <a:avLst/>
          </a:prstGeom>
          <a:noFill/>
          <a:ln w="28575" cmpd="thickThin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8" name="圆角矩形 27" title=""/>
          <p:cNvSpPr/>
          <p:nvPr/>
        </p:nvSpPr>
        <p:spPr>
          <a:xfrm>
            <a:off x="1895476" y="5877561"/>
            <a:ext cx="791845" cy="397511"/>
          </a:xfrm>
          <a:prstGeom prst="roundRect">
            <a:avLst/>
          </a:prstGeom>
          <a:noFill/>
          <a:ln w="28575" cmpd="thickThin">
            <a:solidFill>
              <a:schemeClr val="accent1">
                <a:shade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9" name="圆角矩形标注 28" title=""/>
          <p:cNvSpPr/>
          <p:nvPr/>
        </p:nvSpPr>
        <p:spPr>
          <a:xfrm>
            <a:off x="3698875" y="5877561"/>
            <a:ext cx="4083051" cy="590551"/>
          </a:xfrm>
          <a:prstGeom prst="wedgeRoundRectCallout">
            <a:avLst>
              <a:gd name="adj1" fmla="val -70777"/>
              <a:gd name="adj2" fmla="val -25698"/>
              <a:gd name="adj3" fmla="val 16667"/>
            </a:avLst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凝聚了作者对故乡和童年的深情。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4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"/>
                            </p:stCondLst>
                            <p:childTnLst>
                              <p:par>
                                <p:cTn id="27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3"/>
                            </p:stCondLst>
                            <p:childTnLst>
                              <p:par>
                                <p:cTn id="30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4"/>
                            </p:stCondLst>
                            <p:childTnLst>
                              <p:par>
                                <p:cTn id="33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"/>
                            </p:stCondLst>
                            <p:childTnLst>
                              <p:par>
                                <p:cTn id="36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47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2"/>
                            </p:stCondLst>
                            <p:childTnLst>
                              <p:par>
                                <p:cTn id="50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"/>
                            </p:stCondLst>
                            <p:childTnLst>
                              <p:par>
                                <p:cTn id="53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5" grpId="0"/>
      <p:bldP spid="26" grpId="0"/>
      <p:bldP spid="27" grpId="0"/>
      <p:bldP spid="28" grpId="0"/>
      <p:bldP spid="2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https://d.book118.com/808014044074006040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7.xml><?xml version="1.0" encoding="utf-8"?>
<p:tagLst xmlns:p="http://schemas.openxmlformats.org/presentationml/2006/main">
  <p:tag name="KSO_WM_TEMPLATE_CATEGORY" val="custom"/>
  <p:tag name="KSO_WM_TEMPLATE_INDEX" val="20205223"/>
</p:tagLst>
</file>

<file path=ppt/tags/tag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宋体</vt:lpstr>
      <vt:lpstr>楷体</vt:lpstr>
      <vt:lpstr>黑体</vt:lpstr>
      <vt:lpstr>taozhi.cn_PY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2024-09-19T01:18:10.641</cp:lastPrinted>
  <dcterms:created xsi:type="dcterms:W3CDTF">2024-09-18T17:18:10Z</dcterms:created>
  <dcterms:modified xsi:type="dcterms:W3CDTF">2024-09-18T17:18:12Z</dcterms:modified>
</cp:coreProperties>
</file>