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1EA9-DDC0-4193-BC61-2EDAA7BD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387A-A22D-4AF6-AF9F-E7CE8700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83375-6F84-4163-8234-E2DE631C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0E908-9B31-4FA2-98A9-0F4B2A51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386FC-9FDF-47BD-AB69-8EA479730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3E10B-8B86-44D8-A7B3-F9F99E23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9CD3A-3014-4E8D-AFDA-212E6199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6D1F3-2A5C-476A-BFF0-C73931AF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5AAF6-EEF5-4B46-998C-6DCAE7E7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80B06-34C9-4BBD-B4E6-C1C9152A9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6F679-5420-4C14-9AAD-374FB559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/>
              <a:t>5/18/2021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/>
              <a:t>5/18/2021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1BEF0D-F0BB-DE4B-95CE-6DB70DBA9567}" type="datetimeFigureOut">
              <a:rPr lang="en-US"/>
              <a:t>5/18/2021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</p:sldLayoutIdLst>
  <p:transition/>
  <p:timing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507607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AB944B-3F93-4EAF-BA6E-155CDB0280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839" y="2181926"/>
            <a:ext cx="9331509" cy="871409"/>
          </a:xfrm>
        </p:spPr>
        <p:txBody>
          <a:bodyPr/>
          <a:lstStyle/>
          <a:p>
            <a:pPr algn="ctr"/>
            <a:r>
              <a:rPr lang="zh-CN" altLang="en-US"/>
              <a:t>遵纪守</a:t>
            </a:r>
            <a:r>
              <a:rPr lang="zh-CN" altLang="en-US">
                <a:solidFill>
                  <a:srgbClr val="FF0000"/>
                </a:solidFill>
              </a:rPr>
              <a:t>法</a:t>
            </a:r>
            <a:r>
              <a:rPr lang="zh-CN" altLang="en-US"/>
              <a:t>，从我做起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943C89FE-FF75-4E6F-B003-8A43233C33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536" y="3700462"/>
            <a:ext cx="5345269" cy="315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928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655AF52-2A5C-4A64-A6FE-010968132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455" y="1209183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6000"/>
              <a:t>      我们今天的课堂主题是</a:t>
            </a:r>
            <a:r>
              <a:rPr lang="zh-CN" altLang="en-US" sz="6000">
                <a:solidFill>
                  <a:srgbClr val="FF0000"/>
                </a:solidFill>
              </a:rPr>
              <a:t>法制教育</a:t>
            </a:r>
            <a:r>
              <a:rPr lang="en-US" altLang="zh-CN" sz="6000"/>
              <a:t>——</a:t>
            </a:r>
            <a:r>
              <a:rPr lang="zh-CN" altLang="en-US" sz="6000"/>
              <a:t>遵纪守法，从我做起。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16B1642-514D-41E6-B245-F95C30C15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4799" y="4351407"/>
            <a:ext cx="4083139" cy="250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53308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BADC895-D405-4518-9644-059ADC127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9417"/>
          </a:xfrm>
        </p:spPr>
        <p:txBody>
          <a:bodyPr/>
          <a:lstStyle/>
          <a:p>
            <a:pPr algn="ctr"/>
            <a:r>
              <a:rPr lang="zh-CN" altLang="en-US"/>
              <a:t>什么是法？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62DBC96-603D-447F-8FC1-096BF2DE7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600" b="1"/>
              <a:t>定义：</a:t>
            </a:r>
            <a:r>
              <a:rPr lang="zh-CN" altLang="en-US" sz="3600"/>
              <a:t>法是反映统治阶级的意志，由国家定制或认可的并以国家强制力保证实施的行为规范体系。</a:t>
            </a:r>
            <a:endParaRPr lang="en-US" altLang="zh-CN" sz="3600"/>
          </a:p>
          <a:p>
            <a:r>
              <a:rPr lang="zh-CN" altLang="en-US" sz="3600"/>
              <a:t>简单来说：法就是告诉人们：</a:t>
            </a:r>
            <a:br>
              <a:rPr lang="en-US" altLang="zh-CN" sz="3600"/>
            </a:br>
            <a:r>
              <a:rPr lang="zh-CN" altLang="en-US" sz="3600" b="1">
                <a:solidFill>
                  <a:srgbClr val="FF0000"/>
                </a:solidFill>
              </a:rPr>
              <a:t>哪些可以做、哪些必须做、哪些禁止做</a:t>
            </a:r>
            <a:endParaRPr lang="en-US" altLang="zh-CN" sz="3600" b="1">
              <a:solidFill>
                <a:srgbClr val="FF0000"/>
              </a:solidFill>
            </a:endParaRPr>
          </a:p>
          <a:p>
            <a:r>
              <a:rPr lang="zh-CN" altLang="en-US" sz="3600"/>
              <a:t>法具有</a:t>
            </a:r>
            <a:r>
              <a:rPr lang="zh-CN" altLang="en-US" sz="3600">
                <a:solidFill>
                  <a:srgbClr val="FF0000"/>
                </a:solidFill>
              </a:rPr>
              <a:t>惩罚性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9437FD27-2299-425A-B70B-D66E81F5B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0158" y="5087155"/>
            <a:ext cx="3515931" cy="1770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304036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3242CA2-AA47-4D57-9028-464FAB37A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892" y="1488613"/>
            <a:ext cx="8596668" cy="3880773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sz="3600"/>
              <a:t>我国的法制宣传日是几月几日</a:t>
            </a:r>
            <a:endParaRPr lang="en-US" altLang="zh-CN" sz="3600"/>
          </a:p>
          <a:p>
            <a:pPr marL="0" indent="0">
              <a:buNone/>
            </a:pPr>
            <a:r>
              <a:rPr lang="en-US" altLang="zh-CN" sz="3600"/>
              <a:t>      </a:t>
            </a:r>
            <a:r>
              <a:rPr lang="zh-CN" altLang="en-US" sz="3600"/>
              <a:t>每年的</a:t>
            </a:r>
            <a:r>
              <a:rPr lang="en-US" altLang="zh-CN" sz="3600">
                <a:solidFill>
                  <a:srgbClr val="FF0000"/>
                </a:solidFill>
              </a:rPr>
              <a:t>12</a:t>
            </a:r>
            <a:r>
              <a:rPr lang="zh-CN" altLang="en-US" sz="3600">
                <a:solidFill>
                  <a:srgbClr val="FF0000"/>
                </a:solidFill>
              </a:rPr>
              <a:t>月</a:t>
            </a:r>
            <a:r>
              <a:rPr lang="en-US" altLang="zh-CN" sz="3600">
                <a:solidFill>
                  <a:srgbClr val="FF0000"/>
                </a:solidFill>
              </a:rPr>
              <a:t>4</a:t>
            </a:r>
            <a:r>
              <a:rPr lang="zh-CN" altLang="en-US" sz="3600">
                <a:solidFill>
                  <a:srgbClr val="FF0000"/>
                </a:solidFill>
              </a:rPr>
              <a:t>日</a:t>
            </a:r>
            <a:endParaRPr lang="en-US" altLang="zh-CN" sz="3600">
              <a:solidFill>
                <a:srgbClr val="FF0000"/>
              </a:solidFill>
            </a:endParaRPr>
          </a:p>
          <a:p>
            <a:r>
              <a:rPr lang="zh-CN" altLang="en-US" sz="3600"/>
              <a:t>你知道嘛？我们每天来学校学习是受法律保护的哦，为什么？</a:t>
            </a:r>
            <a:endParaRPr lang="en-US" altLang="zh-CN" sz="3600"/>
          </a:p>
          <a:p>
            <a:pPr marL="0" indent="0">
              <a:buNone/>
            </a:pPr>
            <a:r>
              <a:rPr lang="en-US" altLang="zh-CN" sz="3600"/>
              <a:t>      </a:t>
            </a:r>
            <a:r>
              <a:rPr lang="zh-CN" altLang="en-US" sz="3600"/>
              <a:t>中华人民共和国义务教育法第五条规定，凡年满</a:t>
            </a:r>
            <a:r>
              <a:rPr lang="en-US" altLang="zh-CN" sz="3600"/>
              <a:t>6</a:t>
            </a:r>
            <a:r>
              <a:rPr lang="zh-CN" altLang="en-US" sz="3600"/>
              <a:t>周岁的儿童，不分年龄、性别、民族、种族，应当入学接受规定年限的义务教育。任何单位和个人都不能阻止小学生上学，这是每一个青少年依法享有的权力。</a:t>
            </a:r>
            <a:endParaRPr lang="en-US" altLang="zh-CN" sz="3600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9A5979E8-4858-4645-97CF-AEC4871E3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5376" y="5112913"/>
            <a:ext cx="3452075" cy="1745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988556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3C060B7-A669-4506-A7CA-AD4CD120A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/>
              <a:t>事例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1C182F5-5BAC-418B-885A-D61EAF256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15967"/>
            <a:ext cx="5272705" cy="51760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4500"/>
              </a:lnSpc>
            </a:pPr>
            <a:r>
              <a:rPr lang="zh-CN" altLang="en-US" sz="8000" b="1">
                <a:latin typeface="楷体" panose="02010609060101010101" pitchFamily="49" charset="-122"/>
                <a:ea typeface="楷体" panose="02010609060101010101" pitchFamily="49" charset="-122"/>
              </a:rPr>
              <a:t>事例一：</a:t>
            </a:r>
            <a:endParaRPr lang="en-US" altLang="zh-CN" sz="8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lnSpc>
                <a:spcPts val="4500"/>
              </a:lnSpc>
              <a:buNone/>
            </a:pPr>
            <a:r>
              <a:rPr lang="zh-CN" altLang="en-US" sz="8000" b="1">
                <a:latin typeface="楷体" panose="02010609060101010101" pitchFamily="49" charset="-122"/>
                <a:ea typeface="楷体" panose="02010609060101010101" pitchFamily="49" charset="-122"/>
              </a:rPr>
              <a:t>      某小学五年级学生小倩和小柯之间发生争吵。当时正是夏天，小倩穿了一件白衬衫走在前面，小柯在她后面边走边吵。小倩心急说了句难听的话，小柯一时发火，就从书包里拿出一瓶黑墨水向小倩身上扔去，把她的白衬衫弄脏了。小柯这么做是什么行为？</a:t>
            </a:r>
            <a:endParaRPr lang="en-US" altLang="zh-CN" sz="8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endParaRPr lang="en-US" altLang="zh-CN"/>
          </a:p>
          <a:p>
            <a:pPr marL="0" indent="0">
              <a:buNone/>
            </a:pPr>
            <a:r>
              <a:rPr lang="en-US" altLang="zh-CN"/>
              <a:t>      </a:t>
            </a:r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BD8FE355-A42D-4829-9C40-80C0D5A4A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963" y="1830506"/>
            <a:ext cx="3623252" cy="3196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27617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29986F4-C252-4214-8181-E0F4ACEBC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/>
              <a:t>事例分析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181FB49-E970-4881-8ABA-419CA0BF5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974" y="1535110"/>
            <a:ext cx="3955027" cy="4543717"/>
          </a:xfrm>
        </p:spPr>
        <p:txBody>
          <a:bodyPr>
            <a:normAutofit/>
          </a:bodyPr>
          <a:lstStyle/>
          <a:p>
            <a:r>
              <a:rPr lang="zh-CN" altLang="en-US" sz="3600"/>
              <a:t>小柯的行为：</a:t>
            </a:r>
            <a:r>
              <a:rPr lang="zh-CN" altLang="en-US" sz="3600">
                <a:solidFill>
                  <a:srgbClr val="FF0000"/>
                </a:solidFill>
              </a:rPr>
              <a:t>违法，但还为构成犯罪。</a:t>
            </a:r>
            <a:r>
              <a:rPr lang="zh-CN" altLang="en-US" sz="3600"/>
              <a:t>她用黑墨水弄脏了小倩的衣服，是一种较为严重的损害，违反了</a:t>
            </a:r>
            <a:r>
              <a:rPr lang="en-US" altLang="zh-CN" sz="3600"/>
              <a:t>《</a:t>
            </a:r>
            <a:r>
              <a:rPr lang="zh-CN" altLang="en-US" sz="3600"/>
              <a:t>治安管理处罚条例</a:t>
            </a:r>
            <a:r>
              <a:rPr lang="en-US" altLang="zh-CN" sz="3600"/>
              <a:t>》</a:t>
            </a:r>
            <a:r>
              <a:rPr lang="zh-CN" altLang="en-US" sz="3600"/>
              <a:t>。</a:t>
            </a:r>
            <a:endParaRPr lang="en-US" altLang="zh-CN" sz="3600"/>
          </a:p>
          <a:p>
            <a:endParaRPr lang="en-US" altLang="zh-CN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E9090180-69A7-484F-99DA-B7B75F08B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682" y="1535111"/>
            <a:ext cx="3770631" cy="471328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8322229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121506E-06BC-427B-AAA4-8E1B347AB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971" y="821186"/>
            <a:ext cx="8118936" cy="4626577"/>
          </a:xfrm>
        </p:spPr>
        <p:txBody>
          <a:bodyPr>
            <a:normAutofit/>
          </a:bodyPr>
          <a:lstStyle/>
          <a:p>
            <a:pPr lvl="0">
              <a:lnSpc>
                <a:spcPts val="3500"/>
              </a:lnSpc>
              <a:buClr>
                <a:srgbClr val="90C226"/>
              </a:buClr>
            </a:pPr>
            <a:r>
              <a:rPr lang="zh-CN" altLang="en-US" sz="3200">
                <a:solidFill>
                  <a:prstClr val="black">
                    <a:lumMod val="75000"/>
                    <a:lumOff val="2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事例二：</a:t>
            </a:r>
            <a:endParaRPr lang="en-US" altLang="zh-CN" sz="3200">
              <a:solidFill>
                <a:prstClr val="black">
                  <a:lumMod val="75000"/>
                  <a:lumOff val="25000"/>
                </a:prst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lvl="0" indent="0">
              <a:lnSpc>
                <a:spcPts val="3500"/>
              </a:lnSpc>
              <a:buClr>
                <a:srgbClr val="90C226"/>
              </a:buClr>
              <a:buNone/>
            </a:pPr>
            <a:r>
              <a:rPr lang="en-US" altLang="zh-CN" sz="3200">
                <a:solidFill>
                  <a:prstClr val="black">
                    <a:lumMod val="75000"/>
                    <a:lumOff val="2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</a:t>
            </a:r>
            <a:r>
              <a:rPr lang="zh-CN" altLang="en-US" sz="3200">
                <a:solidFill>
                  <a:prstClr val="black">
                    <a:lumMod val="75000"/>
                    <a:lumOff val="25000"/>
                  </a:prst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某小学学生小林，平时喜欢开玩笑，爱对同学搞恶作剧。一年夏天，临近期末考试时，同学们在教室里上自习。小林旁边的小胖由于熬夜看电视，导致睡眠不足，在一旁打瞌睡。小林先是摸摸他的头，没有反应，又叫了几声，还是没醒。于是小林就用笔给小胖画眼圈，结果不小心把小胖的眼睛刺瞎了。在这种情况下，小林的行为有是什么呢？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4FAE977-192C-46C7-898A-188F291CA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459" y="5254580"/>
            <a:ext cx="3078051" cy="160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260534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1F4EB2D-1F95-45A5-8CA2-6B8C2FE5D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6600"/>
              <a:t>事例分析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5F215B-3462-459E-8F37-890235D53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6585" y="2160590"/>
            <a:ext cx="6650745" cy="3880773"/>
          </a:xfrm>
        </p:spPr>
        <p:txBody>
          <a:bodyPr/>
          <a:lstStyle/>
          <a:p>
            <a:pPr lvl="0">
              <a:buClr>
                <a:srgbClr val="90C226"/>
              </a:buClr>
            </a:pPr>
            <a:r>
              <a:rPr lang="zh-CN" altLang="en-US" sz="4400">
                <a:solidFill>
                  <a:prstClr val="black">
                    <a:lumMod val="75000"/>
                    <a:lumOff val="25000"/>
                  </a:prstClr>
                </a:solidFill>
              </a:rPr>
              <a:t>小林的行为：</a:t>
            </a:r>
            <a:r>
              <a:rPr lang="zh-CN" altLang="en-US" sz="4400">
                <a:solidFill>
                  <a:srgbClr val="FF0000"/>
                </a:solidFill>
              </a:rPr>
              <a:t>犯罪，属于伤害罪</a:t>
            </a:r>
            <a:r>
              <a:rPr lang="zh-CN" altLang="en-US" sz="4400">
                <a:solidFill>
                  <a:prstClr val="black">
                    <a:lumMod val="75000"/>
                    <a:lumOff val="25000"/>
                  </a:prstClr>
                </a:solidFill>
              </a:rPr>
              <a:t>。小林的恶作剧，造成了小胖失明的终身残疾，后果十分的严重</a:t>
            </a:r>
            <a:r>
              <a:rPr lang="zh-CN" altLang="en-US" sz="3200">
                <a:solidFill>
                  <a:prstClr val="black">
                    <a:lumMod val="75000"/>
                    <a:lumOff val="25000"/>
                  </a:prstClr>
                </a:solidFill>
              </a:rPr>
              <a:t>。</a:t>
            </a:r>
            <a:endParaRPr lang="en-US" altLang="zh-CN" sz="32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CN" altLang="en-US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53422D3A-85E3-48FA-BF4C-C77CA7D27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2675" y="4958366"/>
            <a:ext cx="3838440" cy="189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904333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0AE084-01D6-4A01-983E-8250C3E66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/>
              <a:t>违法和犯罪的区别和联系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9B3BAF8-35B1-420C-B430-C88C7BC75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407" y="1876178"/>
            <a:ext cx="2779430" cy="213789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ts val="3600"/>
              </a:lnSpc>
              <a:buNone/>
            </a:pPr>
            <a:r>
              <a:rPr lang="zh-CN" altLang="en-US" sz="8000"/>
              <a:t>违法：只要违法了法律规定，不履行法定义务，侵犯了他人的权利，造成社会危害的行为就是违法</a:t>
            </a:r>
            <a:r>
              <a:rPr lang="zh-CN" altLang="en-US" sz="11200"/>
              <a:t>。</a:t>
            </a:r>
            <a:endParaRPr lang="en-US" altLang="zh-CN" sz="11200"/>
          </a:p>
          <a:p>
            <a:endParaRPr lang="en-US" altLang="zh-CN" sz="7200"/>
          </a:p>
          <a:p>
            <a:pPr marL="0" indent="0">
              <a:buNone/>
            </a:pPr>
            <a:endParaRPr lang="en-US" altLang="zh-CN"/>
          </a:p>
          <a:p>
            <a:endParaRPr lang="en-US" altLang="zh-CN"/>
          </a:p>
          <a:p>
            <a:pPr marL="0" indent="0">
              <a:buNone/>
            </a:pPr>
            <a:r>
              <a:rPr lang="en-US" altLang="zh-CN" sz="2400"/>
              <a:t>      </a:t>
            </a:r>
            <a:endParaRPr lang="en-US" altLang="zh-CN" sz="2400" b="1">
              <a:solidFill>
                <a:srgbClr val="FF00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D65C430-3402-47CC-B451-BFE2ADDFF784}"/>
              </a:ext>
            </a:extLst>
          </p:cNvPr>
          <p:cNvSpPr txBox="1"/>
          <p:nvPr/>
        </p:nvSpPr>
        <p:spPr>
          <a:xfrm>
            <a:off x="677334" y="2537138"/>
            <a:ext cx="984041" cy="214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88BDC1B-130F-4AFC-89C2-133A9A7CB5F5}"/>
              </a:ext>
            </a:extLst>
          </p:cNvPr>
          <p:cNvSpPr txBox="1"/>
          <p:nvPr/>
        </p:nvSpPr>
        <p:spPr>
          <a:xfrm>
            <a:off x="6267177" y="2203008"/>
            <a:ext cx="310380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6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犯罪：严重的违法行为构成犯罪</a:t>
            </a:r>
            <a:r>
              <a:rPr lang="zh-CN" altLang="en-US" sz="4000">
                <a:solidFill>
                  <a:schemeClr val="tx1">
                    <a:lumMod val="75000"/>
                    <a:lumOff val="25000"/>
                  </a:schemeClr>
                </a:solidFill>
              </a:rPr>
              <a:t>。</a:t>
            </a:r>
            <a:endParaRPr lang="en-US" altLang="zh-CN" sz="4000"/>
          </a:p>
          <a:p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E54290E-AF5F-4E26-A675-4A5032E2D19C}"/>
              </a:ext>
            </a:extLst>
          </p:cNvPr>
          <p:cNvSpPr txBox="1"/>
          <p:nvPr/>
        </p:nvSpPr>
        <p:spPr>
          <a:xfrm>
            <a:off x="2048954" y="4031596"/>
            <a:ext cx="7225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一个人如果经常有违法行为，又不加以改正，总有一天会由一般违法变为犯罪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9" name="箭头: 右 8">
            <a:extLst>
              <a:ext uri="{FF2B5EF4-FFF2-40B4-BE49-F238E27FC236}">
                <a16:creationId xmlns:a16="http://schemas.microsoft.com/office/drawing/2014/main" id="{3F19618D-45CF-4ACF-8990-B3EFF92058B3}"/>
              </a:ext>
            </a:extLst>
          </p:cNvPr>
          <p:cNvSpPr/>
          <p:nvPr/>
        </p:nvSpPr>
        <p:spPr>
          <a:xfrm>
            <a:off x="4148406" y="2341628"/>
            <a:ext cx="1815921" cy="30909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箭头: 左 9">
            <a:extLst>
              <a:ext uri="{FF2B5EF4-FFF2-40B4-BE49-F238E27FC236}">
                <a16:creationId xmlns:a16="http://schemas.microsoft.com/office/drawing/2014/main" id="{0D06D683-5BD2-4914-828C-717D76EC9440}"/>
              </a:ext>
            </a:extLst>
          </p:cNvPr>
          <p:cNvSpPr/>
          <p:nvPr/>
        </p:nvSpPr>
        <p:spPr>
          <a:xfrm>
            <a:off x="4062463" y="2722252"/>
            <a:ext cx="1815921" cy="30909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2E68FFC0-135A-401D-B3AC-3622B6571664}"/>
              </a:ext>
            </a:extLst>
          </p:cNvPr>
          <p:cNvSpPr txBox="1"/>
          <p:nvPr/>
        </p:nvSpPr>
        <p:spPr>
          <a:xfrm>
            <a:off x="4508148" y="1995931"/>
            <a:ext cx="1416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B0F0"/>
                </a:solidFill>
              </a:rPr>
              <a:t>不一定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E92AC7D-FB77-4E6C-9B35-8BEACE457134}"/>
              </a:ext>
            </a:extLst>
          </p:cNvPr>
          <p:cNvSpPr txBox="1"/>
          <p:nvPr/>
        </p:nvSpPr>
        <p:spPr>
          <a:xfrm>
            <a:off x="4668162" y="3004935"/>
            <a:ext cx="1815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00B0F0"/>
                </a:solidFill>
              </a:rPr>
              <a:t>一定</a:t>
            </a: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5EE41830-41FF-4390-901D-9E4CF7249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423" y="5126339"/>
            <a:ext cx="3195906" cy="1731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210574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E58D044-3B41-4105-A962-1BC539691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768" y="2240566"/>
            <a:ext cx="8596668" cy="1320800"/>
          </a:xfrm>
        </p:spPr>
        <p:txBody>
          <a:bodyPr/>
          <a:lstStyle/>
          <a:p>
            <a:r>
              <a:rPr lang="zh-CN" altLang="en-US"/>
              <a:t>你能举一些身边的例子，说说哪些是一般违法行为，哪些是犯罪行为呢？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4EAF591-9F71-480D-BF19-BE343B1C2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1605" y="4185376"/>
            <a:ext cx="4353596" cy="2672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500772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FAC09E-E4EB-4254-9B81-06FBB007C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50" y="199586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zh-CN" altLang="en-US" sz="8000"/>
              <a:t>如何遵守法律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941216BF-7167-4B56-8AF0-9F7E0C26F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1417" y="3924471"/>
            <a:ext cx="4778599" cy="2933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547243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6D71275D-6852-4C35-A5B9-516CCB48E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957" y="2227687"/>
            <a:ext cx="8596668" cy="1320800"/>
          </a:xfrm>
        </p:spPr>
        <p:txBody>
          <a:bodyPr>
            <a:noAutofit/>
          </a:bodyPr>
          <a:lstStyle/>
          <a:p>
            <a:r>
              <a:rPr lang="zh-CN" altLang="en-US" sz="4400"/>
              <a:t>善良的心是最好的法律</a:t>
            </a:r>
            <a:br>
              <a:rPr lang="en-US" altLang="zh-CN" sz="4400"/>
            </a:br>
            <a:r>
              <a:rPr lang="en-US" altLang="zh-CN" sz="4400"/>
              <a:t>                                ——</a:t>
            </a:r>
            <a:r>
              <a:rPr lang="zh-CN" altLang="en-US" sz="4400"/>
              <a:t>麦克莱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3638A29B-F32C-4CCF-A458-524C9CC4CD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4027" y="3797972"/>
            <a:ext cx="4984661" cy="3060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492033"/>
      </p:ext>
    </p:extLst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https://d.book118.com/808015076070006026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平面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Trebuchet MS" panose="020b0603020202020204"/>
        <a:cs typeface="Arial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Trebuchet MS" panose="020b0603020202020204"/>
        <a:cs typeface="Arial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Trebuchet MS</vt:lpstr>
      <vt:lpstr>Wingdings 3</vt:lpstr>
      <vt:lpstr>楷体</vt:lpstr>
      <vt:lpstr>Office Theme</vt:lpstr>
      <vt:lpstr>遵纪守法，从我做起</vt:lpstr>
      <vt:lpstr>PowerPoint Presentation</vt:lpstr>
      <vt:lpstr>什么是法？</vt:lpstr>
      <vt:lpstr>PowerPoint Presentation</vt:lpstr>
      <vt:lpstr>事例</vt:lpstr>
      <vt:lpstr>事例分析</vt:lpstr>
      <vt:lpstr>PowerPoint Presentation</vt:lpstr>
      <vt:lpstr>事例分析</vt:lpstr>
      <vt:lpstr>违法和犯罪的区别和联系</vt:lpstr>
      <vt:lpstr>你能举一些身边的例子，说说哪些是一般违法行为，哪些是犯罪行为呢？</vt:lpstr>
      <vt:lpstr>如何遵守法律</vt:lpstr>
      <vt:lpstr>善良的心是最好的法律                                ——麦克莱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2024-09-03T21:01:44.540</cp:lastPrinted>
  <dcterms:created xsi:type="dcterms:W3CDTF">2024-09-03T13:01:44Z</dcterms:created>
  <dcterms:modified xsi:type="dcterms:W3CDTF">2024-09-03T13:01:46Z</dcterms:modified>
</cp:coreProperties>
</file>