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CF4015-AA37-4B41-AAE6-30DFF3F1B4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4506CB-2147-48ED-B3FE-D1D750E106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3C64FD-D8AA-43FA-B818-F4A0116DF4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73E69E7-F9A0-4D93-87BB-D769F7F6EA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0CE99C6-9D0F-405F-956F-8FAB366826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A364AA3-A903-4FE8-8A09-D98C83EB16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20802AB-9129-4019-A816-60569B624F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D6C51A-1F34-4FA1-AAE5-60896412DD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961ED86-E5DF-444B-86B2-B31F7BCE80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416337-36AC-45CE-A79D-15562FF5D1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17EF1E-CDBD-48EB-87CD-48D9D0953D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5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5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5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17.jpeg" /><Relationship Id="rId6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08016124130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33380" y="614674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732903" y="542407"/>
            <a:ext cx="1459097" cy="39230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7" name="TextBox 7"/>
          <p:cNvSpPr txBox="1"/>
          <p:nvPr/>
        </p:nvSpPr>
        <p:spPr>
          <a:xfrm rot="-5400000">
            <a:off x="-882015" y="2957769"/>
            <a:ext cx="341606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rgbClr val="FFFFFF">
                    <a:alpha val="31000"/>
                  </a:srgb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59207" y="2071532"/>
            <a:ext cx="59055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9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资本充足率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20"/>
            <a:ext cx="12192000" cy="684896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39506" y="296929"/>
            <a:ext cx="1562100" cy="10572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76641" y="1276914"/>
            <a:ext cx="1687830" cy="396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801415" y="834288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20555" y="1806496"/>
            <a:ext cx="5326684" cy="475457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资本充足率概述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资本充足率计算方法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提高资本充足率的途径与策略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国内外银行资本充足率比较分析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面临的风险挑战及应对措施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未来展望与趋势预测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3441" y="1251402"/>
            <a:ext cx="3253071" cy="4621451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7300951" y="0"/>
            <a:ext cx="4891049" cy="694843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960448" y="1329916"/>
            <a:ext cx="7309353" cy="4408102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66530" y="2211515"/>
            <a:ext cx="3038473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3">
                    <a:lumMod val="50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91439" y="3383471"/>
            <a:ext cx="657256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资本充足率概述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33380" y="614674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612" r="32612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资本充足率是指银行资本与其风险加权资产之间的比率，用于衡量银行在面临风险时以自有资本承担损失的能力。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资本充足率是保障银行稳健经营和防范金融风险的重要指标，也是银行监管的核心内容之一。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意义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0078" b="1007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各国监管机构对银行的资本充足率都有明确要求，通常包括最低资本充足率、核心资本充足率等指标。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随着金融市场的不断发展和风险管理的日益重要，监管机构对资本充足率的要求也在不断提高，同时也在推动银行加强内部资本管理和风险防控。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监管要求与发展趋势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监管要求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9208" r="19208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资本充足率受到多种因素的影响，包括银行自身的风险管理水平、资产质量、盈利能力等，以及外部经济环境、监管政策等。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影响因素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在保持资本充足率的同时，银行还需要平衡业务发展和风险控制的关系，以及应对日益复杂和多样化的金融风险。此外，随着金融科技的发展和创新，银行也面临着新的资本管理和风险防控挑战。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挑战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影响因素及挑战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7300951" y="0"/>
            <a:ext cx="4891049" cy="694843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960448" y="1329916"/>
            <a:ext cx="7309353" cy="4408102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66530" y="2211515"/>
            <a:ext cx="3038473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3">
                    <a:lumMod val="50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91439" y="3383471"/>
            <a:ext cx="657256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资本充足率计算方法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33380" y="614674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资本扣除项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在计算资本充足率时，需要从资本中扣除一些不符合监管要求的项目，如商誉、对未并表金融机构的资本投资等。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少数股东资本的处理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在计算并表资本充足率时，需要考虑少数股东权益的影响。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一级资本和二级资本的分类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根据监管要求，银行资本被分为一级资本和二级资本，其中一级资本包括核心一级资本和其他一级资本。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监管资本计算规则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23242" r="2324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高级计量法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在满足一定条件下，银行可以采用更高级的风险计量方法，如内部模型法等。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标准化法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采用监管当局规定的权重和内部评级结果来计算风险加权资产。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内部评级法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银行根据内部数据和模型来评估风险，并据此计算风险加权资产。这种方法更加灵活，但也需要更高的风险管理能力。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风险加权资产计量方法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AutoShape 9"/>
          <p:cNvSpPr/>
          <p:nvPr/>
        </p:nvSpPr>
        <p:spPr>
          <a:xfrm>
            <a:off x="1171292" y="2749588"/>
            <a:ext cx="2088928" cy="2088928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1" name="Freeform 11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资本充足率评估流程</a:t>
              </a:r>
            </a:p>
          </p:txBody>
        </p:sp>
      </p:grpSp>
      <p:sp>
        <p:nvSpPr>
          <p:cNvPr id="37" name="AutoShape 37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收集数据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收集银行资本和风险加权资产的相关数据。</a:t>
            </a:r>
          </a:p>
        </p:txBody>
      </p:sp>
      <p:sp>
        <p:nvSpPr>
          <p:cNvPr id="41" name="AutoShape 41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计算资本充足率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根据监管资本和风险加权资产的计量结果，计算银行的资本充足率。</a:t>
            </a:r>
          </a:p>
        </p:txBody>
      </p:sp>
      <p:sp>
        <p:nvSpPr>
          <p:cNvPr id="45" name="AutoShape 45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TextBox 47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评估结果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评估银行的资本充足率是否满足监管要求，如果不足，则需要采取相应的措施来提高资本充足率。</a:t>
            </a:r>
          </a:p>
        </p:txBody>
      </p:sp>
      <p:sp>
        <p:nvSpPr>
          <p:cNvPr id="49" name="AutoShape 49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TextBox 51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报告和披露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按照监管要求，定期向监管当局报告资本充足率情况，并向公众披露相关信息。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7300951" y="0"/>
            <a:ext cx="4891049" cy="694843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960448" y="1329916"/>
            <a:ext cx="7309353" cy="4408102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66530" y="2211515"/>
            <a:ext cx="3038473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3">
                    <a:lumMod val="50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91439" y="3383471"/>
            <a:ext cx="657256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提高资本充足率的途径与策略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33380" y="614674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发行股票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发行债券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利润留存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引入战略投资者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增加资本来源渠道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通过公开或私募方式发行股票，增加股本，从而提高资本充足率。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通过增加盈利并留存部分利润，增加核心资本。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发行长期或短期债券，筹集资金，增加附属资本。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引入具有资金实力和战略资源的投资者，增加资本金。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调整信贷资产结构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发展轻资本业务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处置不良资产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采用风险缓释措施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优化资产结构降低风险权重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9907" r="9907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0659" r="10659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8404" r="8404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0659" r="10659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优化信贷资产投向，降低高风险资产占比，提高低风险资产占比。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发展不消耗资本或消耗资本较少的业务，如财富管理、资产托管等。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通过清收、核销、资产证券化等方式处置不良资产，降低风险资产总额。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运用担保、抵押、质押等风险缓释工具，降低资产风险权重。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https://d.book118.com/808016124130006043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4F4"/>
      </a:lt1>
      <a:dk2>
        <a:srgbClr val="040226"/>
      </a:dk2>
      <a:lt2>
        <a:srgbClr val="FFFFFF"/>
      </a:lt2>
      <a:accent1>
        <a:srgbClr val="312C7F"/>
      </a:accent1>
      <a:accent2>
        <a:srgbClr val="5C55C6"/>
      </a:accent2>
      <a:accent3>
        <a:srgbClr val="5577C6"/>
      </a:accent3>
      <a:accent4>
        <a:srgbClr val="605E9D"/>
      </a:accent4>
      <a:accent5>
        <a:srgbClr val="738ECA"/>
      </a:accent5>
      <a:accent6>
        <a:srgbClr val="658BE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PingFang SC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2024-09-23T15:04:32.785</cp:lastPrinted>
  <dcterms:created xsi:type="dcterms:W3CDTF">2024-09-23T07:04:32Z</dcterms:created>
  <dcterms:modified xsi:type="dcterms:W3CDTF">2024-09-23T07:04:34Z</dcterms:modified>
</cp:coreProperties>
</file>