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wmf" ContentType="image/x-wmf"/>
  <Default Extension="emf" ContentType="image/x-emf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9144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7.png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0.wmf" /><Relationship Id="rId2" Type="http://schemas.openxmlformats.org/officeDocument/2006/relationships/image" Target="../media/image11.wmf" /><Relationship Id="rId3" Type="http://schemas.openxmlformats.org/officeDocument/2006/relationships/image" Target="../media/image12.wmf" /></Relationships>
</file>

<file path=ppt/drawings/_rels/vmlDrawing3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3.wmf" /></Relationships>
</file>

<file path=ppt/drawings/_rels/vmlDrawing4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7.wmf" /><Relationship Id="rId2" Type="http://schemas.openxmlformats.org/officeDocument/2006/relationships/image" Target="../media/image18.wmf" /></Relationships>
</file>

<file path=ppt/drawings/_rels/vmlDrawing5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9.wmf" /></Relationships>
</file>

<file path=ppt/drawings/_rels/vmlDrawing6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1.wmf" /><Relationship Id="rId2" Type="http://schemas.openxmlformats.org/officeDocument/2006/relationships/image" Target="../media/image12.wmf" /><Relationship Id="rId3" Type="http://schemas.openxmlformats.org/officeDocument/2006/relationships/image" Target="../media/image21.wmf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819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lvl1pPr>
              <a:defRPr sz="1200">
                <a:ea typeface="宋体" panose="02010600030101010101" pitchFamily="2" charset="-122"/>
              </a:defRPr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lvl1pPr algn="r">
              <a:defRPr sz="1200">
                <a:ea typeface="宋体" panose="02010600030101010101" pitchFamily="2" charset="-122"/>
              </a:defRPr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24580" name="Rectangle 4"/>
          <p:cNvSpPr>
            <a:spLocks noGrp="1" noRot="1" noChangeAspect="1" noTextEdi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9525" cap="flat" cmpd="sng">
            <a:solidFill>
              <a:srgbClr val="000000"/>
            </a:solidFill>
            <a:prstDash val="solid"/>
            <a:miter/>
            <a:headEnd type="none" w="med" len="med"/>
            <a:tailEnd type="none" w="med" len="med"/>
          </a:ln>
        </p:spPr>
      </p:sp>
      <p:sp>
        <p:nvSpPr>
          <p:cNvPr id="819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单击此处编辑母版文本样式</a:t>
            </a:r>
            <a:endParaRPr kumimoji="0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第二级</a:t>
            </a:r>
            <a:endParaRPr kumimoji="0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  <a:p>
            <a:pPr marL="914400" marR="0" lvl="2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第三级</a:t>
            </a:r>
            <a:endParaRPr kumimoji="0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  <a:p>
            <a:pPr marL="1371600" marR="0" lvl="3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第四级</a:t>
            </a:r>
            <a:endParaRPr kumimoji="0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  <a:p>
            <a:pPr marL="1828800" marR="0" lvl="4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第五级</a:t>
            </a:r>
            <a:endParaRPr kumimoji="0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819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b" anchorCtr="0" compatLnSpc="1"/>
          <a:lstStyle>
            <a:lvl1pPr>
              <a:defRPr sz="1200">
                <a:ea typeface="宋体" panose="02010600030101010101" pitchFamily="2" charset="-122"/>
              </a:defRPr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819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b" anchorCtr="0" compatLnSpc="1"/>
          <a:lstStyle/>
          <a:p>
            <a:pPr lvl="0" algn="r" eaLnBrk="1" hangingPunct="1">
              <a:buNone/>
            </a:pPr>
            <a:fld id="{9A0DB2DC-4C9A-4742-B13C-FB6460FD3503}" type="slidenum">
              <a:rPr lang="en-US" altLang="zh-CN" sz="1200"/>
              <a:t/>
            </a:fld>
            <a:endParaRPr lang="en-US" altLang="zh-CN" sz="12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宋体" panose="02010600030101010101" pitchFamily="2" charset="-122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宋体" panose="02010600030101010101" pitchFamily="2" charset="-122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宋体" panose="02010600030101010101" pitchFamily="2" charset="-122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宋体" panose="02010600030101010101" pitchFamily="2" charset="-122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宋体" panose="02010600030101010101" pitchFamily="2" charset="-122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602" name="Rectangle 7"/>
          <p:cNvSpPr txBox="1">
            <a:spLocks noGrp="1"/>
          </p:cNvSpPr>
          <p:nvPr>
            <p:ph type="sldNum" sz="quarter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 eaLnBrk="1" hangingPunct="1"/>
            <a:fld id="{9A0DB2DC-4C9A-4742-B13C-FB6460FD3503}" type="slidenum">
              <a:rPr lang="en-US" altLang="zh-CN" sz="1200"/>
              <a:t>2</a:t>
            </a:fld>
            <a:endParaRPr lang="en-US" altLang="zh-CN" sz="1200"/>
          </a:p>
        </p:txBody>
      </p:sp>
      <p:sp>
        <p:nvSpPr>
          <p:cNvPr id="25603" name="Rectangle 2"/>
          <p:cNvSpPr>
            <a:spLocks noGrp="1" noRot="1" noChangeAspect="1" noTextEdit="1"/>
          </p:cNvSpPr>
          <p:nvPr>
            <p:ph type="sldImg" idx="2"/>
          </p:nvPr>
        </p:nvSpPr>
        <p:spPr/>
      </p:sp>
      <p:sp>
        <p:nvSpPr>
          <p:cNvPr id="25604" name="Rectangle 3"/>
          <p:cNvSpPr>
            <a:spLocks noGrp="1"/>
          </p:cNvSpPr>
          <p:nvPr>
            <p:ph type="body" idx="1"/>
          </p:nvPr>
        </p:nvSpPr>
        <p:spPr/>
        <p:txBody>
          <a:bodyPr wrap="square" lIns="91440" tIns="45720" rIns="91440" bIns="45720" anchor="t" anchorCtr="0"/>
          <a:lstStyle/>
          <a:p>
            <a:pPr lvl="0" eaLnBrk="1" hangingPunct="1"/>
            <a:endParaRPr lang="zh-CN" altLang="zh-CN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626" name="Rectangle 7"/>
          <p:cNvSpPr txBox="1">
            <a:spLocks noGrp="1"/>
          </p:cNvSpPr>
          <p:nvPr>
            <p:ph type="sldNum" sz="quarter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 eaLnBrk="1" hangingPunct="1"/>
            <a:fld id="{9A0DB2DC-4C9A-4742-B13C-FB6460FD3503}" type="slidenum">
              <a:rPr lang="en-US" altLang="zh-CN" sz="1200"/>
              <a:t>3</a:t>
            </a:fld>
            <a:endParaRPr lang="en-US" altLang="zh-CN" sz="1200"/>
          </a:p>
        </p:txBody>
      </p:sp>
      <p:sp>
        <p:nvSpPr>
          <p:cNvPr id="26627" name="Rectangle 2"/>
          <p:cNvSpPr>
            <a:spLocks noGrp="1" noRot="1" noChangeAspect="1" noTextEdit="1"/>
          </p:cNvSpPr>
          <p:nvPr>
            <p:ph type="sldImg" idx="2"/>
          </p:nvPr>
        </p:nvSpPr>
        <p:spPr/>
      </p:sp>
      <p:sp>
        <p:nvSpPr>
          <p:cNvPr id="26628" name="Rectangle 3"/>
          <p:cNvSpPr>
            <a:spLocks noGrp="1"/>
          </p:cNvSpPr>
          <p:nvPr>
            <p:ph type="body" idx="1"/>
          </p:nvPr>
        </p:nvSpPr>
        <p:spPr/>
        <p:txBody>
          <a:bodyPr wrap="square" lIns="91440" tIns="45720" rIns="91440" bIns="45720" anchor="t" anchorCtr="0"/>
          <a:lstStyle/>
          <a:p>
            <a:pPr lvl="0" eaLnBrk="1" hangingPunct="1"/>
            <a:endParaRPr lang="zh-CN" altLang="zh-CN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650" name="Rectangle 7"/>
          <p:cNvSpPr txBox="1">
            <a:spLocks noGrp="1"/>
          </p:cNvSpPr>
          <p:nvPr>
            <p:ph type="sldNum" sz="quarter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 eaLnBrk="1" hangingPunct="1"/>
            <a:fld id="{9A0DB2DC-4C9A-4742-B13C-FB6460FD3503}" type="slidenum">
              <a:rPr lang="en-US" altLang="zh-CN" sz="1200"/>
              <a:t>4</a:t>
            </a:fld>
            <a:endParaRPr lang="en-US" altLang="zh-CN" sz="1200"/>
          </a:p>
        </p:txBody>
      </p:sp>
      <p:sp>
        <p:nvSpPr>
          <p:cNvPr id="27651" name="Rectangle 2"/>
          <p:cNvSpPr>
            <a:spLocks noGrp="1" noRot="1" noChangeAspect="1" noTextEdit="1"/>
          </p:cNvSpPr>
          <p:nvPr>
            <p:ph type="sldImg" idx="2"/>
          </p:nvPr>
        </p:nvSpPr>
        <p:spPr/>
      </p:sp>
      <p:sp>
        <p:nvSpPr>
          <p:cNvPr id="27652" name="Rectangle 3"/>
          <p:cNvSpPr>
            <a:spLocks noGrp="1"/>
          </p:cNvSpPr>
          <p:nvPr>
            <p:ph type="body" idx="1"/>
          </p:nvPr>
        </p:nvSpPr>
        <p:spPr/>
        <p:txBody>
          <a:bodyPr wrap="square" lIns="91440" tIns="45720" rIns="91440" bIns="45720" anchor="t" anchorCtr="0"/>
          <a:lstStyle/>
          <a:p>
            <a:pPr lvl="0" eaLnBrk="1" hangingPunct="1"/>
            <a:endParaRPr lang="zh-CN" altLang="zh-CN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9AD634-3B61-4008-836A-35A8BA74AC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46EAEE-5164-4058-8042-407C9F15F4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A75002-3122-45C0-A776-623B800B16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54CD22-B167-41E2-9FDC-7AD2156A4E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AA9A540-1E82-431D-9687-075E1D1F97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567FE60-8A21-43E9-848D-B84BC988D2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21DCB14-4907-4AF7-AB91-989759D573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9EBBD8-A51C-4A1B-9BB1-0792E57F0D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099573-AF37-4251-B815-37569A803E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9BAC0B-6FD7-4B00-B262-8E9CF619AB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63185B-FC6D-4556-A32F-4C8680B62B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" name="Line 2"/>
          <p:cNvSpPr>
            <a:spLocks noChangeShapeType="1"/>
          </p:cNvSpPr>
          <p:nvPr/>
        </p:nvSpPr>
        <p:spPr bwMode="auto">
          <a:xfrm flipH="1">
            <a:off x="7315200" y="1066800"/>
            <a:ext cx="0" cy="4495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</a:ln>
          <a:effectLst/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grpSp>
        <p:nvGrpSpPr>
          <p:cNvPr id="11269" name="Group 8"/>
          <p:cNvGrpSpPr/>
          <p:nvPr/>
        </p:nvGrpSpPr>
        <p:grpSpPr>
          <a:xfrm>
            <a:off x="7493000" y="2992438"/>
            <a:ext cx="1338263" cy="2189162"/>
            <a:chOff x="4704" y="1885"/>
            <a:chExt cx="843" cy="1379"/>
          </a:xfrm>
        </p:grpSpPr>
        <p:sp>
          <p:nvSpPr>
            <p:cNvPr id="42" name="Oval 9"/>
            <p:cNvSpPr>
              <a:spLocks noChangeArrowheads="1"/>
            </p:cNvSpPr>
            <p:nvPr/>
          </p:nvSpPr>
          <p:spPr bwMode="auto">
            <a:xfrm>
              <a:off x="4704" y="1885"/>
              <a:ext cx="127" cy="12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43" name="Oval 10"/>
            <p:cNvSpPr>
              <a:spLocks noChangeArrowheads="1"/>
            </p:cNvSpPr>
            <p:nvPr/>
          </p:nvSpPr>
          <p:spPr bwMode="auto">
            <a:xfrm>
              <a:off x="4883" y="1885"/>
              <a:ext cx="127" cy="12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44" name="Oval 11"/>
            <p:cNvSpPr>
              <a:spLocks noChangeArrowheads="1"/>
            </p:cNvSpPr>
            <p:nvPr/>
          </p:nvSpPr>
          <p:spPr bwMode="auto">
            <a:xfrm>
              <a:off x="5062" y="1885"/>
              <a:ext cx="127" cy="12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45" name="Oval 12"/>
            <p:cNvSpPr>
              <a:spLocks noChangeArrowheads="1"/>
            </p:cNvSpPr>
            <p:nvPr/>
          </p:nvSpPr>
          <p:spPr bwMode="auto">
            <a:xfrm>
              <a:off x="4704" y="2064"/>
              <a:ext cx="127" cy="12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46" name="Oval 13"/>
            <p:cNvSpPr>
              <a:spLocks noChangeArrowheads="1"/>
            </p:cNvSpPr>
            <p:nvPr/>
          </p:nvSpPr>
          <p:spPr bwMode="auto">
            <a:xfrm>
              <a:off x="4883" y="2064"/>
              <a:ext cx="127" cy="12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47" name="Oval 14"/>
            <p:cNvSpPr>
              <a:spLocks noChangeArrowheads="1"/>
            </p:cNvSpPr>
            <p:nvPr/>
          </p:nvSpPr>
          <p:spPr bwMode="auto">
            <a:xfrm>
              <a:off x="5062" y="2064"/>
              <a:ext cx="127" cy="12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48" name="Oval 15"/>
            <p:cNvSpPr>
              <a:spLocks noChangeArrowheads="1"/>
            </p:cNvSpPr>
            <p:nvPr/>
          </p:nvSpPr>
          <p:spPr bwMode="auto">
            <a:xfrm>
              <a:off x="5241" y="2064"/>
              <a:ext cx="127" cy="127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49" name="Oval 16"/>
            <p:cNvSpPr>
              <a:spLocks noChangeArrowheads="1"/>
            </p:cNvSpPr>
            <p:nvPr/>
          </p:nvSpPr>
          <p:spPr bwMode="auto">
            <a:xfrm>
              <a:off x="4704" y="2243"/>
              <a:ext cx="127" cy="12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50" name="Oval 17"/>
            <p:cNvSpPr>
              <a:spLocks noChangeArrowheads="1"/>
            </p:cNvSpPr>
            <p:nvPr/>
          </p:nvSpPr>
          <p:spPr bwMode="auto">
            <a:xfrm>
              <a:off x="4883" y="2243"/>
              <a:ext cx="127" cy="12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51" name="Oval 18"/>
            <p:cNvSpPr>
              <a:spLocks noChangeArrowheads="1"/>
            </p:cNvSpPr>
            <p:nvPr/>
          </p:nvSpPr>
          <p:spPr bwMode="auto">
            <a:xfrm>
              <a:off x="5062" y="2243"/>
              <a:ext cx="127" cy="127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52" name="Oval 19"/>
            <p:cNvSpPr>
              <a:spLocks noChangeArrowheads="1"/>
            </p:cNvSpPr>
            <p:nvPr/>
          </p:nvSpPr>
          <p:spPr bwMode="auto">
            <a:xfrm>
              <a:off x="5241" y="2243"/>
              <a:ext cx="127" cy="127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53" name="Oval 20"/>
            <p:cNvSpPr>
              <a:spLocks noChangeArrowheads="1"/>
            </p:cNvSpPr>
            <p:nvPr/>
          </p:nvSpPr>
          <p:spPr bwMode="auto">
            <a:xfrm>
              <a:off x="5420" y="2243"/>
              <a:ext cx="127" cy="127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54" name="Oval 21"/>
            <p:cNvSpPr>
              <a:spLocks noChangeArrowheads="1"/>
            </p:cNvSpPr>
            <p:nvPr/>
          </p:nvSpPr>
          <p:spPr bwMode="auto">
            <a:xfrm>
              <a:off x="4704" y="2421"/>
              <a:ext cx="127" cy="128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55" name="Oval 22"/>
            <p:cNvSpPr>
              <a:spLocks noChangeArrowheads="1"/>
            </p:cNvSpPr>
            <p:nvPr/>
          </p:nvSpPr>
          <p:spPr bwMode="auto">
            <a:xfrm>
              <a:off x="4883" y="2421"/>
              <a:ext cx="127" cy="128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56" name="Oval 23"/>
            <p:cNvSpPr>
              <a:spLocks noChangeArrowheads="1"/>
            </p:cNvSpPr>
            <p:nvPr/>
          </p:nvSpPr>
          <p:spPr bwMode="auto">
            <a:xfrm>
              <a:off x="5062" y="2421"/>
              <a:ext cx="127" cy="128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57" name="Oval 24"/>
            <p:cNvSpPr>
              <a:spLocks noChangeArrowheads="1"/>
            </p:cNvSpPr>
            <p:nvPr/>
          </p:nvSpPr>
          <p:spPr bwMode="auto">
            <a:xfrm>
              <a:off x="5241" y="2421"/>
              <a:ext cx="127" cy="128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58" name="Oval 25"/>
            <p:cNvSpPr>
              <a:spLocks noChangeArrowheads="1"/>
            </p:cNvSpPr>
            <p:nvPr/>
          </p:nvSpPr>
          <p:spPr bwMode="auto">
            <a:xfrm>
              <a:off x="4704" y="2600"/>
              <a:ext cx="127" cy="128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59" name="Oval 26"/>
            <p:cNvSpPr>
              <a:spLocks noChangeArrowheads="1"/>
            </p:cNvSpPr>
            <p:nvPr/>
          </p:nvSpPr>
          <p:spPr bwMode="auto">
            <a:xfrm>
              <a:off x="4883" y="2600"/>
              <a:ext cx="127" cy="128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60" name="Oval 27"/>
            <p:cNvSpPr>
              <a:spLocks noChangeArrowheads="1"/>
            </p:cNvSpPr>
            <p:nvPr/>
          </p:nvSpPr>
          <p:spPr bwMode="auto">
            <a:xfrm>
              <a:off x="5062" y="2600"/>
              <a:ext cx="127" cy="128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61" name="Oval 28"/>
            <p:cNvSpPr>
              <a:spLocks noChangeArrowheads="1"/>
            </p:cNvSpPr>
            <p:nvPr/>
          </p:nvSpPr>
          <p:spPr bwMode="auto">
            <a:xfrm>
              <a:off x="5241" y="2600"/>
              <a:ext cx="127" cy="128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62" name="Oval 29"/>
            <p:cNvSpPr>
              <a:spLocks noChangeArrowheads="1"/>
            </p:cNvSpPr>
            <p:nvPr/>
          </p:nvSpPr>
          <p:spPr bwMode="auto">
            <a:xfrm>
              <a:off x="5420" y="2600"/>
              <a:ext cx="127" cy="128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63" name="Oval 30"/>
            <p:cNvSpPr>
              <a:spLocks noChangeArrowheads="1"/>
            </p:cNvSpPr>
            <p:nvPr/>
          </p:nvSpPr>
          <p:spPr bwMode="auto">
            <a:xfrm>
              <a:off x="4704" y="2779"/>
              <a:ext cx="127" cy="127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64" name="Oval 31"/>
            <p:cNvSpPr>
              <a:spLocks noChangeArrowheads="1"/>
            </p:cNvSpPr>
            <p:nvPr/>
          </p:nvSpPr>
          <p:spPr bwMode="auto">
            <a:xfrm>
              <a:off x="4883" y="2779"/>
              <a:ext cx="127" cy="127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65" name="Oval 32"/>
            <p:cNvSpPr>
              <a:spLocks noChangeArrowheads="1"/>
            </p:cNvSpPr>
            <p:nvPr/>
          </p:nvSpPr>
          <p:spPr bwMode="auto">
            <a:xfrm>
              <a:off x="5062" y="2779"/>
              <a:ext cx="127" cy="127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66" name="Oval 33"/>
            <p:cNvSpPr>
              <a:spLocks noChangeArrowheads="1"/>
            </p:cNvSpPr>
            <p:nvPr/>
          </p:nvSpPr>
          <p:spPr bwMode="auto">
            <a:xfrm>
              <a:off x="5241" y="2779"/>
              <a:ext cx="127" cy="127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67" name="Oval 34"/>
            <p:cNvSpPr>
              <a:spLocks noChangeArrowheads="1"/>
            </p:cNvSpPr>
            <p:nvPr/>
          </p:nvSpPr>
          <p:spPr bwMode="auto">
            <a:xfrm>
              <a:off x="4704" y="2958"/>
              <a:ext cx="127" cy="127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68" name="Oval 35"/>
            <p:cNvSpPr>
              <a:spLocks noChangeArrowheads="1"/>
            </p:cNvSpPr>
            <p:nvPr/>
          </p:nvSpPr>
          <p:spPr bwMode="auto">
            <a:xfrm>
              <a:off x="4883" y="2958"/>
              <a:ext cx="127" cy="127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69" name="Oval 36"/>
            <p:cNvSpPr>
              <a:spLocks noChangeArrowheads="1"/>
            </p:cNvSpPr>
            <p:nvPr/>
          </p:nvSpPr>
          <p:spPr bwMode="auto">
            <a:xfrm>
              <a:off x="5062" y="2958"/>
              <a:ext cx="127" cy="127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70" name="Oval 37"/>
            <p:cNvSpPr>
              <a:spLocks noChangeArrowheads="1"/>
            </p:cNvSpPr>
            <p:nvPr/>
          </p:nvSpPr>
          <p:spPr bwMode="auto">
            <a:xfrm>
              <a:off x="5241" y="2958"/>
              <a:ext cx="127" cy="127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71" name="Oval 38"/>
            <p:cNvSpPr>
              <a:spLocks noChangeArrowheads="1"/>
            </p:cNvSpPr>
            <p:nvPr/>
          </p:nvSpPr>
          <p:spPr bwMode="auto">
            <a:xfrm>
              <a:off x="4883" y="3137"/>
              <a:ext cx="127" cy="127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72" name="Oval 39"/>
            <p:cNvSpPr>
              <a:spLocks noChangeArrowheads="1"/>
            </p:cNvSpPr>
            <p:nvPr/>
          </p:nvSpPr>
          <p:spPr bwMode="auto">
            <a:xfrm>
              <a:off x="5241" y="3137"/>
              <a:ext cx="127" cy="127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endParaRPr>
            </a:p>
          </p:txBody>
        </p:sp>
      </p:grpSp>
      <p:sp>
        <p:nvSpPr>
          <p:cNvPr id="73" name="Line 40"/>
          <p:cNvSpPr>
            <a:spLocks noChangeShapeType="1"/>
          </p:cNvSpPr>
          <p:nvPr/>
        </p:nvSpPr>
        <p:spPr bwMode="auto">
          <a:xfrm>
            <a:off x="304800" y="2819400"/>
            <a:ext cx="8229600" cy="0"/>
          </a:xfrm>
          <a:prstGeom prst="line">
            <a:avLst/>
          </a:prstGeom>
          <a:noFill/>
          <a:ln w="6350">
            <a:solidFill>
              <a:schemeClr val="tx1"/>
            </a:solidFill>
            <a:round/>
          </a:ln>
          <a:effectLst/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8131" name="Rectangle 3"/>
          <p:cNvSpPr>
            <a:spLocks noGrp="1" noChangeArrowheads="1"/>
          </p:cNvSpPr>
          <p:nvPr>
            <p:ph type="ctrTitle"/>
          </p:nvPr>
        </p:nvSpPr>
        <p:spPr>
          <a:xfrm>
            <a:off x="315913" y="466725"/>
            <a:ext cx="6781800" cy="2133600"/>
          </a:xfrm>
        </p:spPr>
        <p:txBody>
          <a:bodyPr/>
          <a:lstStyle>
            <a:lvl1pPr algn="r">
              <a:defRPr sz="4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48132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849313" y="3049588"/>
            <a:ext cx="6248400" cy="2362200"/>
          </a:xfrm>
        </p:spPr>
        <p:txBody>
          <a:bodyPr/>
          <a:lstStyle>
            <a:lvl1pPr marL="0" indent="0" algn="r">
              <a:buFont typeface="Wingdings" panose="05000000000000000000" pitchFamily="2" charset="2"/>
              <a:buNone/>
              <a:defRPr sz="3200"/>
            </a:lvl1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74" name="Rectangle 5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ln>
            <a:miter lim="800000"/>
          </a:ln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5" name="Rectangle 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ln>
            <a:miter lim="800000"/>
          </a:ln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6" name="Rectangle 7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ln>
            <a:miter lim="800000"/>
          </a:ln>
        </p:spPr>
        <p:txBody>
          <a:bodyPr vert="horz" wrap="square" lIns="91440" tIns="45720" rIns="91440" bIns="45720" numCol="1" anchor="t" anchorCtr="0" compatLnSpc="1"/>
          <a:lstStyle/>
          <a:p>
            <a:pPr algn="r">
              <a:buNone/>
            </a:pPr>
            <a:fld id="{9A0DB2DC-4C9A-4742-B13C-FB6460FD3503}" type="slidenum">
              <a:rPr lang="en-US" altLang="zh-CN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en-US" altLang="zh-CN">
                <a:latin typeface="Arial" pitchFamily="34" charset="0"/>
              </a:rPr>
              <a:t/>
            </a:fld>
            <a:endParaRPr lang="en-US" altLang="zh-CN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en-US" altLang="zh-CN">
                <a:latin typeface="Arial" pitchFamily="34" charset="0"/>
              </a:rPr>
              <a:t/>
            </a:fld>
            <a:endParaRPr lang="en-US" altLang="zh-CN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719263"/>
            <a:ext cx="4038600" cy="441166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719263"/>
            <a:ext cx="4038600" cy="441166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en-US" altLang="zh-CN">
                <a:latin typeface="Arial" pitchFamily="34" charset="0"/>
              </a:rPr>
              <a:t/>
            </a:fld>
            <a:endParaRPr lang="en-US" altLang="zh-CN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en-US" altLang="zh-CN">
                <a:latin typeface="Arial" pitchFamily="34" charset="0"/>
              </a:rPr>
              <a:t/>
            </a:fld>
            <a:endParaRPr lang="en-US" altLang="zh-CN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en-US" altLang="zh-CN">
                <a:latin typeface="Arial" pitchFamily="34" charset="0"/>
              </a:rPr>
              <a:t/>
            </a:fld>
            <a:endParaRPr lang="en-US" altLang="zh-CN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en-US" altLang="zh-CN">
                <a:latin typeface="Arial" pitchFamily="34" charset="0"/>
              </a:rPr>
              <a:t/>
            </a:fld>
            <a:endParaRPr lang="en-US" altLang="zh-CN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en-US" altLang="zh-CN">
                <a:latin typeface="Arial" pitchFamily="34" charset="0"/>
              </a:rPr>
              <a:t/>
            </a:fld>
            <a:endParaRPr lang="en-US" altLang="zh-CN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vert="horz" wrap="square" lIns="91440" tIns="45720" rIns="91440" bIns="45720" numCol="1" anchor="t" anchorCtr="0" compatLnSpc="1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0000"/>
              <a:buFont typeface="Wingdings" panose="05000000000000000000" pitchFamily="2" charset="2"/>
              <a:buNone/>
              <a:defRPr/>
            </a:pPr>
            <a:endParaRPr kumimoji="0" lang="zh-CN" altLang="en-US" sz="32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en-US" altLang="zh-CN">
                <a:latin typeface="Arial" pitchFamily="34" charset="0"/>
              </a:rPr>
              <a:t/>
            </a:fld>
            <a:endParaRPr lang="en-US" altLang="zh-CN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en-US" altLang="zh-CN">
                <a:latin typeface="Arial" pitchFamily="34" charset="0"/>
              </a:rPr>
              <a:t/>
            </a:fld>
            <a:endParaRPr lang="en-US" altLang="zh-CN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122238"/>
            <a:ext cx="2057400" cy="6008687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122238"/>
            <a:ext cx="6019800" cy="6008687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en-US" altLang="zh-CN">
                <a:latin typeface="Arial" pitchFamily="34" charset="0"/>
              </a:rPr>
              <a:t/>
            </a:fld>
            <a:endParaRPr lang="en-US" altLang="zh-CN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47106" name="Line 2"/>
          <p:cNvSpPr>
            <a:spLocks noChangeShapeType="1"/>
          </p:cNvSpPr>
          <p:nvPr/>
        </p:nvSpPr>
        <p:spPr bwMode="auto">
          <a:xfrm flipH="1">
            <a:off x="7962900" y="152400"/>
            <a:ext cx="0" cy="15240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</a:ln>
          <a:effectLst/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0243" name="Rectangle 3"/>
          <p:cNvSpPr>
            <a:spLocks noGrp="1"/>
          </p:cNvSpPr>
          <p:nvPr>
            <p:ph type="title"/>
          </p:nvPr>
        </p:nvSpPr>
        <p:spPr>
          <a:xfrm>
            <a:off x="457200" y="122238"/>
            <a:ext cx="7543800" cy="12954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244" name="Rectangle 4"/>
          <p:cNvSpPr>
            <a:spLocks noGrp="1"/>
          </p:cNvSpPr>
          <p:nvPr>
            <p:ph type="body" idx="1"/>
          </p:nvPr>
        </p:nvSpPr>
        <p:spPr>
          <a:xfrm>
            <a:off x="457200" y="1719263"/>
            <a:ext cx="8229600" cy="4411662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7109" name="Rectangle 5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7110" name="Rectangle 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7111" name="Rectangle 7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eaLnBrk="1" hangingPunct="1">
              <a:buNone/>
            </a:pPr>
            <a:fld id="{9A0DB2DC-4C9A-4742-B13C-FB6460FD3503}" type="slidenum">
              <a:rPr lang="en-US" altLang="zh-CN">
                <a:latin typeface="Arial" pitchFamily="34" charset="0"/>
              </a:rPr>
              <a:t/>
            </a:fld>
            <a:endParaRPr lang="en-US" altLang="zh-CN">
              <a:latin typeface="Arial" pitchFamily="34" charset="0"/>
            </a:endParaRPr>
          </a:p>
        </p:txBody>
      </p:sp>
      <p:grpSp>
        <p:nvGrpSpPr>
          <p:cNvPr id="10248" name="Group 8"/>
          <p:cNvGrpSpPr/>
          <p:nvPr/>
        </p:nvGrpSpPr>
        <p:grpSpPr>
          <a:xfrm>
            <a:off x="8153400" y="152400"/>
            <a:ext cx="792163" cy="1295400"/>
            <a:chOff x="5136" y="960"/>
            <a:chExt cx="528" cy="864"/>
          </a:xfrm>
        </p:grpSpPr>
        <p:sp>
          <p:nvSpPr>
            <p:cNvPr id="47113" name="Oval 9"/>
            <p:cNvSpPr>
              <a:spLocks noChangeArrowheads="1"/>
            </p:cNvSpPr>
            <p:nvPr/>
          </p:nvSpPr>
          <p:spPr bwMode="auto">
            <a:xfrm>
              <a:off x="5136" y="960"/>
              <a:ext cx="80" cy="80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47114" name="Oval 10"/>
            <p:cNvSpPr>
              <a:spLocks noChangeArrowheads="1"/>
            </p:cNvSpPr>
            <p:nvPr/>
          </p:nvSpPr>
          <p:spPr bwMode="auto">
            <a:xfrm>
              <a:off x="5248" y="960"/>
              <a:ext cx="79" cy="80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47115" name="Oval 11"/>
            <p:cNvSpPr>
              <a:spLocks noChangeArrowheads="1"/>
            </p:cNvSpPr>
            <p:nvPr/>
          </p:nvSpPr>
          <p:spPr bwMode="auto">
            <a:xfrm>
              <a:off x="5360" y="960"/>
              <a:ext cx="76" cy="80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47116" name="Oval 12"/>
            <p:cNvSpPr>
              <a:spLocks noChangeArrowheads="1"/>
            </p:cNvSpPr>
            <p:nvPr/>
          </p:nvSpPr>
          <p:spPr bwMode="auto">
            <a:xfrm>
              <a:off x="5136" y="1072"/>
              <a:ext cx="80" cy="7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47117" name="Oval 13"/>
            <p:cNvSpPr>
              <a:spLocks noChangeArrowheads="1"/>
            </p:cNvSpPr>
            <p:nvPr/>
          </p:nvSpPr>
          <p:spPr bwMode="auto">
            <a:xfrm>
              <a:off x="5248" y="1072"/>
              <a:ext cx="79" cy="7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47118" name="Oval 14"/>
            <p:cNvSpPr>
              <a:spLocks noChangeArrowheads="1"/>
            </p:cNvSpPr>
            <p:nvPr/>
          </p:nvSpPr>
          <p:spPr bwMode="auto">
            <a:xfrm>
              <a:off x="5360" y="1072"/>
              <a:ext cx="76" cy="7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47119" name="Oval 15"/>
            <p:cNvSpPr>
              <a:spLocks noChangeArrowheads="1"/>
            </p:cNvSpPr>
            <p:nvPr/>
          </p:nvSpPr>
          <p:spPr bwMode="auto">
            <a:xfrm>
              <a:off x="5472" y="1072"/>
              <a:ext cx="74" cy="77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47120" name="Oval 16"/>
            <p:cNvSpPr>
              <a:spLocks noChangeArrowheads="1"/>
            </p:cNvSpPr>
            <p:nvPr/>
          </p:nvSpPr>
          <p:spPr bwMode="auto">
            <a:xfrm>
              <a:off x="5136" y="1184"/>
              <a:ext cx="80" cy="74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47121" name="Oval 17"/>
            <p:cNvSpPr>
              <a:spLocks noChangeArrowheads="1"/>
            </p:cNvSpPr>
            <p:nvPr/>
          </p:nvSpPr>
          <p:spPr bwMode="auto">
            <a:xfrm>
              <a:off x="5248" y="1184"/>
              <a:ext cx="79" cy="74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47122" name="Oval 18"/>
            <p:cNvSpPr>
              <a:spLocks noChangeArrowheads="1"/>
            </p:cNvSpPr>
            <p:nvPr/>
          </p:nvSpPr>
          <p:spPr bwMode="auto">
            <a:xfrm>
              <a:off x="5360" y="1184"/>
              <a:ext cx="76" cy="74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47123" name="Oval 19"/>
            <p:cNvSpPr>
              <a:spLocks noChangeArrowheads="1"/>
            </p:cNvSpPr>
            <p:nvPr/>
          </p:nvSpPr>
          <p:spPr bwMode="auto">
            <a:xfrm>
              <a:off x="5472" y="1184"/>
              <a:ext cx="74" cy="74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47124" name="Oval 20"/>
            <p:cNvSpPr>
              <a:spLocks noChangeArrowheads="1"/>
            </p:cNvSpPr>
            <p:nvPr/>
          </p:nvSpPr>
          <p:spPr bwMode="auto">
            <a:xfrm>
              <a:off x="5584" y="1184"/>
              <a:ext cx="80" cy="74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47125" name="Oval 21"/>
            <p:cNvSpPr>
              <a:spLocks noChangeArrowheads="1"/>
            </p:cNvSpPr>
            <p:nvPr/>
          </p:nvSpPr>
          <p:spPr bwMode="auto">
            <a:xfrm>
              <a:off x="5136" y="1296"/>
              <a:ext cx="80" cy="80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47126" name="Oval 22"/>
            <p:cNvSpPr>
              <a:spLocks noChangeArrowheads="1"/>
            </p:cNvSpPr>
            <p:nvPr/>
          </p:nvSpPr>
          <p:spPr bwMode="auto">
            <a:xfrm>
              <a:off x="5248" y="1296"/>
              <a:ext cx="79" cy="8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47127" name="Oval 23"/>
            <p:cNvSpPr>
              <a:spLocks noChangeArrowheads="1"/>
            </p:cNvSpPr>
            <p:nvPr/>
          </p:nvSpPr>
          <p:spPr bwMode="auto">
            <a:xfrm>
              <a:off x="5360" y="1296"/>
              <a:ext cx="76" cy="8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47128" name="Oval 24"/>
            <p:cNvSpPr>
              <a:spLocks noChangeArrowheads="1"/>
            </p:cNvSpPr>
            <p:nvPr/>
          </p:nvSpPr>
          <p:spPr bwMode="auto">
            <a:xfrm>
              <a:off x="5472" y="1296"/>
              <a:ext cx="74" cy="80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47129" name="Oval 25"/>
            <p:cNvSpPr>
              <a:spLocks noChangeArrowheads="1"/>
            </p:cNvSpPr>
            <p:nvPr/>
          </p:nvSpPr>
          <p:spPr bwMode="auto">
            <a:xfrm>
              <a:off x="5136" y="1408"/>
              <a:ext cx="80" cy="8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47130" name="Oval 26"/>
            <p:cNvSpPr>
              <a:spLocks noChangeArrowheads="1"/>
            </p:cNvSpPr>
            <p:nvPr/>
          </p:nvSpPr>
          <p:spPr bwMode="auto">
            <a:xfrm>
              <a:off x="5248" y="1408"/>
              <a:ext cx="79" cy="8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47131" name="Oval 27"/>
            <p:cNvSpPr>
              <a:spLocks noChangeArrowheads="1"/>
            </p:cNvSpPr>
            <p:nvPr/>
          </p:nvSpPr>
          <p:spPr bwMode="auto">
            <a:xfrm>
              <a:off x="5360" y="1408"/>
              <a:ext cx="76" cy="80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47132" name="Oval 28"/>
            <p:cNvSpPr>
              <a:spLocks noChangeArrowheads="1"/>
            </p:cNvSpPr>
            <p:nvPr/>
          </p:nvSpPr>
          <p:spPr bwMode="auto">
            <a:xfrm>
              <a:off x="5472" y="1408"/>
              <a:ext cx="74" cy="80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47133" name="Oval 29"/>
            <p:cNvSpPr>
              <a:spLocks noChangeArrowheads="1"/>
            </p:cNvSpPr>
            <p:nvPr/>
          </p:nvSpPr>
          <p:spPr bwMode="auto">
            <a:xfrm>
              <a:off x="5584" y="1408"/>
              <a:ext cx="80" cy="80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47134" name="Oval 30"/>
            <p:cNvSpPr>
              <a:spLocks noChangeArrowheads="1"/>
            </p:cNvSpPr>
            <p:nvPr/>
          </p:nvSpPr>
          <p:spPr bwMode="auto">
            <a:xfrm>
              <a:off x="5136" y="1520"/>
              <a:ext cx="80" cy="79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47135" name="Oval 31"/>
            <p:cNvSpPr>
              <a:spLocks noChangeArrowheads="1"/>
            </p:cNvSpPr>
            <p:nvPr/>
          </p:nvSpPr>
          <p:spPr bwMode="auto">
            <a:xfrm>
              <a:off x="5248" y="1520"/>
              <a:ext cx="79" cy="79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47136" name="Oval 32"/>
            <p:cNvSpPr>
              <a:spLocks noChangeArrowheads="1"/>
            </p:cNvSpPr>
            <p:nvPr/>
          </p:nvSpPr>
          <p:spPr bwMode="auto">
            <a:xfrm>
              <a:off x="5360" y="1520"/>
              <a:ext cx="76" cy="79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47137" name="Oval 33"/>
            <p:cNvSpPr>
              <a:spLocks noChangeArrowheads="1"/>
            </p:cNvSpPr>
            <p:nvPr/>
          </p:nvSpPr>
          <p:spPr bwMode="auto">
            <a:xfrm>
              <a:off x="5472" y="1520"/>
              <a:ext cx="74" cy="79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47138" name="Oval 34"/>
            <p:cNvSpPr>
              <a:spLocks noChangeArrowheads="1"/>
            </p:cNvSpPr>
            <p:nvPr/>
          </p:nvSpPr>
          <p:spPr bwMode="auto">
            <a:xfrm>
              <a:off x="5136" y="1632"/>
              <a:ext cx="80" cy="75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47139" name="Oval 35"/>
            <p:cNvSpPr>
              <a:spLocks noChangeArrowheads="1"/>
            </p:cNvSpPr>
            <p:nvPr/>
          </p:nvSpPr>
          <p:spPr bwMode="auto">
            <a:xfrm>
              <a:off x="5248" y="1632"/>
              <a:ext cx="79" cy="75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47140" name="Oval 36"/>
            <p:cNvSpPr>
              <a:spLocks noChangeArrowheads="1"/>
            </p:cNvSpPr>
            <p:nvPr/>
          </p:nvSpPr>
          <p:spPr bwMode="auto">
            <a:xfrm>
              <a:off x="5360" y="1632"/>
              <a:ext cx="76" cy="75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47141" name="Oval 37"/>
            <p:cNvSpPr>
              <a:spLocks noChangeArrowheads="1"/>
            </p:cNvSpPr>
            <p:nvPr/>
          </p:nvSpPr>
          <p:spPr bwMode="auto">
            <a:xfrm>
              <a:off x="5472" y="1632"/>
              <a:ext cx="74" cy="75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47142" name="Oval 38"/>
            <p:cNvSpPr>
              <a:spLocks noChangeArrowheads="1"/>
            </p:cNvSpPr>
            <p:nvPr/>
          </p:nvSpPr>
          <p:spPr bwMode="auto">
            <a:xfrm>
              <a:off x="5248" y="1744"/>
              <a:ext cx="79" cy="80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47143" name="Oval 39"/>
            <p:cNvSpPr>
              <a:spLocks noChangeArrowheads="1"/>
            </p:cNvSpPr>
            <p:nvPr/>
          </p:nvSpPr>
          <p:spPr bwMode="auto">
            <a:xfrm>
              <a:off x="5472" y="1744"/>
              <a:ext cx="74" cy="80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5pPr>
      <a:lvl6pPr marL="4572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6pPr>
      <a:lvl7pPr marL="9144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7pPr>
      <a:lvl8pPr marL="13716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8pPr>
      <a:lvl9pPr marL="18288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70000"/>
        <a:buFont typeface="Wingdings" panose="05000000000000000000" pitchFamily="2" charset="2"/>
        <a:buChar char="l"/>
        <a:defRPr sz="3000">
          <a:solidFill>
            <a:schemeClr val="tx1"/>
          </a:solidFill>
          <a:latin typeface="+mn-lt"/>
          <a:ea typeface="+mn-ea"/>
          <a:cs typeface="+mn-cs"/>
        </a:defRPr>
      </a:lvl1pPr>
      <a:lvl2pPr marL="692150" indent="-34798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anose="05000000000000000000" pitchFamily="2" charset="2"/>
        <a:buChar char="l"/>
        <a:defRPr sz="2600">
          <a:solidFill>
            <a:schemeClr val="tx1"/>
          </a:solidFill>
          <a:latin typeface="+mn-lt"/>
          <a:ea typeface="+mn-ea"/>
        </a:defRPr>
      </a:lvl2pPr>
      <a:lvl3pPr marL="987425" indent="-294005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" panose="05000000000000000000" pitchFamily="2" charset="2"/>
        <a:buChar char="l"/>
        <a:defRPr sz="2300">
          <a:solidFill>
            <a:schemeClr val="tx1"/>
          </a:solidFill>
          <a:latin typeface="+mn-lt"/>
          <a:ea typeface="+mn-ea"/>
        </a:defRPr>
      </a:lvl3pPr>
      <a:lvl4pPr marL="1281430" indent="-2921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75000"/>
        <a:buFont typeface="Wingdings" panose="05000000000000000000" pitchFamily="2" charset="2"/>
        <a:buChar char="§"/>
        <a:defRPr sz="2000">
          <a:solidFill>
            <a:schemeClr val="tx1"/>
          </a:solidFill>
          <a:latin typeface="+mn-lt"/>
          <a:ea typeface="+mn-ea"/>
        </a:defRPr>
      </a:lvl4pPr>
      <a:lvl5pPr marL="1598930" indent="-31623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anose="05000000000000000000" pitchFamily="2" charset="2"/>
        <a:buChar char="§"/>
        <a:defRPr sz="2000">
          <a:solidFill>
            <a:schemeClr val="tx1"/>
          </a:solidFill>
          <a:latin typeface="+mn-lt"/>
          <a:ea typeface="+mn-ea"/>
        </a:defRPr>
      </a:lvl5pPr>
      <a:lvl6pPr marL="2056130" indent="-31623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anose="05000000000000000000" pitchFamily="2" charset="2"/>
        <a:buChar char="§"/>
        <a:defRPr sz="2000">
          <a:solidFill>
            <a:schemeClr val="tx1"/>
          </a:solidFill>
          <a:latin typeface="+mn-lt"/>
          <a:ea typeface="+mn-ea"/>
        </a:defRPr>
      </a:lvl6pPr>
      <a:lvl7pPr marL="2513330" indent="-31623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anose="05000000000000000000" pitchFamily="2" charset="2"/>
        <a:buChar char="§"/>
        <a:defRPr sz="2000">
          <a:solidFill>
            <a:schemeClr val="tx1"/>
          </a:solidFill>
          <a:latin typeface="+mn-lt"/>
          <a:ea typeface="+mn-ea"/>
        </a:defRPr>
      </a:lvl7pPr>
      <a:lvl8pPr marL="2970530" indent="-31623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anose="05000000000000000000" pitchFamily="2" charset="2"/>
        <a:buChar char="§"/>
        <a:defRPr sz="2000">
          <a:solidFill>
            <a:schemeClr val="tx1"/>
          </a:solidFill>
          <a:latin typeface="+mn-lt"/>
          <a:ea typeface="+mn-ea"/>
        </a:defRPr>
      </a:lvl8pPr>
      <a:lvl9pPr marL="3427730" indent="-31623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anose="05000000000000000000" pitchFamily="2" charset="2"/>
        <a:buChar char="§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4.png" /><Relationship Id="rId4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6.jpeg" /><Relationship Id="rId4" Type="http://schemas.openxmlformats.org/officeDocument/2006/relationships/oleObject" Target="../embeddings/oleObject1.bin" TargetMode="Internal" /><Relationship Id="rId5" Type="http://schemas.openxmlformats.org/officeDocument/2006/relationships/image" Target="../media/image7.png" /><Relationship Id="rId6" Type="http://schemas.openxmlformats.org/officeDocument/2006/relationships/vmlDrawing" Target="../drawings/vmlDrawing1.v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oleObject" Target="../embeddings/oleObject2.bin" TargetMode="Internal" /><Relationship Id="rId3" Type="http://schemas.openxmlformats.org/officeDocument/2006/relationships/image" Target="../media/image10.wmf" /><Relationship Id="rId4" Type="http://schemas.openxmlformats.org/officeDocument/2006/relationships/oleObject" Target="../embeddings/oleObject3.bin" TargetMode="Internal" /><Relationship Id="rId5" Type="http://schemas.openxmlformats.org/officeDocument/2006/relationships/image" Target="../media/image11.wmf" /><Relationship Id="rId6" Type="http://schemas.openxmlformats.org/officeDocument/2006/relationships/oleObject" Target="../embeddings/oleObject4.bin" TargetMode="Internal" /><Relationship Id="rId7" Type="http://schemas.openxmlformats.org/officeDocument/2006/relationships/image" Target="../media/image12.wmf" /><Relationship Id="rId8" Type="http://schemas.openxmlformats.org/officeDocument/2006/relationships/vmlDrawing" Target="../drawings/vmlDrawing2.v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oleObject" Target="../embeddings/oleObject5.bin" TargetMode="Internal" /><Relationship Id="rId3" Type="http://schemas.openxmlformats.org/officeDocument/2006/relationships/image" Target="../media/image13.wmf" /><Relationship Id="rId4" Type="http://schemas.openxmlformats.org/officeDocument/2006/relationships/vmlDrawing" Target="../drawings/vmlDrawing3.v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emf" /><Relationship Id="rId3" Type="http://schemas.openxmlformats.org/officeDocument/2006/relationships/image" Target="../media/image15.emf" /><Relationship Id="rId4" Type="http://schemas.openxmlformats.org/officeDocument/2006/relationships/image" Target="../media/image16.emf" /><Relationship Id="rId5" Type="http://schemas.openxmlformats.org/officeDocument/2006/relationships/oleObject" Target="../embeddings/oleObject6.bin" TargetMode="Internal" /><Relationship Id="rId6" Type="http://schemas.openxmlformats.org/officeDocument/2006/relationships/image" Target="../media/image17.wmf" /><Relationship Id="rId7" Type="http://schemas.openxmlformats.org/officeDocument/2006/relationships/oleObject" Target="../embeddings/oleObject7.bin" TargetMode="Internal" /><Relationship Id="rId8" Type="http://schemas.openxmlformats.org/officeDocument/2006/relationships/image" Target="../media/image18.wmf" /><Relationship Id="rId9" Type="http://schemas.openxmlformats.org/officeDocument/2006/relationships/vmlDrawing" Target="../drawings/vmlDrawing4.v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oleObject" Target="../embeddings/oleObject8.bin" TargetMode="Internal" /><Relationship Id="rId3" Type="http://schemas.openxmlformats.org/officeDocument/2006/relationships/image" Target="../media/image19.wmf" /><Relationship Id="rId4" Type="http://schemas.openxmlformats.org/officeDocument/2006/relationships/vmlDrawing" Target="../drawings/vmlDrawing5.v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oleObject" Target="../embeddings/oleObject9.bin" TargetMode="Internal" /><Relationship Id="rId3" Type="http://schemas.openxmlformats.org/officeDocument/2006/relationships/image" Target="../media/image11.wmf" /><Relationship Id="rId4" Type="http://schemas.openxmlformats.org/officeDocument/2006/relationships/oleObject" Target="../embeddings/oleObject10.bin" TargetMode="Internal" /><Relationship Id="rId5" Type="http://schemas.openxmlformats.org/officeDocument/2006/relationships/image" Target="../media/image12.wmf" /><Relationship Id="rId6" Type="http://schemas.openxmlformats.org/officeDocument/2006/relationships/oleObject" Target="../embeddings/oleObject11.bin" TargetMode="Internal" /><Relationship Id="rId7" Type="http://schemas.openxmlformats.org/officeDocument/2006/relationships/image" Target="../media/image21.wmf" /><Relationship Id="rId8" Type="http://schemas.openxmlformats.org/officeDocument/2006/relationships/vmlDrawing" Target="../drawings/vmlDrawing6.v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8017053077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WordArt 6"/>
          <p:cNvSpPr>
            <a:spLocks noChangeArrowheads="1" noChangeShapeType="1" noTextEdit="1"/>
          </p:cNvSpPr>
          <p:nvPr/>
        </p:nvSpPr>
        <p:spPr bwMode="auto">
          <a:xfrm>
            <a:off x="914400" y="2057400"/>
            <a:ext cx="6768752" cy="1512168"/>
          </a:xfrm>
          <a:prstGeom prst="rect">
            <a:avLst/>
          </a:prstGeom>
          <a:noFill/>
        </p:spPr>
        <p:txBody>
          <a:bodyPr wrap="none" numCol="1" fromWordArt="1">
            <a:prstTxWarp prst="textPlain">
              <a:avLst>
                <a:gd name="adj" fmla="val 50000"/>
              </a:avLst>
            </a:prstTxWarp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3800" b="1" i="0" u="none" strike="noStrike" kern="10" cap="none" spc="0" normalizeH="0" baseline="0" noProof="0">
                <a:ln w="25400">
                  <a:solidFill>
                    <a:schemeClr val="bg1"/>
                  </a:solidFill>
                  <a:round/>
                </a:ln>
                <a:solidFill>
                  <a:srgbClr val="0000FF"/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§4.4 </a:t>
            </a:r>
            <a:r>
              <a:rPr kumimoji="0" lang="zh-CN" altLang="en-US" sz="13800" b="1" i="0" u="none" strike="noStrike" kern="10" cap="none" spc="0" normalizeH="0" baseline="0" noProof="0">
                <a:ln w="25400">
                  <a:solidFill>
                    <a:schemeClr val="bg1"/>
                  </a:solidFill>
                  <a:round/>
                </a:ln>
                <a:solidFill>
                  <a:srgbClr val="0000FF"/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法拉第电磁感应定律</a:t>
            </a:r>
            <a:endParaRPr kumimoji="0" lang="zh-CN" altLang="en-US" sz="13800" b="1" i="0" u="none" strike="noStrike" kern="10" cap="none" spc="0" normalizeH="0" baseline="0" noProof="0">
              <a:ln w="25400">
                <a:solidFill>
                  <a:schemeClr val="bg1"/>
                </a:solidFill>
                <a:round/>
              </a:ln>
              <a:solidFill>
                <a:srgbClr val="0000FF"/>
              </a:solidFill>
              <a:effectLst/>
              <a:uLnTx/>
              <a:uFillTx/>
              <a:latin typeface="黑体" panose="02010609060101010101" pitchFamily="2" charset="-122"/>
              <a:ea typeface="黑体" panose="02010609060101010101" pitchFamily="2" charset="-122"/>
              <a:cs typeface="+mn-cs"/>
            </a:endParaRPr>
          </a:p>
        </p:txBody>
      </p:sp>
      <p:sp>
        <p:nvSpPr>
          <p:cNvPr id="12291" name="TextBox 4"/>
          <p:cNvSpPr txBox="1"/>
          <p:nvPr/>
        </p:nvSpPr>
        <p:spPr>
          <a:xfrm>
            <a:off x="1447800" y="5181600"/>
            <a:ext cx="5867400" cy="7080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00B050"/>
                </a:solidFill>
                <a:latin typeface="Arial" pitchFamily="34" charset="0"/>
              </a:rPr>
              <a:t>主讲：天佑中学   程桂旺</a:t>
            </a:r>
            <a:endParaRPr lang="zh-CN" altLang="en-US" sz="4000" b="1">
              <a:solidFill>
                <a:srgbClr val="00B050"/>
              </a:solidFill>
              <a:latin typeface="Arial" pitchFamily="34" charset="0"/>
            </a:endParaRPr>
          </a:p>
        </p:txBody>
      </p:sp>
      <p:sp>
        <p:nvSpPr>
          <p:cNvPr id="12292" name="TextBox 5"/>
          <p:cNvSpPr txBox="1"/>
          <p:nvPr/>
        </p:nvSpPr>
        <p:spPr>
          <a:xfrm>
            <a:off x="228600" y="954088"/>
            <a:ext cx="7543800" cy="64611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FF0000"/>
                </a:solidFill>
                <a:latin typeface="Arial" pitchFamily="34" charset="0"/>
              </a:rPr>
              <a:t>高中物理选修</a:t>
            </a:r>
            <a:r>
              <a:rPr lang="en-US" altLang="zh-CN" sz="3600" b="1">
                <a:solidFill>
                  <a:srgbClr val="FF0000"/>
                </a:solidFill>
                <a:latin typeface="Arial" pitchFamily="34" charset="0"/>
              </a:rPr>
              <a:t>3-2    </a:t>
            </a:r>
            <a:r>
              <a:rPr lang="zh-CN" altLang="en-US" sz="3600" b="1">
                <a:solidFill>
                  <a:srgbClr val="FF0000"/>
                </a:solidFill>
                <a:latin typeface="Arial" pitchFamily="34" charset="0"/>
              </a:rPr>
              <a:t>第四章 电磁感应</a:t>
            </a:r>
            <a:endParaRPr lang="zh-CN" altLang="en-US" sz="3600" b="1">
              <a:solidFill>
                <a:srgbClr val="FF0000"/>
              </a:solidFill>
              <a:latin typeface="Arial" pitchFamily="34" charset="0"/>
            </a:endParaRPr>
          </a:p>
        </p:txBody>
      </p:sp>
      <p:sp>
        <p:nvSpPr>
          <p:cNvPr id="12293" name="TextBox 4"/>
          <p:cNvSpPr txBox="1"/>
          <p:nvPr/>
        </p:nvSpPr>
        <p:spPr>
          <a:xfrm>
            <a:off x="3505200" y="3886200"/>
            <a:ext cx="2667000" cy="7080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4000" b="1">
                <a:solidFill>
                  <a:srgbClr val="00B050"/>
                </a:solidFill>
                <a:latin typeface="Arial" pitchFamily="34" charset="0"/>
              </a:rPr>
              <a:t>(</a:t>
            </a:r>
            <a:r>
              <a:rPr lang="zh-CN" altLang="en-US" sz="4000" b="1">
                <a:solidFill>
                  <a:srgbClr val="00B050"/>
                </a:solidFill>
                <a:latin typeface="Arial" pitchFamily="34" charset="0"/>
              </a:rPr>
              <a:t>第</a:t>
            </a:r>
            <a:r>
              <a:rPr lang="en-US" altLang="zh-CN" sz="4000" b="1">
                <a:solidFill>
                  <a:srgbClr val="00B050"/>
                </a:solidFill>
                <a:latin typeface="Arial" pitchFamily="34" charset="0"/>
              </a:rPr>
              <a:t>1</a:t>
            </a:r>
            <a:r>
              <a:rPr lang="zh-CN" altLang="en-US" sz="4000" b="1">
                <a:solidFill>
                  <a:srgbClr val="00B050"/>
                </a:solidFill>
                <a:latin typeface="Arial" pitchFamily="34" charset="0"/>
              </a:rPr>
              <a:t>课时）</a:t>
            </a:r>
            <a:endParaRPr lang="zh-CN" altLang="en-US" sz="4000" b="1">
              <a:solidFill>
                <a:srgbClr val="00B050"/>
              </a:solidFill>
              <a:latin typeface="Arial" pitchFamily="34" charset="0"/>
            </a:endParaRPr>
          </a:p>
        </p:txBody>
      </p:sp>
      <p:sp>
        <p:nvSpPr>
          <p:cNvPr id="12294" name="TextBox 12293"/>
          <p:cNvSpPr txBox="1"/>
          <p:nvPr/>
        </p:nvSpPr>
        <p:spPr>
          <a:xfrm>
            <a:off x="914400" y="914400"/>
            <a:ext cx="137160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00"/>
              <a:t>2023最新整理收集</a:t>
            </a:r>
          </a:p>
          <a:p>
            <a:pPr>
              <a:defRPr sz="100" b="1" i="1">
                <a:solidFill>
                  <a:srgbClr val="E1E100"/>
                </a:solidFill>
              </a:defRPr>
            </a:pPr>
            <a:r>
              <a:t>do</a:t>
            </a:r>
            <a:br/>
            <a:br/>
            <a:br/>
            <a:r>
              <a:t> something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242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28800" y="914400"/>
            <a:ext cx="2133600" cy="1795463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0243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8200" y="304800"/>
            <a:ext cx="2209800" cy="23622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0245" name="Text Box 5"/>
          <p:cNvSpPr txBox="1"/>
          <p:nvPr/>
        </p:nvSpPr>
        <p:spPr>
          <a:xfrm>
            <a:off x="4267200" y="2101850"/>
            <a:ext cx="838200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>
                <a:solidFill>
                  <a:srgbClr val="0000CC"/>
                </a:solidFill>
                <a:latin typeface="Arial" pitchFamily="34" charset="0"/>
                <a:ea typeface="隶书" panose="02010509060101010101" pitchFamily="49" charset="-122"/>
              </a:rPr>
              <a:t>乙</a:t>
            </a:r>
            <a:endParaRPr lang="zh-CN" altLang="en-US" sz="3600" b="1">
              <a:solidFill>
                <a:srgbClr val="0000CC"/>
              </a:solidFill>
              <a:latin typeface="Arial" pitchFamily="34" charset="0"/>
              <a:ea typeface="隶书" panose="02010509060101010101" pitchFamily="49" charset="-122"/>
            </a:endParaRPr>
          </a:p>
        </p:txBody>
      </p:sp>
      <p:sp>
        <p:nvSpPr>
          <p:cNvPr id="10246" name="Text Box 6"/>
          <p:cNvSpPr txBox="1"/>
          <p:nvPr/>
        </p:nvSpPr>
        <p:spPr>
          <a:xfrm>
            <a:off x="1219200" y="2101850"/>
            <a:ext cx="609600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>
                <a:solidFill>
                  <a:srgbClr val="0000CC"/>
                </a:solidFill>
                <a:latin typeface="Arial" pitchFamily="34" charset="0"/>
                <a:ea typeface="隶书" panose="02010509060101010101" pitchFamily="49" charset="-122"/>
              </a:rPr>
              <a:t>甲</a:t>
            </a:r>
            <a:endParaRPr lang="zh-CN" altLang="en-US" sz="3600" b="1">
              <a:solidFill>
                <a:srgbClr val="0000CC"/>
              </a:solidFill>
              <a:latin typeface="Arial" pitchFamily="34" charset="0"/>
              <a:ea typeface="隶书" panose="02010509060101010101" pitchFamily="49" charset="-122"/>
            </a:endParaRPr>
          </a:p>
        </p:txBody>
      </p:sp>
      <p:sp>
        <p:nvSpPr>
          <p:cNvPr id="10247" name="Text Box 7"/>
          <p:cNvSpPr txBox="1"/>
          <p:nvPr/>
        </p:nvSpPr>
        <p:spPr>
          <a:xfrm>
            <a:off x="228600" y="2971800"/>
            <a:ext cx="1905000" cy="6461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>
                <a:solidFill>
                  <a:srgbClr val="663300"/>
                </a:solidFill>
                <a:latin typeface="Arial" pitchFamily="34" charset="0"/>
                <a:ea typeface="隶书" panose="02010509060101010101" pitchFamily="49" charset="-122"/>
              </a:rPr>
              <a:t>甲电路</a:t>
            </a:r>
            <a:endParaRPr lang="zh-CN" altLang="en-US" sz="3600" b="1">
              <a:solidFill>
                <a:schemeClr val="tx2"/>
              </a:solidFill>
              <a:latin typeface="Arial" pitchFamily="34" charset="0"/>
              <a:ea typeface="隶书" panose="02010509060101010101" pitchFamily="49" charset="-122"/>
            </a:endParaRPr>
          </a:p>
        </p:txBody>
      </p:sp>
      <p:sp>
        <p:nvSpPr>
          <p:cNvPr id="10251" name="Text Box 11"/>
          <p:cNvSpPr txBox="1"/>
          <p:nvPr/>
        </p:nvSpPr>
        <p:spPr>
          <a:xfrm>
            <a:off x="0" y="228600"/>
            <a:ext cx="3276600" cy="6461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>
                <a:solidFill>
                  <a:schemeClr val="tx2"/>
                </a:solidFill>
                <a:latin typeface="Arial" pitchFamily="34" charset="0"/>
              </a:rPr>
              <a:t>比较以下两图：</a:t>
            </a:r>
            <a:endParaRPr lang="zh-CN" altLang="en-US" sz="3600" b="1">
              <a:solidFill>
                <a:schemeClr val="tx2"/>
              </a:solidFill>
              <a:latin typeface="Arial" pitchFamily="34" charset="0"/>
            </a:endParaRPr>
          </a:p>
        </p:txBody>
      </p:sp>
      <p:sp>
        <p:nvSpPr>
          <p:cNvPr id="15" name="左大括号 14"/>
          <p:cNvSpPr/>
          <p:nvPr/>
        </p:nvSpPr>
        <p:spPr>
          <a:xfrm flipH="1">
            <a:off x="3886200" y="2971800"/>
            <a:ext cx="228600" cy="762000"/>
          </a:xfrm>
          <a:prstGeom prst="leftBrace">
            <a:avLst>
              <a:gd name="adj1" fmla="val 38441"/>
              <a:gd name="adj2" fmla="val 50000"/>
            </a:avLst>
          </a:prstGeom>
          <a:ln w="38100">
            <a:solidFill>
              <a:srgbClr val="0000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7" name="Text Box 9"/>
          <p:cNvSpPr txBox="1"/>
          <p:nvPr/>
        </p:nvSpPr>
        <p:spPr>
          <a:xfrm>
            <a:off x="2057400" y="2768600"/>
            <a:ext cx="2209800" cy="584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 b="1">
                <a:solidFill>
                  <a:srgbClr val="0000CC"/>
                </a:solidFill>
                <a:latin typeface="Arial" pitchFamily="34" charset="0"/>
                <a:ea typeface="隶书" panose="02010509060101010101" pitchFamily="49" charset="-122"/>
              </a:rPr>
              <a:t>电路闭合</a:t>
            </a:r>
            <a:endParaRPr lang="zh-CN" altLang="en-US" sz="3200" b="1">
              <a:solidFill>
                <a:srgbClr val="0000CC"/>
              </a:solidFill>
              <a:latin typeface="Arial" pitchFamily="34" charset="0"/>
              <a:ea typeface="隶书" panose="02010509060101010101" pitchFamily="49" charset="-122"/>
            </a:endParaRPr>
          </a:p>
        </p:txBody>
      </p:sp>
      <p:sp>
        <p:nvSpPr>
          <p:cNvPr id="19" name="Text Box 9"/>
          <p:cNvSpPr txBox="1"/>
          <p:nvPr/>
        </p:nvSpPr>
        <p:spPr>
          <a:xfrm>
            <a:off x="2438400" y="3316288"/>
            <a:ext cx="2209800" cy="584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 b="1">
                <a:solidFill>
                  <a:srgbClr val="0000CC"/>
                </a:solidFill>
                <a:latin typeface="Arial" pitchFamily="34" charset="0"/>
                <a:ea typeface="隶书" panose="02010509060101010101" pitchFamily="49" charset="-122"/>
              </a:rPr>
              <a:t>有电源</a:t>
            </a:r>
            <a:endParaRPr lang="zh-CN" altLang="en-US" sz="3200" b="1">
              <a:solidFill>
                <a:srgbClr val="0000CC"/>
              </a:solidFill>
              <a:latin typeface="Arial" pitchFamily="34" charset="0"/>
              <a:ea typeface="隶书" panose="02010509060101010101" pitchFamily="49" charset="-122"/>
            </a:endParaRPr>
          </a:p>
        </p:txBody>
      </p:sp>
      <p:sp>
        <p:nvSpPr>
          <p:cNvPr id="20" name="Text Box 9"/>
          <p:cNvSpPr txBox="1"/>
          <p:nvPr/>
        </p:nvSpPr>
        <p:spPr>
          <a:xfrm>
            <a:off x="4191000" y="2971800"/>
            <a:ext cx="2209800" cy="584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 b="1">
                <a:solidFill>
                  <a:srgbClr val="0000CC"/>
                </a:solidFill>
                <a:latin typeface="Arial" pitchFamily="34" charset="0"/>
                <a:ea typeface="隶书" panose="02010509060101010101" pitchFamily="49" charset="-122"/>
              </a:rPr>
              <a:t>产生电流</a:t>
            </a:r>
            <a:endParaRPr lang="zh-CN" altLang="en-US" sz="3200" b="1">
              <a:solidFill>
                <a:srgbClr val="0000CC"/>
              </a:solidFill>
              <a:latin typeface="Arial" pitchFamily="34" charset="0"/>
              <a:ea typeface="隶书" panose="02010509060101010101" pitchFamily="49" charset="-122"/>
            </a:endParaRPr>
          </a:p>
        </p:txBody>
      </p:sp>
      <p:sp>
        <p:nvSpPr>
          <p:cNvPr id="22" name="左大括号 21"/>
          <p:cNvSpPr/>
          <p:nvPr/>
        </p:nvSpPr>
        <p:spPr>
          <a:xfrm flipH="1">
            <a:off x="4495800" y="4191000"/>
            <a:ext cx="304800" cy="838200"/>
          </a:xfrm>
          <a:prstGeom prst="leftBrace">
            <a:avLst>
              <a:gd name="adj1" fmla="val 38441"/>
              <a:gd name="adj2" fmla="val 50000"/>
            </a:avLst>
          </a:prstGeom>
          <a:ln w="38100">
            <a:solidFill>
              <a:srgbClr val="0000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3" name="Text Box 9"/>
          <p:cNvSpPr txBox="1"/>
          <p:nvPr/>
        </p:nvSpPr>
        <p:spPr>
          <a:xfrm>
            <a:off x="2590800" y="3987800"/>
            <a:ext cx="2209800" cy="584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 b="1">
                <a:solidFill>
                  <a:srgbClr val="0000CC"/>
                </a:solidFill>
                <a:latin typeface="Arial" pitchFamily="34" charset="0"/>
                <a:ea typeface="隶书" panose="02010509060101010101" pitchFamily="49" charset="-122"/>
              </a:rPr>
              <a:t>电路闭合</a:t>
            </a:r>
            <a:endParaRPr lang="zh-CN" altLang="en-US" sz="3200" b="1">
              <a:solidFill>
                <a:srgbClr val="0000CC"/>
              </a:solidFill>
              <a:latin typeface="Arial" pitchFamily="34" charset="0"/>
              <a:ea typeface="隶书" panose="02010509060101010101" pitchFamily="49" charset="-122"/>
            </a:endParaRPr>
          </a:p>
        </p:txBody>
      </p:sp>
      <p:sp>
        <p:nvSpPr>
          <p:cNvPr id="24" name="Text Box 9"/>
          <p:cNvSpPr txBox="1"/>
          <p:nvPr/>
        </p:nvSpPr>
        <p:spPr>
          <a:xfrm>
            <a:off x="1524000" y="4648200"/>
            <a:ext cx="3048000" cy="5238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 b="1">
                <a:solidFill>
                  <a:srgbClr val="0000CC"/>
                </a:solidFill>
                <a:latin typeface="Arial" pitchFamily="34" charset="0"/>
                <a:ea typeface="隶书" panose="02010509060101010101" pitchFamily="49" charset="-122"/>
              </a:rPr>
              <a:t>有磁铁插入螺丝管</a:t>
            </a:r>
            <a:endParaRPr lang="zh-CN" altLang="en-US" sz="2800" b="1">
              <a:solidFill>
                <a:srgbClr val="0000CC"/>
              </a:solidFill>
              <a:latin typeface="Arial" pitchFamily="34" charset="0"/>
              <a:ea typeface="隶书" panose="02010509060101010101" pitchFamily="49" charset="-122"/>
            </a:endParaRPr>
          </a:p>
        </p:txBody>
      </p:sp>
      <p:sp>
        <p:nvSpPr>
          <p:cNvPr id="25" name="Text Box 9"/>
          <p:cNvSpPr txBox="1"/>
          <p:nvPr/>
        </p:nvSpPr>
        <p:spPr>
          <a:xfrm>
            <a:off x="4724400" y="4292600"/>
            <a:ext cx="2209800" cy="584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 b="1">
                <a:solidFill>
                  <a:srgbClr val="0000CC"/>
                </a:solidFill>
                <a:latin typeface="Arial" pitchFamily="34" charset="0"/>
                <a:ea typeface="隶书" panose="02010509060101010101" pitchFamily="49" charset="-122"/>
              </a:rPr>
              <a:t>产生电流</a:t>
            </a:r>
            <a:endParaRPr lang="zh-CN" altLang="en-US" sz="3200" b="1">
              <a:solidFill>
                <a:srgbClr val="0000CC"/>
              </a:solidFill>
              <a:latin typeface="Arial" pitchFamily="34" charset="0"/>
              <a:ea typeface="隶书" panose="02010509060101010101" pitchFamily="49" charset="-122"/>
            </a:endParaRPr>
          </a:p>
        </p:txBody>
      </p:sp>
      <p:sp>
        <p:nvSpPr>
          <p:cNvPr id="26" name="Text Box 7"/>
          <p:cNvSpPr txBox="1"/>
          <p:nvPr/>
        </p:nvSpPr>
        <p:spPr>
          <a:xfrm>
            <a:off x="228600" y="4191000"/>
            <a:ext cx="1905000" cy="6461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>
                <a:solidFill>
                  <a:srgbClr val="663300"/>
                </a:solidFill>
                <a:latin typeface="Arial" pitchFamily="34" charset="0"/>
                <a:ea typeface="隶书" panose="02010509060101010101" pitchFamily="49" charset="-122"/>
              </a:rPr>
              <a:t>乙电路</a:t>
            </a:r>
            <a:endParaRPr lang="zh-CN" altLang="en-US" sz="3600" b="1">
              <a:solidFill>
                <a:schemeClr val="tx2"/>
              </a:solidFill>
              <a:latin typeface="Arial" pitchFamily="34" charset="0"/>
              <a:ea typeface="隶书" panose="02010509060101010101" pitchFamily="49" charset="-122"/>
            </a:endParaRPr>
          </a:p>
        </p:txBody>
      </p:sp>
      <p:sp>
        <p:nvSpPr>
          <p:cNvPr id="27" name="TextBox 26"/>
          <p:cNvSpPr txBox="1"/>
          <p:nvPr/>
        </p:nvSpPr>
        <p:spPr>
          <a:xfrm>
            <a:off x="609600" y="5410200"/>
            <a:ext cx="7696200" cy="10779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00B050"/>
                </a:solidFill>
                <a:latin typeface="Arial" pitchFamily="34" charset="0"/>
              </a:rPr>
              <a:t>显然，乙电路中的螺线管与甲电路中的电源相当，既电磁感应中有</a:t>
            </a:r>
            <a:r>
              <a:rPr lang="zh-CN" altLang="en-US" sz="3200" b="1">
                <a:solidFill>
                  <a:srgbClr val="FF0000"/>
                </a:solidFill>
                <a:latin typeface="Arial" pitchFamily="34" charset="0"/>
              </a:rPr>
              <a:t>电动势</a:t>
            </a:r>
            <a:endParaRPr lang="zh-CN" altLang="en-US" sz="3200" b="1">
              <a:solidFill>
                <a:srgbClr val="FF0000"/>
              </a:solidFill>
              <a:latin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02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02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7" presetID="3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102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1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02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02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4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6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1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 nodeType="clickPar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5" grpId="0"/>
      <p:bldP spid="10246" grpId="0"/>
      <p:bldP spid="10247" grpId="0"/>
      <p:bldP spid="10251" grpId="0"/>
      <p:bldP spid="15" grpId="0"/>
      <p:bldP spid="17" grpId="0"/>
      <p:bldP spid="19" grpId="0"/>
      <p:bldP spid="20" grpId="0"/>
      <p:bldP spid="22" grpId="0"/>
      <p:bldP spid="23" grpId="0"/>
      <p:bldP spid="24" grpId="0"/>
      <p:bldP spid="25" grpId="0"/>
      <p:bldP spid="26" grpId="0"/>
      <p:bldP spid="2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Text Box 7"/>
          <p:cNvSpPr txBox="1"/>
          <p:nvPr/>
        </p:nvSpPr>
        <p:spPr>
          <a:xfrm>
            <a:off x="1520825" y="4127500"/>
            <a:ext cx="1069975" cy="523875"/>
          </a:xfrm>
          <a:prstGeom prst="rect">
            <a:avLst/>
          </a:prstGeom>
          <a:solidFill>
            <a:schemeClr val="bg1"/>
          </a:solidFill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 b="1">
                <a:solidFill>
                  <a:srgbClr val="FF0000"/>
                </a:solidFill>
                <a:latin typeface="Arial" pitchFamily="34" charset="0"/>
              </a:rPr>
              <a:t>电源</a:t>
            </a:r>
            <a:endParaRPr lang="zh-CN" altLang="en-US" sz="2800" b="1">
              <a:solidFill>
                <a:srgbClr val="FF0000"/>
              </a:solidFill>
              <a:latin typeface="Arial" pitchFamily="34" charset="0"/>
            </a:endParaRPr>
          </a:p>
        </p:txBody>
      </p:sp>
      <p:sp>
        <p:nvSpPr>
          <p:cNvPr id="12290" name="Rectangle 2"/>
          <p:cNvSpPr>
            <a:spLocks noGrp="1"/>
          </p:cNvSpPr>
          <p:nvPr>
            <p:ph idx="1"/>
          </p:nvPr>
        </p:nvSpPr>
        <p:spPr>
          <a:xfrm>
            <a:off x="228600" y="331788"/>
            <a:ext cx="7696200" cy="1752600"/>
          </a:xfrm>
        </p:spPr>
        <p:txBody>
          <a:bodyPr vert="horz" wrap="square" lIns="91440" tIns="45720" rIns="91440" bIns="45720" anchor="t" anchorCtr="0"/>
          <a:lstStyle/>
          <a:p>
            <a:pPr eaLnBrk="1" hangingPunct="1">
              <a:spcBef>
                <a:spcPct val="50000"/>
              </a:spcBef>
              <a:buNone/>
            </a:pPr>
            <a:r>
              <a:rPr lang="en-US" altLang="zh-CN" sz="4700" b="1">
                <a:solidFill>
                  <a:srgbClr val="FFFF00"/>
                </a:solidFill>
                <a:latin typeface="宋体" panose="02010600030101010101" pitchFamily="2" charset="-122"/>
              </a:rPr>
              <a:t> </a:t>
            </a:r>
            <a:r>
              <a:rPr lang="en-US" altLang="zh-CN" b="1">
                <a:solidFill>
                  <a:srgbClr val="00B050"/>
                </a:solidFill>
                <a:latin typeface="宋体" panose="02010600030101010101" pitchFamily="2" charset="-122"/>
              </a:rPr>
              <a:t>1.</a:t>
            </a:r>
            <a:r>
              <a:rPr lang="zh-CN" altLang="en-US" sz="3200" b="1">
                <a:solidFill>
                  <a:srgbClr val="00B050"/>
                </a:solidFill>
                <a:latin typeface="宋体" panose="02010600030101010101" pitchFamily="2" charset="-122"/>
              </a:rPr>
              <a:t>定义</a:t>
            </a:r>
            <a:r>
              <a:rPr lang="zh-CN" altLang="en-US" sz="4700" b="1">
                <a:solidFill>
                  <a:srgbClr val="00B050"/>
                </a:solidFill>
                <a:latin typeface="宋体" panose="02010600030101010101" pitchFamily="2" charset="-122"/>
              </a:rPr>
              <a:t>：</a:t>
            </a:r>
            <a:r>
              <a:rPr lang="zh-CN" altLang="en-US" b="1">
                <a:solidFill>
                  <a:srgbClr val="00B050"/>
                </a:solidFill>
                <a:latin typeface="宋体" panose="02010600030101010101" pitchFamily="2" charset="-122"/>
              </a:rPr>
              <a:t>在电磁感应现象中产生的电动势叫感应电动势。产生感应电动势的那部分导体就相当于电源</a:t>
            </a:r>
            <a:r>
              <a:rPr lang="en-US" altLang="zh-CN" b="1">
                <a:solidFill>
                  <a:srgbClr val="00B050"/>
                </a:solidFill>
                <a:latin typeface="宋体" panose="02010600030101010101" pitchFamily="2" charset="-122"/>
              </a:rPr>
              <a:t>.</a:t>
            </a:r>
            <a:endParaRPr lang="en-US" altLang="zh-CN">
              <a:solidFill>
                <a:srgbClr val="00B050"/>
              </a:solidFill>
            </a:endParaRPr>
          </a:p>
        </p:txBody>
      </p:sp>
      <p:sp>
        <p:nvSpPr>
          <p:cNvPr id="13315" name="Text Box 3"/>
          <p:cNvSpPr txBox="1"/>
          <p:nvPr/>
        </p:nvSpPr>
        <p:spPr>
          <a:xfrm>
            <a:off x="-76200" y="0"/>
            <a:ext cx="6172200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>
                <a:solidFill>
                  <a:srgbClr val="7030A0"/>
                </a:solidFill>
                <a:latin typeface="Arial" pitchFamily="34" charset="0"/>
              </a:rPr>
              <a:t>一</a:t>
            </a:r>
            <a:r>
              <a:rPr lang="en-US" altLang="zh-CN" sz="3600" b="1">
                <a:solidFill>
                  <a:srgbClr val="7030A0"/>
                </a:solidFill>
                <a:latin typeface="Arial" pitchFamily="34" charset="0"/>
              </a:rPr>
              <a:t>.</a:t>
            </a:r>
            <a:r>
              <a:rPr lang="zh-CN" altLang="en-US" sz="3600" b="1">
                <a:solidFill>
                  <a:srgbClr val="7030A0"/>
                </a:solidFill>
                <a:latin typeface="Arial" pitchFamily="34" charset="0"/>
              </a:rPr>
              <a:t>感应电动势</a:t>
            </a:r>
            <a:endParaRPr lang="zh-CN" altLang="en-US" sz="3600" b="1">
              <a:solidFill>
                <a:srgbClr val="7030A0"/>
              </a:solidFill>
              <a:latin typeface="Arial" pitchFamily="34" charset="0"/>
            </a:endParaRPr>
          </a:p>
        </p:txBody>
      </p:sp>
      <p:grpSp>
        <p:nvGrpSpPr>
          <p:cNvPr id="2" name="组合 6"/>
          <p:cNvGrpSpPr/>
          <p:nvPr/>
        </p:nvGrpSpPr>
        <p:grpSpPr>
          <a:xfrm>
            <a:off x="381000" y="1984375"/>
            <a:ext cx="2667000" cy="2255838"/>
            <a:chOff x="381000" y="2514600"/>
            <a:chExt cx="2667000" cy="2255557"/>
          </a:xfrm>
        </p:grpSpPr>
        <p:pic>
          <p:nvPicPr>
            <p:cNvPr id="14362" name="Picture 2" descr="17-14"/>
            <p:cNvPicPr>
              <a:picLocks noChangeAspect="1"/>
            </p:cNvPicPr>
            <p:nvPr/>
          </p:nvPicPr>
          <p:blipFill>
            <a:blip r:embed="rId3"/>
            <a:srcRect l="11836" t="15057" r="11183" b="14110"/>
            <a:stretch>
              <a:fillRect/>
            </a:stretch>
          </p:blipFill>
          <p:spPr>
            <a:xfrm>
              <a:off x="381000" y="2514600"/>
              <a:ext cx="2667000" cy="2255557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4363" name="AutoShape 3"/>
            <p:cNvSpPr/>
            <p:nvPr/>
          </p:nvSpPr>
          <p:spPr>
            <a:xfrm>
              <a:off x="2039938" y="3429000"/>
              <a:ext cx="398462" cy="200025"/>
            </a:xfrm>
            <a:prstGeom prst="rightArrow">
              <a:avLst>
                <a:gd name="adj1" fmla="val 50000"/>
                <a:gd name="adj2" fmla="val 60186"/>
              </a:avLst>
            </a:prstGeom>
            <a:solidFill>
              <a:schemeClr val="tx1"/>
            </a:solidFill>
            <a:ln w="9525" cap="flat" cmpd="sng">
              <a:solidFill>
                <a:srgbClr val="FF3300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</a:endParaRPr>
            </a:p>
          </p:txBody>
        </p:sp>
      </p:grpSp>
      <p:grpSp>
        <p:nvGrpSpPr>
          <p:cNvPr id="3" name="组合 46"/>
          <p:cNvGrpSpPr/>
          <p:nvPr/>
        </p:nvGrpSpPr>
        <p:grpSpPr>
          <a:xfrm>
            <a:off x="4040188" y="1984375"/>
            <a:ext cx="3705225" cy="2838450"/>
            <a:chOff x="4112464" y="2478925"/>
            <a:chExt cx="3705674" cy="2838450"/>
          </a:xfrm>
        </p:grpSpPr>
        <p:pic>
          <p:nvPicPr>
            <p:cNvPr id="14356" name="Picture 3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4112464" y="2478925"/>
              <a:ext cx="3626686" cy="2838450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5" name="Freeform 4"/>
            <p:cNvSpPr/>
            <p:nvPr/>
          </p:nvSpPr>
          <p:spPr bwMode="auto">
            <a:xfrm>
              <a:off x="7068747" y="4126750"/>
              <a:ext cx="555692" cy="187325"/>
            </a:xfrm>
            <a:custGeom>
              <a:gdLst>
                <a:gd name="T0" fmla="*/ 409 w 409"/>
                <a:gd name="T1" fmla="*/ 0 h 136"/>
                <a:gd name="T2" fmla="*/ 227 w 409"/>
                <a:gd name="T3" fmla="*/ 91 h 136"/>
                <a:gd name="T4" fmla="*/ 0 w 409"/>
                <a:gd name="T5" fmla="*/ 136 h 136"/>
                <a:gd name="T6" fmla="*/ 0 60000 65536"/>
                <a:gd name="T7" fmla="*/ 0 60000 65536"/>
                <a:gd name="T8" fmla="*/ 0 60000 65536"/>
                <a:gd name="T9" fmla="*/ 0 w 409"/>
                <a:gd name="T10" fmla="*/ 0 h 136"/>
                <a:gd name="T11" fmla="*/ 409 w 409"/>
                <a:gd name="T12" fmla="*/ 136 h 136"/>
              </a:gdLst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409" h="136">
                  <a:moveTo>
                    <a:pt x="409" y="0"/>
                  </a:moveTo>
                  <a:cubicBezTo>
                    <a:pt x="352" y="34"/>
                    <a:pt x="295" y="68"/>
                    <a:pt x="227" y="91"/>
                  </a:cubicBezTo>
                  <a:cubicBezTo>
                    <a:pt x="159" y="114"/>
                    <a:pt x="79" y="125"/>
                    <a:pt x="0" y="136"/>
                  </a:cubicBezTo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 w="38100">
              <a:solidFill>
                <a:srgbClr val="FFFF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16" name="Freeform 5"/>
            <p:cNvSpPr/>
            <p:nvPr/>
          </p:nvSpPr>
          <p:spPr bwMode="auto">
            <a:xfrm>
              <a:off x="7087800" y="4287088"/>
              <a:ext cx="555692" cy="187325"/>
            </a:xfrm>
            <a:custGeom>
              <a:gdLst>
                <a:gd name="T0" fmla="*/ 409 w 409"/>
                <a:gd name="T1" fmla="*/ 0 h 136"/>
                <a:gd name="T2" fmla="*/ 227 w 409"/>
                <a:gd name="T3" fmla="*/ 91 h 136"/>
                <a:gd name="T4" fmla="*/ 0 w 409"/>
                <a:gd name="T5" fmla="*/ 136 h 136"/>
                <a:gd name="T6" fmla="*/ 0 60000 65536"/>
                <a:gd name="T7" fmla="*/ 0 60000 65536"/>
                <a:gd name="T8" fmla="*/ 0 60000 65536"/>
                <a:gd name="T9" fmla="*/ 0 w 409"/>
                <a:gd name="T10" fmla="*/ 0 h 136"/>
                <a:gd name="T11" fmla="*/ 409 w 409"/>
                <a:gd name="T12" fmla="*/ 136 h 136"/>
              </a:gdLst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409" h="136">
                  <a:moveTo>
                    <a:pt x="409" y="0"/>
                  </a:moveTo>
                  <a:cubicBezTo>
                    <a:pt x="352" y="34"/>
                    <a:pt x="295" y="68"/>
                    <a:pt x="227" y="91"/>
                  </a:cubicBezTo>
                  <a:cubicBezTo>
                    <a:pt x="159" y="114"/>
                    <a:pt x="79" y="125"/>
                    <a:pt x="0" y="136"/>
                  </a:cubicBezTo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 w="38100">
              <a:solidFill>
                <a:srgbClr val="FFFF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17" name="Freeform 6"/>
            <p:cNvSpPr/>
            <p:nvPr/>
          </p:nvSpPr>
          <p:spPr bwMode="auto">
            <a:xfrm>
              <a:off x="6976661" y="4472825"/>
              <a:ext cx="681120" cy="173038"/>
            </a:xfrm>
            <a:custGeom>
              <a:gdLst>
                <a:gd name="T0" fmla="*/ 409 w 409"/>
                <a:gd name="T1" fmla="*/ 0 h 136"/>
                <a:gd name="T2" fmla="*/ 227 w 409"/>
                <a:gd name="T3" fmla="*/ 91 h 136"/>
                <a:gd name="T4" fmla="*/ 0 w 409"/>
                <a:gd name="T5" fmla="*/ 136 h 136"/>
                <a:gd name="T6" fmla="*/ 0 60000 65536"/>
                <a:gd name="T7" fmla="*/ 0 60000 65536"/>
                <a:gd name="T8" fmla="*/ 0 60000 65536"/>
                <a:gd name="T9" fmla="*/ 0 w 409"/>
                <a:gd name="T10" fmla="*/ 0 h 136"/>
                <a:gd name="T11" fmla="*/ 409 w 409"/>
                <a:gd name="T12" fmla="*/ 136 h 136"/>
              </a:gdLst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409" h="136">
                  <a:moveTo>
                    <a:pt x="409" y="0"/>
                  </a:moveTo>
                  <a:cubicBezTo>
                    <a:pt x="352" y="34"/>
                    <a:pt x="295" y="68"/>
                    <a:pt x="227" y="91"/>
                  </a:cubicBezTo>
                  <a:cubicBezTo>
                    <a:pt x="159" y="114"/>
                    <a:pt x="79" y="125"/>
                    <a:pt x="0" y="136"/>
                  </a:cubicBezTo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 w="38100">
              <a:solidFill>
                <a:srgbClr val="FFFF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14360" name="Text Box 8"/>
            <p:cNvSpPr txBox="1"/>
            <p:nvPr/>
          </p:nvSpPr>
          <p:spPr>
            <a:xfrm>
              <a:off x="7391400" y="2952750"/>
              <a:ext cx="426738" cy="359061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zh-CN" sz="2800" b="1">
                  <a:latin typeface="Arial" pitchFamily="34" charset="0"/>
                  <a:ea typeface="黑体" panose="02010609060101010101" pitchFamily="2" charset="-122"/>
                </a:rPr>
                <a:t>N</a:t>
              </a:r>
              <a:endParaRPr lang="en-US" altLang="zh-CN" sz="2800" b="1">
                <a:latin typeface="Arial" pitchFamily="34" charset="0"/>
                <a:ea typeface="黑体" panose="02010609060101010101" pitchFamily="2" charset="-122"/>
              </a:endParaRPr>
            </a:p>
          </p:txBody>
        </p:sp>
        <p:sp>
          <p:nvSpPr>
            <p:cNvPr id="14361" name="Text Box 9"/>
            <p:cNvSpPr txBox="1"/>
            <p:nvPr/>
          </p:nvSpPr>
          <p:spPr>
            <a:xfrm>
              <a:off x="7391400" y="3409950"/>
              <a:ext cx="426738" cy="359061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zh-CN" sz="2800" b="1">
                  <a:latin typeface="Arial" pitchFamily="34" charset="0"/>
                  <a:ea typeface="黑体" panose="02010609060101010101" pitchFamily="2" charset="-122"/>
                </a:rPr>
                <a:t>S</a:t>
              </a:r>
              <a:endParaRPr lang="en-US" altLang="zh-CN" sz="2800" b="1">
                <a:latin typeface="Arial" pitchFamily="34" charset="0"/>
                <a:ea typeface="黑体" panose="02010609060101010101" pitchFamily="2" charset="-122"/>
              </a:endParaRPr>
            </a:p>
          </p:txBody>
        </p:sp>
      </p:grpSp>
      <p:sp>
        <p:nvSpPr>
          <p:cNvPr id="23" name="Text Box 13"/>
          <p:cNvSpPr txBox="1"/>
          <p:nvPr/>
        </p:nvSpPr>
        <p:spPr>
          <a:xfrm>
            <a:off x="6937375" y="4279900"/>
            <a:ext cx="911225" cy="523875"/>
          </a:xfrm>
          <a:prstGeom prst="rect">
            <a:avLst/>
          </a:prstGeom>
          <a:solidFill>
            <a:schemeClr val="bg1"/>
          </a:solidFill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 b="1">
                <a:solidFill>
                  <a:srgbClr val="FF0000"/>
                </a:solidFill>
                <a:latin typeface="Arial" pitchFamily="34" charset="0"/>
              </a:rPr>
              <a:t>电源</a:t>
            </a:r>
            <a:endParaRPr lang="zh-CN" altLang="en-US" sz="2800" b="1">
              <a:solidFill>
                <a:srgbClr val="FF0000"/>
              </a:solidFill>
              <a:latin typeface="Arial" pitchFamily="34" charset="0"/>
            </a:endParaRPr>
          </a:p>
        </p:txBody>
      </p:sp>
      <p:sp>
        <p:nvSpPr>
          <p:cNvPr id="25" name="TextBox 24"/>
          <p:cNvSpPr txBox="1"/>
          <p:nvPr/>
        </p:nvSpPr>
        <p:spPr>
          <a:xfrm>
            <a:off x="1600200" y="1831975"/>
            <a:ext cx="457200" cy="584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FF0000"/>
                </a:solidFill>
                <a:latin typeface="Arial" pitchFamily="34" charset="0"/>
              </a:rPr>
              <a:t>+</a:t>
            </a:r>
            <a:endParaRPr lang="zh-CN" altLang="en-US" sz="3200" b="1">
              <a:solidFill>
                <a:srgbClr val="FF0000"/>
              </a:solidFill>
              <a:latin typeface="Arial" pitchFamily="34" charset="0"/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1676400" y="3584575"/>
            <a:ext cx="457200" cy="584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FF0000"/>
                </a:solidFill>
                <a:latin typeface="Arial" pitchFamily="34" charset="0"/>
              </a:rPr>
              <a:t>-</a:t>
            </a:r>
            <a:endParaRPr lang="zh-CN" altLang="en-US" sz="3200" b="1">
              <a:solidFill>
                <a:srgbClr val="FF0000"/>
              </a:solidFill>
              <a:latin typeface="Arial" pitchFamily="34" charset="0"/>
            </a:endParaRPr>
          </a:p>
        </p:txBody>
      </p:sp>
      <p:cxnSp>
        <p:nvCxnSpPr>
          <p:cNvPr id="28" name="直接箭头连接符 27"/>
          <p:cNvCxnSpPr/>
          <p:nvPr/>
        </p:nvCxnSpPr>
        <p:spPr>
          <a:xfrm rot="5400000" flipH="1" flipV="1">
            <a:off x="1508919" y="3048794"/>
            <a:ext cx="914400" cy="1588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" name="组合 47"/>
          <p:cNvGrpSpPr/>
          <p:nvPr/>
        </p:nvGrpSpPr>
        <p:grpSpPr>
          <a:xfrm>
            <a:off x="7205663" y="3706813"/>
            <a:ext cx="228600" cy="387350"/>
            <a:chOff x="7239000" y="4204002"/>
            <a:chExt cx="228600" cy="387856"/>
          </a:xfrm>
        </p:grpSpPr>
        <p:cxnSp>
          <p:nvCxnSpPr>
            <p:cNvPr id="42" name="直接箭头连接符 41"/>
            <p:cNvCxnSpPr/>
            <p:nvPr/>
          </p:nvCxnSpPr>
          <p:spPr>
            <a:xfrm rot="10800000" flipV="1">
              <a:off x="7239000" y="4204002"/>
              <a:ext cx="228600" cy="76300"/>
            </a:xfrm>
            <a:prstGeom prst="straightConnector1">
              <a:avLst/>
            </a:prstGeom>
            <a:ln w="28575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直接箭头连接符 44"/>
            <p:cNvCxnSpPr/>
            <p:nvPr/>
          </p:nvCxnSpPr>
          <p:spPr>
            <a:xfrm rot="10800000" flipV="1">
              <a:off x="7239000" y="4380444"/>
              <a:ext cx="228600" cy="76300"/>
            </a:xfrm>
            <a:prstGeom prst="straightConnector1">
              <a:avLst/>
            </a:prstGeom>
            <a:ln w="28575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直接箭头连接符 45"/>
            <p:cNvCxnSpPr/>
            <p:nvPr/>
          </p:nvCxnSpPr>
          <p:spPr>
            <a:xfrm rot="10800000" flipV="1">
              <a:off x="7239000" y="4515558"/>
              <a:ext cx="228600" cy="76300"/>
            </a:xfrm>
            <a:prstGeom prst="straightConnector1">
              <a:avLst/>
            </a:prstGeom>
            <a:ln w="28575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9" name="TextBox 48"/>
          <p:cNvSpPr txBox="1"/>
          <p:nvPr/>
        </p:nvSpPr>
        <p:spPr>
          <a:xfrm>
            <a:off x="6613525" y="3744913"/>
            <a:ext cx="457200" cy="584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FF0000"/>
                </a:solidFill>
                <a:latin typeface="Arial" pitchFamily="34" charset="0"/>
              </a:rPr>
              <a:t>+</a:t>
            </a:r>
            <a:endParaRPr lang="zh-CN" altLang="en-US" sz="3200" b="1">
              <a:solidFill>
                <a:srgbClr val="FF0000"/>
              </a:solidFill>
              <a:latin typeface="Arial" pitchFamily="34" charset="0"/>
            </a:endParaRPr>
          </a:p>
        </p:txBody>
      </p:sp>
      <p:sp>
        <p:nvSpPr>
          <p:cNvPr id="50" name="TextBox 49"/>
          <p:cNvSpPr txBox="1"/>
          <p:nvPr/>
        </p:nvSpPr>
        <p:spPr>
          <a:xfrm>
            <a:off x="6696075" y="2990850"/>
            <a:ext cx="457200" cy="58578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FF0000"/>
                </a:solidFill>
                <a:latin typeface="Arial" pitchFamily="34" charset="0"/>
              </a:rPr>
              <a:t>-</a:t>
            </a:r>
            <a:endParaRPr lang="zh-CN" altLang="en-US" sz="3200" b="1">
              <a:solidFill>
                <a:srgbClr val="FF0000"/>
              </a:solidFill>
              <a:latin typeface="Arial" pitchFamily="34" charset="0"/>
            </a:endParaRPr>
          </a:p>
        </p:txBody>
      </p:sp>
      <p:sp>
        <p:nvSpPr>
          <p:cNvPr id="51" name="TextBox 50"/>
          <p:cNvSpPr txBox="1"/>
          <p:nvPr/>
        </p:nvSpPr>
        <p:spPr>
          <a:xfrm>
            <a:off x="-66675" y="4803775"/>
            <a:ext cx="9144000" cy="52228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0000FF"/>
                </a:solidFill>
                <a:latin typeface="Arial" pitchFamily="34" charset="0"/>
              </a:rPr>
              <a:t>思考</a:t>
            </a:r>
            <a:r>
              <a:rPr lang="en-US" altLang="zh-CN" sz="2800" b="1">
                <a:solidFill>
                  <a:srgbClr val="0000FF"/>
                </a:solidFill>
                <a:latin typeface="Arial" pitchFamily="34" charset="0"/>
              </a:rPr>
              <a:t>1</a:t>
            </a:r>
            <a:r>
              <a:rPr lang="zh-CN" altLang="en-US" sz="2800" b="1">
                <a:solidFill>
                  <a:srgbClr val="0000FF"/>
                </a:solidFill>
                <a:latin typeface="Arial" pitchFamily="34" charset="0"/>
              </a:rPr>
              <a:t>：能判断图中相当于电源的那部分导体的正负极吗？</a:t>
            </a:r>
            <a:endParaRPr lang="zh-CN" altLang="en-US" sz="2800" b="1">
              <a:solidFill>
                <a:srgbClr val="0000FF"/>
              </a:solidFill>
              <a:latin typeface="Arial" pitchFamily="34" charset="0"/>
            </a:endParaRPr>
          </a:p>
        </p:txBody>
      </p:sp>
      <p:sp>
        <p:nvSpPr>
          <p:cNvPr id="52" name="TextBox 51"/>
          <p:cNvSpPr txBox="1"/>
          <p:nvPr/>
        </p:nvSpPr>
        <p:spPr>
          <a:xfrm>
            <a:off x="-60325" y="5310188"/>
            <a:ext cx="9144000" cy="95408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0000FF"/>
                </a:solidFill>
                <a:latin typeface="Arial" pitchFamily="34" charset="0"/>
              </a:rPr>
              <a:t>思考</a:t>
            </a:r>
            <a:r>
              <a:rPr lang="en-US" altLang="zh-CN" sz="2800" b="1">
                <a:solidFill>
                  <a:srgbClr val="0000FF"/>
                </a:solidFill>
                <a:latin typeface="Arial" pitchFamily="34" charset="0"/>
              </a:rPr>
              <a:t>2</a:t>
            </a:r>
            <a:r>
              <a:rPr lang="zh-CN" altLang="en-US" sz="2800" b="1">
                <a:solidFill>
                  <a:srgbClr val="0000FF"/>
                </a:solidFill>
                <a:latin typeface="Arial" pitchFamily="34" charset="0"/>
              </a:rPr>
              <a:t>：如果电路不闭合，电路中有电流吗？感应电动势呢？</a:t>
            </a:r>
            <a:endParaRPr lang="zh-CN" altLang="en-US" sz="2800" b="1">
              <a:solidFill>
                <a:srgbClr val="0000FF"/>
              </a:solidFill>
              <a:latin typeface="Arial" pitchFamily="34" charset="0"/>
            </a:endParaRPr>
          </a:p>
        </p:txBody>
      </p:sp>
      <p:sp>
        <p:nvSpPr>
          <p:cNvPr id="54" name="TextBox 53"/>
          <p:cNvSpPr txBox="1"/>
          <p:nvPr/>
        </p:nvSpPr>
        <p:spPr>
          <a:xfrm>
            <a:off x="-76200" y="6202363"/>
            <a:ext cx="9144000" cy="52228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0000FF"/>
                </a:solidFill>
                <a:latin typeface="Arial" pitchFamily="34" charset="0"/>
              </a:rPr>
              <a:t>思考</a:t>
            </a:r>
            <a:r>
              <a:rPr lang="en-US" altLang="zh-CN" sz="2800" b="1">
                <a:solidFill>
                  <a:srgbClr val="0000FF"/>
                </a:solidFill>
                <a:latin typeface="Arial" pitchFamily="34" charset="0"/>
              </a:rPr>
              <a:t>3</a:t>
            </a:r>
            <a:r>
              <a:rPr lang="zh-CN" altLang="en-US" sz="2800" b="1">
                <a:solidFill>
                  <a:srgbClr val="0000FF"/>
                </a:solidFill>
                <a:latin typeface="Arial" pitchFamily="34" charset="0"/>
              </a:rPr>
              <a:t>：感应电动势的大小与哪些因素有关？</a:t>
            </a:r>
            <a:endParaRPr lang="zh-CN" altLang="en-US" sz="2800" b="1">
              <a:solidFill>
                <a:srgbClr val="0000FF"/>
              </a:solidFill>
              <a:latin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33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22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9" presetID="3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1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 nodeType="clickPar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48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 nodeType="clickPar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0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62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4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 nodeType="clickPar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9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 nodeType="clickPar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4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290" grpId="0" build="p"/>
      <p:bldP spid="13315" grpId="0"/>
      <p:bldP spid="23" grpId="0"/>
      <p:bldP spid="25" grpId="0"/>
      <p:bldP spid="26" grpId="0"/>
      <p:bldP spid="49" grpId="0"/>
      <p:bldP spid="50" grpId="0"/>
      <p:bldP spid="51" grpId="0"/>
      <p:bldP spid="52" grpId="0"/>
      <p:bldP spid="5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34" name="Rectangle 2"/>
          <p:cNvSpPr>
            <a:spLocks noGrp="1"/>
          </p:cNvSpPr>
          <p:nvPr>
            <p:ph type="title"/>
          </p:nvPr>
        </p:nvSpPr>
        <p:spPr>
          <a:xfrm>
            <a:off x="228600" y="1066800"/>
            <a:ext cx="5181600" cy="2362200"/>
          </a:xfrm>
        </p:spPr>
        <p:txBody>
          <a:bodyPr vert="horz" wrap="square" lIns="91440" tIns="45720" rIns="91440" bIns="45720" anchor="b" anchorCtr="0"/>
          <a:lstStyle/>
          <a:p>
            <a:pPr eaLnBrk="1" hangingPunct="1"/>
            <a:r>
              <a:rPr lang="zh-CN" altLang="en-US" sz="3000">
                <a:solidFill>
                  <a:srgbClr val="0000FF"/>
                </a:solidFill>
              </a:rPr>
              <a:t>      </a:t>
            </a:r>
            <a:r>
              <a:rPr lang="en-US" altLang="zh-CN" sz="3000">
                <a:solidFill>
                  <a:srgbClr val="0000FF"/>
                </a:solidFill>
              </a:rPr>
              <a:t>1.</a:t>
            </a:r>
            <a:r>
              <a:rPr lang="zh-CN" altLang="en-US" sz="3000">
                <a:solidFill>
                  <a:srgbClr val="0000FF"/>
                </a:solidFill>
              </a:rPr>
              <a:t>如右图实验中：导线切割磁感线，若导线运动的速度越快、磁体的磁场越强，则产生的感应电流</a:t>
            </a:r>
            <a:r>
              <a:rPr lang="zh-CN" altLang="en-US" sz="3000" u="sng">
                <a:solidFill>
                  <a:srgbClr val="0000FF"/>
                </a:solidFill>
              </a:rPr>
              <a:t>         </a:t>
            </a:r>
            <a:r>
              <a:rPr lang="zh-CN" altLang="en-US" sz="3000">
                <a:solidFill>
                  <a:srgbClr val="0000FF"/>
                </a:solidFill>
              </a:rPr>
              <a:t> ，既产生的感应电动势 </a:t>
            </a:r>
            <a:r>
              <a:rPr lang="zh-CN" altLang="en-US" sz="3000" u="sng">
                <a:solidFill>
                  <a:srgbClr val="0000FF"/>
                </a:solidFill>
              </a:rPr>
              <a:t>           </a:t>
            </a:r>
            <a:r>
              <a:rPr lang="zh-CN" altLang="en-US" sz="3000">
                <a:solidFill>
                  <a:srgbClr val="0000FF"/>
                </a:solidFill>
              </a:rPr>
              <a:t>。</a:t>
            </a:r>
            <a:endParaRPr lang="zh-CN" altLang="en-US" sz="3000">
              <a:solidFill>
                <a:srgbClr val="0000FF"/>
              </a:solidFill>
            </a:endParaRPr>
          </a:p>
        </p:txBody>
      </p:sp>
      <p:sp>
        <p:nvSpPr>
          <p:cNvPr id="18435" name="Rectangle 3"/>
          <p:cNvSpPr/>
          <p:nvPr/>
        </p:nvSpPr>
        <p:spPr>
          <a:xfrm>
            <a:off x="304800" y="3773488"/>
            <a:ext cx="4876800" cy="224631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rgbClr val="0000FF"/>
                </a:solidFill>
                <a:latin typeface="Arial" pitchFamily="34" charset="0"/>
              </a:rPr>
              <a:t>      2.</a:t>
            </a:r>
            <a:r>
              <a:rPr lang="zh-CN" altLang="en-US" sz="2800" b="1">
                <a:solidFill>
                  <a:srgbClr val="0000FF"/>
                </a:solidFill>
                <a:latin typeface="Arial" pitchFamily="34" charset="0"/>
              </a:rPr>
              <a:t>如右图实验中：向线圈插入条形磁铁，磁铁的磁场越强、插入的速度越快，产生的感应电流</a:t>
            </a:r>
            <a:r>
              <a:rPr lang="zh-CN" altLang="en-US" sz="2800" b="1" u="sng">
                <a:solidFill>
                  <a:srgbClr val="0000FF"/>
                </a:solidFill>
                <a:latin typeface="Arial" pitchFamily="34" charset="0"/>
              </a:rPr>
              <a:t>         </a:t>
            </a:r>
            <a:r>
              <a:rPr lang="zh-CN" altLang="en-US" sz="2800" b="1">
                <a:solidFill>
                  <a:srgbClr val="0000FF"/>
                </a:solidFill>
                <a:latin typeface="Arial" pitchFamily="34" charset="0"/>
              </a:rPr>
              <a:t>，既产生的感应电动势</a:t>
            </a:r>
            <a:r>
              <a:rPr lang="zh-CN" altLang="en-US" sz="2800" b="1" u="sng">
                <a:solidFill>
                  <a:srgbClr val="0000FF"/>
                </a:solidFill>
                <a:latin typeface="Arial" pitchFamily="34" charset="0"/>
              </a:rPr>
              <a:t>          </a:t>
            </a:r>
            <a:r>
              <a:rPr lang="zh-CN" altLang="en-US" sz="2800" b="1">
                <a:solidFill>
                  <a:srgbClr val="0000FF"/>
                </a:solidFill>
                <a:latin typeface="Arial" pitchFamily="34" charset="0"/>
              </a:rPr>
              <a:t>。</a:t>
            </a:r>
            <a:endParaRPr lang="zh-CN" altLang="en-US" sz="2800" b="1">
              <a:solidFill>
                <a:srgbClr val="0000FF"/>
              </a:solidFill>
              <a:latin typeface="Arial" pitchFamily="34" charset="0"/>
            </a:endParaRPr>
          </a:p>
        </p:txBody>
      </p:sp>
      <p:pic>
        <p:nvPicPr>
          <p:cNvPr id="1029" name="Picture 4" descr="pic_2106621"/>
          <p:cNvPicPr>
            <a:picLocks noChangeAspect="1"/>
          </p:cNvPicPr>
          <p:nvPr/>
        </p:nvPicPr>
        <p:blipFill>
          <a:blip r:embed="rId3">
            <a:lum bright="-6000" contrast="24000"/>
          </a:blip>
          <a:srcRect b="29617"/>
          <a:stretch>
            <a:fillRect/>
          </a:stretch>
        </p:blipFill>
        <p:spPr>
          <a:xfrm>
            <a:off x="5529263" y="1371600"/>
            <a:ext cx="3005137" cy="1752600"/>
          </a:xfrm>
          <a:prstGeom prst="rect">
            <a:avLst/>
          </a:prstGeom>
          <a:noFill/>
          <a:ln w="9525">
            <a:noFill/>
          </a:ln>
        </p:spPr>
      </p:pic>
      <p:graphicFrame>
        <p:nvGraphicFramePr>
          <p:cNvPr id="18437" name="Object 5"/>
          <p:cNvGraphicFramePr>
            <a:graphicFrameLocks noGrp="1"/>
          </p:cNvGraphicFramePr>
          <p:nvPr>
            <p:ph idx="1"/>
          </p:nvPr>
        </p:nvGraphicFramePr>
        <p:xfrm>
          <a:off x="5867400" y="3505200"/>
          <a:ext cx="2743200" cy="24098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r:id="rId4" imgW="3429000" imgH="3114675" progId="PBrush">
                  <p:embed/>
                </p:oleObj>
              </mc:Choice>
              <mc:Fallback>
                <p:oleObj r:id="rId4" imgW="3429000" imgH="3114675" progId="PBrush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>
                        <a:lum bright="-12000"/>
                      </a:blip>
                      <a:stretch>
                        <a:fillRect/>
                      </a:stretch>
                    </p:blipFill>
                    <p:spPr>
                      <a:xfrm>
                        <a:off x="5867400" y="3505200"/>
                        <a:ext cx="2743200" cy="2409825"/>
                      </a:xfrm>
                      <a:prstGeom prst="rect">
                        <a:avLst/>
                      </a:prstGeom>
                      <a:noFill/>
                      <a:ln w="38100"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304800" y="152400"/>
            <a:ext cx="1828800" cy="7080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002060"/>
                </a:solidFill>
                <a:latin typeface="Arial" pitchFamily="34" charset="0"/>
              </a:rPr>
              <a:t>推测：</a:t>
            </a:r>
            <a:endParaRPr lang="zh-CN" altLang="en-US" sz="4000" b="1">
              <a:solidFill>
                <a:srgbClr val="002060"/>
              </a:solidFill>
              <a:latin typeface="Arial" pitchFamily="34" charset="0"/>
            </a:endParaRPr>
          </a:p>
        </p:txBody>
      </p:sp>
      <p:sp>
        <p:nvSpPr>
          <p:cNvPr id="7" name="TextBox 6"/>
          <p:cNvSpPr txBox="1">
            <a:spLocks noChangeArrowheads="1"/>
          </p:cNvSpPr>
          <p:nvPr/>
        </p:nvSpPr>
        <p:spPr bwMode="auto">
          <a:xfrm>
            <a:off x="6781800" y="6457890"/>
            <a:ext cx="1219200" cy="400110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000" b="1" i="0" u="none" strike="noStrike" kern="1200" cap="none" spc="0" normalizeH="0" baseline="0" noProof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动画模拟</a:t>
            </a:r>
            <a:endParaRPr kumimoji="0" lang="zh-CN" altLang="en-US" sz="2000" b="1" i="0" u="none" strike="noStrike" kern="1200" cap="none" spc="0" normalizeH="0" baseline="0" noProof="0">
              <a:ln>
                <a:noFill/>
              </a:ln>
              <a:solidFill>
                <a:srgbClr val="00B05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2667000" y="2362200"/>
            <a:ext cx="1219200" cy="584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FF0000"/>
                </a:solidFill>
                <a:latin typeface="Arial" pitchFamily="34" charset="0"/>
              </a:rPr>
              <a:t>越大</a:t>
            </a:r>
            <a:endParaRPr lang="zh-CN" altLang="en-US" sz="3200" b="1">
              <a:solidFill>
                <a:srgbClr val="FF0000"/>
              </a:solidFill>
              <a:latin typeface="Arial" pitchFamily="34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2667000" y="2819400"/>
            <a:ext cx="1219200" cy="584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FF0000"/>
                </a:solidFill>
                <a:latin typeface="Arial" pitchFamily="34" charset="0"/>
              </a:rPr>
              <a:t>越大</a:t>
            </a:r>
            <a:endParaRPr lang="zh-CN" altLang="en-US" sz="3200" b="1">
              <a:solidFill>
                <a:srgbClr val="FF0000"/>
              </a:solidFill>
              <a:latin typeface="Arial" pitchFamily="34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828800" y="4953000"/>
            <a:ext cx="1219200" cy="584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FF0000"/>
                </a:solidFill>
                <a:latin typeface="Arial" pitchFamily="34" charset="0"/>
              </a:rPr>
              <a:t>越大</a:t>
            </a:r>
            <a:endParaRPr lang="zh-CN" altLang="en-US" sz="3200" b="1">
              <a:solidFill>
                <a:srgbClr val="FF0000"/>
              </a:solidFill>
              <a:latin typeface="Arial" pitchFamily="34" charset="0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1752600" y="5410200"/>
            <a:ext cx="1219200" cy="584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FF0000"/>
                </a:solidFill>
                <a:latin typeface="Arial" pitchFamily="34" charset="0"/>
              </a:rPr>
              <a:t>越大</a:t>
            </a:r>
            <a:endParaRPr lang="zh-CN" altLang="en-US" sz="3200" b="1">
              <a:solidFill>
                <a:srgbClr val="FF0000"/>
              </a:solidFill>
              <a:latin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84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84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84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9" presetID="3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38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42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46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4" grpId="0"/>
      <p:bldP spid="18435" grpId="0"/>
      <p:bldP spid="6" grpId="0"/>
      <p:bldP spid="8" grpId="0"/>
      <p:bldP spid="9" grpId="0"/>
      <p:bldP spid="10" grpId="0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纽曼.jpg"/>
          <p:cNvPicPr preferRelativeResize="0"/>
          <p:nvPr/>
        </p:nvPicPr>
        <p:blipFill>
          <a:blip r:embed="rId2"/>
          <a:stretch>
            <a:fillRect/>
          </a:stretch>
        </p:blipFill>
        <p:spPr>
          <a:xfrm>
            <a:off x="457200" y="2743200"/>
            <a:ext cx="1584325" cy="1979613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4" name="Text Box 2"/>
          <p:cNvSpPr txBox="1"/>
          <p:nvPr/>
        </p:nvSpPr>
        <p:spPr>
          <a:xfrm>
            <a:off x="304800" y="1143000"/>
            <a:ext cx="7685088" cy="13843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00B050"/>
                </a:solidFill>
                <a:latin typeface="Times New Roman" panose="02020603050405020304" pitchFamily="18" charset="0"/>
              </a:rPr>
              <a:t>       电磁感应现象中产生的感应电动势可能与磁通量变化的</a:t>
            </a:r>
            <a:r>
              <a: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</a:rPr>
              <a:t>快慢</a:t>
            </a:r>
            <a:r>
              <a:rPr lang="zh-CN" altLang="en-US" sz="2800" b="1">
                <a:solidFill>
                  <a:srgbClr val="00B050"/>
                </a:solidFill>
                <a:latin typeface="Times New Roman" panose="02020603050405020304" pitchFamily="18" charset="0"/>
              </a:rPr>
              <a:t>有关，而磁通量变化的快慢可以用磁通量的</a:t>
            </a:r>
            <a:r>
              <a: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</a:rPr>
              <a:t>变化率</a:t>
            </a:r>
            <a:r>
              <a:rPr lang="zh-CN" altLang="en-US" sz="2800" b="1">
                <a:solidFill>
                  <a:srgbClr val="00B050"/>
                </a:solidFill>
                <a:latin typeface="Times New Roman" panose="02020603050405020304" pitchFamily="18" charset="0"/>
              </a:rPr>
              <a:t>表示。</a:t>
            </a:r>
            <a:endParaRPr lang="zh-CN" altLang="en-US" sz="2800" b="1">
              <a:solidFill>
                <a:srgbClr val="00B050"/>
              </a:solidFill>
              <a:latin typeface="Times New Roman" panose="02020603050405020304" pitchFamily="18" charset="0"/>
            </a:endParaRPr>
          </a:p>
        </p:txBody>
      </p:sp>
      <p:sp>
        <p:nvSpPr>
          <p:cNvPr id="5" name="Text Box 5"/>
          <p:cNvSpPr txBox="1"/>
          <p:nvPr/>
        </p:nvSpPr>
        <p:spPr>
          <a:xfrm>
            <a:off x="457200" y="573088"/>
            <a:ext cx="1447800" cy="64611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0000FF"/>
                </a:solidFill>
                <a:latin typeface="Times New Roman" panose="02020603050405020304" pitchFamily="18" charset="0"/>
              </a:rPr>
              <a:t>启示：</a:t>
            </a:r>
            <a:endParaRPr lang="zh-CN" altLang="en-US" sz="3600" b="1">
              <a:solidFill>
                <a:srgbClr val="0000FF"/>
              </a:solidFill>
              <a:latin typeface="Times New Roman" panose="02020603050405020304" pitchFamily="18" charset="0"/>
            </a:endParaRPr>
          </a:p>
        </p:txBody>
      </p:sp>
      <p:pic>
        <p:nvPicPr>
          <p:cNvPr id="6" name="图片 5" descr="韦伯.jpg"/>
          <p:cNvPicPr preferRelativeResize="0"/>
          <p:nvPr/>
        </p:nvPicPr>
        <p:blipFill>
          <a:blip r:embed="rId3"/>
          <a:stretch>
            <a:fillRect/>
          </a:stretch>
        </p:blipFill>
        <p:spPr>
          <a:xfrm>
            <a:off x="457200" y="4648200"/>
            <a:ext cx="1619250" cy="1979613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8" name="TextBox 7"/>
          <p:cNvSpPr txBox="1"/>
          <p:nvPr/>
        </p:nvSpPr>
        <p:spPr>
          <a:xfrm>
            <a:off x="2133600" y="3048000"/>
            <a:ext cx="762000" cy="12001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>
                <a:solidFill>
                  <a:srgbClr val="FF0000"/>
                </a:solidFill>
                <a:latin typeface="Arial" pitchFamily="34" charset="0"/>
              </a:rPr>
              <a:t>纽曼  </a:t>
            </a:r>
            <a:endParaRPr lang="zh-CN" altLang="en-US" sz="3600">
              <a:solidFill>
                <a:srgbClr val="FF0000"/>
              </a:solidFill>
              <a:latin typeface="Arial" pitchFamily="34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2209800" y="5029200"/>
            <a:ext cx="762000" cy="12001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>
                <a:solidFill>
                  <a:srgbClr val="FF0000"/>
                </a:solidFill>
                <a:latin typeface="Arial" pitchFamily="34" charset="0"/>
              </a:rPr>
              <a:t>韦伯  </a:t>
            </a:r>
            <a:endParaRPr lang="zh-CN" altLang="en-US" sz="3600">
              <a:solidFill>
                <a:srgbClr val="FF0000"/>
              </a:solidFill>
              <a:latin typeface="Arial" pitchFamily="34" charset="0"/>
            </a:endParaRPr>
          </a:p>
        </p:txBody>
      </p:sp>
      <p:sp>
        <p:nvSpPr>
          <p:cNvPr id="10" name="左大括号 9"/>
          <p:cNvSpPr/>
          <p:nvPr/>
        </p:nvSpPr>
        <p:spPr>
          <a:xfrm flipH="1">
            <a:off x="2895600" y="3352800"/>
            <a:ext cx="533400" cy="2514600"/>
          </a:xfrm>
          <a:prstGeom prst="leftBrace">
            <a:avLst>
              <a:gd name="adj1" fmla="val 38441"/>
              <a:gd name="adj2" fmla="val 50000"/>
            </a:avLst>
          </a:prstGeom>
          <a:ln w="38100">
            <a:solidFill>
              <a:srgbClr val="0000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3581400" y="3886200"/>
            <a:ext cx="4191000" cy="13843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0000FF"/>
                </a:solidFill>
                <a:latin typeface="Arial" pitchFamily="34" charset="0"/>
              </a:rPr>
              <a:t>在对理论和实验资料进行严格分析后，于</a:t>
            </a:r>
            <a:r>
              <a:rPr lang="en-US" altLang="zh-CN" sz="2800" b="1">
                <a:solidFill>
                  <a:srgbClr val="0000FF"/>
                </a:solidFill>
                <a:latin typeface="Arial" pitchFamily="34" charset="0"/>
              </a:rPr>
              <a:t>1845</a:t>
            </a:r>
            <a:r>
              <a:rPr lang="zh-CN" altLang="en-US" sz="2800" b="1">
                <a:solidFill>
                  <a:srgbClr val="0000FF"/>
                </a:solidFill>
                <a:latin typeface="Arial" pitchFamily="34" charset="0"/>
              </a:rPr>
              <a:t>年和</a:t>
            </a:r>
            <a:r>
              <a:rPr lang="en-US" altLang="zh-CN" sz="2800" b="1">
                <a:solidFill>
                  <a:srgbClr val="0000FF"/>
                </a:solidFill>
                <a:latin typeface="Arial" pitchFamily="34" charset="0"/>
              </a:rPr>
              <a:t>1846</a:t>
            </a:r>
            <a:r>
              <a:rPr lang="zh-CN" altLang="en-US" sz="2800" b="1">
                <a:solidFill>
                  <a:srgbClr val="0000FF"/>
                </a:solidFill>
                <a:latin typeface="Arial" pitchFamily="34" charset="0"/>
              </a:rPr>
              <a:t>年先后指出：</a:t>
            </a:r>
            <a:endParaRPr lang="zh-CN" altLang="en-US" sz="2800" b="1">
              <a:solidFill>
                <a:srgbClr val="0000FF"/>
              </a:solidFill>
              <a:latin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26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30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8" grpId="0"/>
      <p:bldP spid="9" grpId="0"/>
      <p:bldP spid="10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3250" name="Text Box 2"/>
          <p:cNvSpPr txBox="1"/>
          <p:nvPr/>
        </p:nvSpPr>
        <p:spPr>
          <a:xfrm>
            <a:off x="241300" y="720725"/>
            <a:ext cx="7683500" cy="1471613"/>
          </a:xfrm>
          <a:prstGeom prst="rect">
            <a:avLst/>
          </a:prstGeom>
          <a:noFill/>
          <a:ln w="12700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altLang="zh-CN" sz="3200" b="1">
                <a:solidFill>
                  <a:srgbClr val="0000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1.</a:t>
            </a:r>
            <a:r>
              <a:rPr lang="zh-CN" altLang="en-US" sz="3200" b="1">
                <a:solidFill>
                  <a:srgbClr val="0000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内容：</a:t>
            </a:r>
            <a:r>
              <a:rPr lang="zh-CN" altLang="en-US" sz="3200" b="1">
                <a:solidFill>
                  <a:srgbClr val="00B05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电路中感应电动势的大小，跟穿过这一电路的磁通量</a:t>
            </a:r>
            <a:r>
              <a:rPr lang="zh-CN" altLang="en-US" sz="32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变化率</a:t>
            </a:r>
            <a:r>
              <a:rPr lang="zh-CN" altLang="en-US" sz="3200" b="1">
                <a:solidFill>
                  <a:srgbClr val="00B05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成正比．</a:t>
            </a:r>
            <a:endParaRPr lang="zh-CN" altLang="en-US" sz="3200" b="1">
              <a:solidFill>
                <a:srgbClr val="00B05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53251" name="Text Box 3"/>
          <p:cNvSpPr txBox="1"/>
          <p:nvPr/>
        </p:nvSpPr>
        <p:spPr>
          <a:xfrm>
            <a:off x="34925" y="44450"/>
            <a:ext cx="5832475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>
                <a:solidFill>
                  <a:srgbClr val="7030A0"/>
                </a:solidFill>
                <a:latin typeface="Times New Roman" panose="02020603050405020304" pitchFamily="18" charset="0"/>
                <a:ea typeface="黑体" panose="02010609060101010101" pitchFamily="2" charset="-122"/>
              </a:rPr>
              <a:t>二、法拉第电磁感应定律：</a:t>
            </a:r>
            <a:endParaRPr lang="zh-CN" altLang="en-US" sz="3600" b="1">
              <a:solidFill>
                <a:srgbClr val="7030A0"/>
              </a:solidFill>
              <a:latin typeface="Times New Roman" panose="02020603050405020304" pitchFamily="18" charset="0"/>
              <a:ea typeface="黑体" panose="02010609060101010101" pitchFamily="2" charset="-122"/>
            </a:endParaRPr>
          </a:p>
        </p:txBody>
      </p:sp>
      <p:sp>
        <p:nvSpPr>
          <p:cNvPr id="53252" name="Text Box 4"/>
          <p:cNvSpPr txBox="1"/>
          <p:nvPr/>
        </p:nvSpPr>
        <p:spPr>
          <a:xfrm>
            <a:off x="228600" y="2286000"/>
            <a:ext cx="3124200" cy="584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200" b="1">
                <a:solidFill>
                  <a:srgbClr val="0000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2.</a:t>
            </a:r>
            <a:r>
              <a:rPr lang="zh-CN" altLang="en-US" sz="3200" b="1">
                <a:solidFill>
                  <a:srgbClr val="0000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数学表达式</a:t>
            </a:r>
            <a:endParaRPr lang="zh-CN" altLang="en-US" sz="3200" b="1">
              <a:solidFill>
                <a:srgbClr val="0000FF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graphicFrame>
        <p:nvGraphicFramePr>
          <p:cNvPr id="53253" name="Object 5"/>
          <p:cNvGraphicFramePr>
            <a:graphicFrameLocks noChangeAspect="1"/>
          </p:cNvGraphicFramePr>
          <p:nvPr/>
        </p:nvGraphicFramePr>
        <p:xfrm>
          <a:off x="3200400" y="2362200"/>
          <a:ext cx="2209800" cy="134143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9" r:id="rId2" imgW="647700" imgH="393700" progId="">
                  <p:embed/>
                </p:oleObj>
              </mc:Choice>
              <mc:Fallback>
                <p:oleObj r:id="rId2" imgW="647700" imgH="393700" progId="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3200400" y="2362200"/>
                        <a:ext cx="2209800" cy="1341438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53255" name="Text Box 7"/>
          <p:cNvSpPr txBox="1"/>
          <p:nvPr/>
        </p:nvSpPr>
        <p:spPr>
          <a:xfrm>
            <a:off x="0" y="3792538"/>
            <a:ext cx="5257800" cy="584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 b="1">
                <a:solidFill>
                  <a:srgbClr val="0000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在国际单位制中</a:t>
            </a:r>
            <a:r>
              <a:rPr lang="en-US" altLang="zh-CN" sz="3200" b="1">
                <a:solidFill>
                  <a:srgbClr val="0000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:</a:t>
            </a:r>
            <a:r>
              <a:rPr lang="en-US" altLang="zh-CN" sz="32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k=1</a:t>
            </a:r>
            <a:r>
              <a:rPr lang="en-US" altLang="zh-CN" sz="3200" b="1">
                <a:solidFill>
                  <a:srgbClr val="0000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 </a:t>
            </a:r>
            <a:r>
              <a:rPr lang="zh-CN" altLang="en-US" sz="3200" b="1">
                <a:solidFill>
                  <a:srgbClr val="0000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故有：</a:t>
            </a:r>
            <a:endParaRPr lang="zh-CN" altLang="en-US" sz="3200" b="1">
              <a:solidFill>
                <a:srgbClr val="0000FF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graphicFrame>
        <p:nvGraphicFramePr>
          <p:cNvPr id="11" name="Object 11"/>
          <p:cNvGraphicFramePr>
            <a:graphicFrameLocks noChangeAspect="1"/>
          </p:cNvGraphicFramePr>
          <p:nvPr/>
        </p:nvGraphicFramePr>
        <p:xfrm>
          <a:off x="5257800" y="3505200"/>
          <a:ext cx="1676400" cy="120808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0" r:id="rId4" imgW="546100" imgH="393700" progId="Equation.3">
                  <p:embed/>
                </p:oleObj>
              </mc:Choice>
              <mc:Fallback>
                <p:oleObj r:id="rId4" imgW="546100" imgH="3937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5257800" y="3505200"/>
                        <a:ext cx="1676400" cy="1208088"/>
                      </a:xfrm>
                      <a:prstGeom prst="rect">
                        <a:avLst/>
                      </a:prstGeom>
                      <a:noFill/>
                      <a:ln w="38100" cap="flat" cmpd="sng">
                        <a:solidFill>
                          <a:srgbClr val="FF0000"/>
                        </a:solidFill>
                        <a:prstDash val="solid"/>
                        <a:miter/>
                        <a:headEnd type="none" w="med" len="med"/>
                        <a:tailEnd type="none" w="med" len="med"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12" name="Text Box 7"/>
          <p:cNvSpPr txBox="1"/>
          <p:nvPr/>
        </p:nvSpPr>
        <p:spPr>
          <a:xfrm>
            <a:off x="0" y="4800600"/>
            <a:ext cx="9144000" cy="10779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 b="1">
                <a:solidFill>
                  <a:srgbClr val="0000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对于匝数为</a:t>
            </a:r>
            <a:r>
              <a:rPr lang="en-US" altLang="zh-CN" sz="3200" b="1">
                <a:solidFill>
                  <a:srgbClr val="0000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n</a:t>
            </a:r>
            <a:r>
              <a:rPr lang="zh-CN" altLang="en-US" sz="3200" b="1">
                <a:solidFill>
                  <a:srgbClr val="0000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的线圈，可以看成是由</a:t>
            </a:r>
            <a:r>
              <a:rPr lang="en-US" altLang="zh-CN" sz="3200" b="1">
                <a:solidFill>
                  <a:srgbClr val="0000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n</a:t>
            </a:r>
            <a:r>
              <a:rPr lang="zh-CN" altLang="en-US" sz="3200" b="1">
                <a:solidFill>
                  <a:srgbClr val="0000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个单匝线圈串联而成，故有：</a:t>
            </a:r>
            <a:endParaRPr lang="zh-CN" altLang="en-US" sz="3200" b="1">
              <a:solidFill>
                <a:srgbClr val="0000FF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graphicFrame>
        <p:nvGraphicFramePr>
          <p:cNvPr id="2060" name="Object 12"/>
          <p:cNvGraphicFramePr>
            <a:graphicFrameLocks noChangeAspect="1"/>
          </p:cNvGraphicFramePr>
          <p:nvPr/>
        </p:nvGraphicFramePr>
        <p:xfrm>
          <a:off x="5205413" y="5410200"/>
          <a:ext cx="1987550" cy="120808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1" r:id="rId6" imgW="647700" imgH="393700" progId="Equation.3">
                  <p:embed/>
                </p:oleObj>
              </mc:Choice>
              <mc:Fallback>
                <p:oleObj r:id="rId6" imgW="647700" imgH="3937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5205413" y="5410200"/>
                        <a:ext cx="1987550" cy="1208088"/>
                      </a:xfrm>
                      <a:prstGeom prst="rect">
                        <a:avLst/>
                      </a:prstGeom>
                      <a:noFill/>
                      <a:ln w="38100" cap="flat" cmpd="sng">
                        <a:solidFill>
                          <a:srgbClr val="FF0000"/>
                        </a:solidFill>
                        <a:prstDash val="solid"/>
                        <a:miter/>
                        <a:headEnd type="none" w="med" len="med"/>
                        <a:tailEnd type="none" w="med" len="med"/>
                      </a:ln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1000"/>
                                        <p:tgtEl>
                                          <p:spTgt spid="532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532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532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532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532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20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251" grpId="0"/>
      <p:bldP spid="53252" grpId="0"/>
      <p:bldP spid="53255" grpId="0"/>
      <p:bldP spid="1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6322" name="Text Box 2"/>
          <p:cNvSpPr txBox="1"/>
          <p:nvPr/>
        </p:nvSpPr>
        <p:spPr>
          <a:xfrm>
            <a:off x="0" y="1589088"/>
            <a:ext cx="8991600" cy="107791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 b="1">
                <a:solidFill>
                  <a:srgbClr val="00206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例</a:t>
            </a:r>
            <a:r>
              <a:rPr lang="en-US" altLang="zh-CN" sz="3200" b="1">
                <a:solidFill>
                  <a:srgbClr val="00206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1</a:t>
            </a:r>
            <a:r>
              <a:rPr lang="zh-CN" altLang="en-US" sz="3200" b="1">
                <a:solidFill>
                  <a:srgbClr val="00206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、有一个</a:t>
            </a:r>
            <a:r>
              <a:rPr lang="en-US" altLang="zh-CN" sz="3200" b="1">
                <a:solidFill>
                  <a:srgbClr val="00206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50</a:t>
            </a:r>
            <a:r>
              <a:rPr lang="zh-CN" altLang="en-US" sz="3200" b="1">
                <a:solidFill>
                  <a:srgbClr val="00206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匝的线圈，如果穿过它的磁通量的变化率为</a:t>
            </a:r>
            <a:r>
              <a:rPr lang="en-US" altLang="zh-CN" sz="3200" b="1">
                <a:solidFill>
                  <a:srgbClr val="00206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0.5Wb/s</a:t>
            </a:r>
            <a:r>
              <a:rPr lang="zh-CN" altLang="en-US" sz="3200" b="1">
                <a:solidFill>
                  <a:srgbClr val="00206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，求感应电动势。 </a:t>
            </a:r>
            <a:endParaRPr lang="zh-CN" altLang="en-US" sz="3200" b="1">
              <a:solidFill>
                <a:srgbClr val="00206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56323" name="Text Box 3"/>
          <p:cNvSpPr txBox="1"/>
          <p:nvPr/>
        </p:nvSpPr>
        <p:spPr>
          <a:xfrm>
            <a:off x="0" y="2879725"/>
            <a:ext cx="9144000" cy="178593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50000"/>
              </a:spcBef>
            </a:pPr>
            <a:r>
              <a:rPr lang="zh-CN" altLang="en-US" sz="3200" b="1">
                <a:solidFill>
                  <a:srgbClr val="00206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例</a:t>
            </a:r>
            <a:r>
              <a:rPr lang="en-US" altLang="zh-CN" sz="3200" b="1">
                <a:solidFill>
                  <a:srgbClr val="00206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2</a:t>
            </a:r>
            <a:r>
              <a:rPr lang="zh-CN" altLang="en-US" sz="3200" b="1">
                <a:solidFill>
                  <a:srgbClr val="00206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、一个</a:t>
            </a:r>
            <a:r>
              <a:rPr lang="en-US" altLang="zh-CN" sz="3200" b="1">
                <a:solidFill>
                  <a:srgbClr val="00206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100</a:t>
            </a:r>
            <a:r>
              <a:rPr lang="zh-CN" altLang="en-US" sz="3200" b="1">
                <a:solidFill>
                  <a:srgbClr val="00206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匝的线圈，在</a:t>
            </a:r>
            <a:r>
              <a:rPr lang="en-US" altLang="zh-CN" sz="3200" b="1">
                <a:solidFill>
                  <a:srgbClr val="00206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0. 5s</a:t>
            </a:r>
            <a:r>
              <a:rPr lang="zh-CN" altLang="en-US" sz="3200" b="1">
                <a:solidFill>
                  <a:srgbClr val="00206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内穿过它的磁通量从</a:t>
            </a:r>
            <a:r>
              <a:rPr lang="en-US" altLang="zh-CN" sz="3200" b="1">
                <a:solidFill>
                  <a:srgbClr val="00206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0.01Wb</a:t>
            </a:r>
            <a:r>
              <a:rPr lang="zh-CN" altLang="en-US" sz="3200" b="1">
                <a:solidFill>
                  <a:srgbClr val="00206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增加到</a:t>
            </a:r>
            <a:r>
              <a:rPr lang="en-US" altLang="zh-CN" sz="3200" b="1">
                <a:solidFill>
                  <a:srgbClr val="00206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0.09Wb</a:t>
            </a:r>
            <a:r>
              <a:rPr lang="zh-CN" altLang="en-US" sz="3200" b="1">
                <a:solidFill>
                  <a:srgbClr val="00206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。求线圈中的感应电动势。</a:t>
            </a:r>
            <a:endParaRPr lang="zh-CN" altLang="en-US" sz="3200" b="1">
              <a:solidFill>
                <a:srgbClr val="00206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56324" name="Text Box 4"/>
          <p:cNvSpPr txBox="1"/>
          <p:nvPr/>
        </p:nvSpPr>
        <p:spPr>
          <a:xfrm>
            <a:off x="0" y="4648200"/>
            <a:ext cx="9144000" cy="178593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50000"/>
              </a:spcBef>
            </a:pPr>
            <a:r>
              <a:rPr lang="zh-CN" altLang="en-US" sz="3200" b="1">
                <a:solidFill>
                  <a:srgbClr val="00206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例</a:t>
            </a:r>
            <a:r>
              <a:rPr lang="en-US" altLang="zh-CN" sz="3200" b="1">
                <a:solidFill>
                  <a:srgbClr val="00206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3</a:t>
            </a:r>
            <a:r>
              <a:rPr lang="zh-CN" altLang="en-US" sz="3200" b="1">
                <a:solidFill>
                  <a:srgbClr val="00206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、一个匝数为</a:t>
            </a:r>
            <a:r>
              <a:rPr lang="en-US" altLang="zh-CN" sz="3200" b="1">
                <a:solidFill>
                  <a:srgbClr val="00206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100</a:t>
            </a:r>
            <a:r>
              <a:rPr lang="zh-CN" altLang="en-US" sz="3200" b="1">
                <a:solidFill>
                  <a:srgbClr val="00206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、面积为</a:t>
            </a:r>
            <a:r>
              <a:rPr lang="en-US" altLang="zh-CN" sz="3200" b="1">
                <a:solidFill>
                  <a:srgbClr val="00206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10cm</a:t>
            </a:r>
            <a:r>
              <a:rPr lang="en-US" altLang="zh-CN" sz="3200" b="1" baseline="30000">
                <a:solidFill>
                  <a:srgbClr val="00206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2</a:t>
            </a:r>
            <a:r>
              <a:rPr lang="zh-CN" altLang="en-US" sz="3200" b="1">
                <a:solidFill>
                  <a:srgbClr val="00206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的线圈垂直磁场放置，在</a:t>
            </a:r>
            <a:r>
              <a:rPr lang="en-US" altLang="zh-CN" sz="3200" b="1">
                <a:solidFill>
                  <a:srgbClr val="00206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0. 5s</a:t>
            </a:r>
            <a:r>
              <a:rPr lang="zh-CN" altLang="en-US" sz="3200" b="1">
                <a:solidFill>
                  <a:srgbClr val="00206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内穿过它的磁场从</a:t>
            </a:r>
            <a:r>
              <a:rPr lang="en-US" altLang="zh-CN" sz="3200" b="1">
                <a:solidFill>
                  <a:srgbClr val="00206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1T</a:t>
            </a:r>
            <a:r>
              <a:rPr lang="zh-CN" altLang="en-US" sz="3200" b="1">
                <a:solidFill>
                  <a:srgbClr val="00206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增加到</a:t>
            </a:r>
            <a:r>
              <a:rPr lang="en-US" altLang="zh-CN" sz="3200" b="1">
                <a:solidFill>
                  <a:srgbClr val="00206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9T</a:t>
            </a:r>
            <a:r>
              <a:rPr lang="zh-CN" altLang="en-US" sz="3200" b="1">
                <a:solidFill>
                  <a:srgbClr val="00206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。求线圈中的感应电动势。</a:t>
            </a:r>
            <a:endParaRPr lang="zh-CN" altLang="en-US" sz="3200" b="1">
              <a:solidFill>
                <a:srgbClr val="00206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6629400" y="2133600"/>
            <a:ext cx="1524000" cy="6461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600" b="1">
                <a:solidFill>
                  <a:srgbClr val="FF0000"/>
                </a:solidFill>
                <a:latin typeface="Arial" pitchFamily="34" charset="0"/>
              </a:rPr>
              <a:t>25V</a:t>
            </a:r>
            <a:endParaRPr lang="zh-CN" altLang="en-US" sz="3600" b="1">
              <a:solidFill>
                <a:srgbClr val="FF0000"/>
              </a:solidFill>
              <a:latin typeface="Arial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4572000" y="5867400"/>
            <a:ext cx="1524000" cy="6461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600" b="1">
                <a:solidFill>
                  <a:srgbClr val="FF0000"/>
                </a:solidFill>
                <a:latin typeface="Arial" pitchFamily="34" charset="0"/>
              </a:rPr>
              <a:t>1.6V</a:t>
            </a:r>
            <a:endParaRPr lang="zh-CN" altLang="en-US" sz="3600" b="1">
              <a:solidFill>
                <a:srgbClr val="FF0000"/>
              </a:solidFill>
              <a:latin typeface="Arial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1905000" y="3962400"/>
            <a:ext cx="1295400" cy="6461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600" b="1">
                <a:solidFill>
                  <a:srgbClr val="FF0000"/>
                </a:solidFill>
                <a:latin typeface="Arial" pitchFamily="34" charset="0"/>
              </a:rPr>
              <a:t>16V</a:t>
            </a:r>
            <a:endParaRPr lang="zh-CN" altLang="en-US" sz="3600" b="1">
              <a:solidFill>
                <a:srgbClr val="FF0000"/>
              </a:solidFill>
              <a:latin typeface="Arial" pitchFamily="34" charset="0"/>
            </a:endParaRPr>
          </a:p>
        </p:txBody>
      </p:sp>
      <p:graphicFrame>
        <p:nvGraphicFramePr>
          <p:cNvPr id="2060" name="Object 12"/>
          <p:cNvGraphicFramePr>
            <a:graphicFrameLocks noChangeAspect="1"/>
          </p:cNvGraphicFramePr>
          <p:nvPr/>
        </p:nvGraphicFramePr>
        <p:xfrm>
          <a:off x="457200" y="304800"/>
          <a:ext cx="6170613" cy="136683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2" r:id="rId2" imgW="1764665" imgH="393700" progId="Equation.3">
                  <p:embed/>
                </p:oleObj>
              </mc:Choice>
              <mc:Fallback>
                <p:oleObj r:id="rId2" imgW="1764665" imgH="3937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457200" y="304800"/>
                        <a:ext cx="6170613" cy="1366838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0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6322" grpId="0"/>
      <p:bldP spid="56323" grpId="0"/>
      <p:bldP spid="56324" grpId="0"/>
      <p:bldP spid="6" grpId="0"/>
      <p:bldP spid="7" grpId="0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8370" name="Text Box 2"/>
          <p:cNvSpPr txBox="1"/>
          <p:nvPr/>
        </p:nvSpPr>
        <p:spPr>
          <a:xfrm>
            <a:off x="0" y="0"/>
            <a:ext cx="7319963" cy="584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 b="1">
                <a:solidFill>
                  <a:srgbClr val="7030A0"/>
                </a:solidFill>
                <a:latin typeface="Arial" pitchFamily="34" charset="0"/>
                <a:ea typeface="黑体" panose="02010609060101010101" pitchFamily="2" charset="-122"/>
              </a:rPr>
              <a:t>三、导体切割磁感线时的感应电动势    </a:t>
            </a:r>
            <a:endParaRPr lang="zh-CN" altLang="en-US" sz="3200" b="1">
              <a:solidFill>
                <a:srgbClr val="7030A0"/>
              </a:solidFill>
              <a:latin typeface="Arial" pitchFamily="34" charset="0"/>
              <a:ea typeface="黑体" panose="02010609060101010101" pitchFamily="2" charset="-122"/>
            </a:endParaRPr>
          </a:p>
        </p:txBody>
      </p:sp>
      <p:sp>
        <p:nvSpPr>
          <p:cNvPr id="58371" name="Rectangle 3"/>
          <p:cNvSpPr/>
          <p:nvPr/>
        </p:nvSpPr>
        <p:spPr>
          <a:xfrm>
            <a:off x="-76200" y="609600"/>
            <a:ext cx="8610600" cy="11271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altLang="zh-CN" sz="2800" b="1">
                <a:solidFill>
                  <a:srgbClr val="006666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i.</a:t>
            </a:r>
            <a:r>
              <a:rPr lang="zh-CN" altLang="en-US" sz="2800" b="1">
                <a:solidFill>
                  <a:srgbClr val="006666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如图所示</a:t>
            </a:r>
            <a:r>
              <a:rPr lang="en-US" altLang="zh-CN" sz="2800" b="1">
                <a:solidFill>
                  <a:srgbClr val="006666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,</a:t>
            </a:r>
            <a:r>
              <a:rPr lang="zh-CN" altLang="en-US" sz="2800" b="1">
                <a:solidFill>
                  <a:srgbClr val="006666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导体</a:t>
            </a:r>
            <a:r>
              <a:rPr lang="en-US" altLang="zh-CN" sz="2800" b="1">
                <a:solidFill>
                  <a:srgbClr val="006666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ab</a:t>
            </a:r>
            <a:r>
              <a:rPr lang="zh-CN" altLang="en-US" sz="2800" b="1">
                <a:solidFill>
                  <a:srgbClr val="006666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长度为</a:t>
            </a:r>
            <a:r>
              <a:rPr lang="en-US" altLang="zh-CN" sz="2800" b="1">
                <a:solidFill>
                  <a:srgbClr val="006666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L,</a:t>
            </a:r>
            <a:r>
              <a:rPr lang="zh-CN" altLang="en-US" sz="2800" b="1">
                <a:solidFill>
                  <a:srgbClr val="006666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磁感应强度是</a:t>
            </a:r>
            <a:r>
              <a:rPr lang="en-US" altLang="zh-CN" sz="2800" b="1">
                <a:solidFill>
                  <a:srgbClr val="006666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B,ab</a:t>
            </a:r>
            <a:r>
              <a:rPr lang="zh-CN" altLang="en-US" sz="2800" b="1">
                <a:solidFill>
                  <a:srgbClr val="006666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以</a:t>
            </a:r>
            <a:endParaRPr lang="en-US" altLang="zh-CN" sz="2800" b="1">
              <a:solidFill>
                <a:srgbClr val="006666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>
              <a:lnSpc>
                <a:spcPct val="120000"/>
              </a:lnSpc>
            </a:pPr>
            <a:r>
              <a:rPr lang="zh-CN" altLang="en-US" sz="2800" b="1">
                <a:solidFill>
                  <a:srgbClr val="006666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速度</a:t>
            </a:r>
            <a:r>
              <a:rPr lang="en-US" altLang="zh-CN" sz="2800" b="1">
                <a:solidFill>
                  <a:srgbClr val="006666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v</a:t>
            </a:r>
            <a:r>
              <a:rPr lang="zh-CN" altLang="en-US" sz="2800" b="1">
                <a:solidFill>
                  <a:srgbClr val="006666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匀速切割磁感线</a:t>
            </a:r>
            <a:r>
              <a:rPr lang="en-US" altLang="zh-CN" sz="2800" b="1">
                <a:solidFill>
                  <a:srgbClr val="006666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,</a:t>
            </a:r>
            <a:r>
              <a:rPr lang="zh-CN" altLang="en-US" sz="2800" b="1">
                <a:solidFill>
                  <a:srgbClr val="006666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则棒中感应电动势</a:t>
            </a:r>
            <a:r>
              <a:rPr lang="en-US" altLang="zh-CN" sz="2800" b="1">
                <a:solidFill>
                  <a:srgbClr val="006666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E=</a:t>
            </a:r>
            <a:r>
              <a:rPr lang="en-US" altLang="zh-CN" sz="2800" b="1" u="sng">
                <a:solidFill>
                  <a:srgbClr val="006666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     </a:t>
            </a:r>
            <a:r>
              <a:rPr lang="en-US" altLang="zh-CN" sz="2800" b="1">
                <a:solidFill>
                  <a:srgbClr val="006666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:</a:t>
            </a:r>
            <a:endParaRPr lang="zh-CN" altLang="en-US" sz="2800" b="1">
              <a:solidFill>
                <a:srgbClr val="006666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grpSp>
        <p:nvGrpSpPr>
          <p:cNvPr id="2" name="组合 33"/>
          <p:cNvGrpSpPr/>
          <p:nvPr/>
        </p:nvGrpSpPr>
        <p:grpSpPr>
          <a:xfrm>
            <a:off x="5332413" y="2054225"/>
            <a:ext cx="3824287" cy="2436813"/>
            <a:chOff x="5332413" y="2054225"/>
            <a:chExt cx="3824287" cy="2436813"/>
          </a:xfrm>
        </p:grpSpPr>
        <p:grpSp>
          <p:nvGrpSpPr>
            <p:cNvPr id="4110" name="Group 4"/>
            <p:cNvGrpSpPr/>
            <p:nvPr/>
          </p:nvGrpSpPr>
          <p:grpSpPr>
            <a:xfrm>
              <a:off x="7899400" y="2055813"/>
              <a:ext cx="558800" cy="2403475"/>
              <a:chOff x="4444" y="1298"/>
              <a:chExt cx="352" cy="1514"/>
            </a:xfrm>
          </p:grpSpPr>
          <p:sp>
            <p:nvSpPr>
              <p:cNvPr id="4125" name="Text Box 5"/>
              <p:cNvSpPr txBox="1"/>
              <p:nvPr/>
            </p:nvSpPr>
            <p:spPr>
              <a:xfrm>
                <a:off x="4537" y="1298"/>
                <a:ext cx="259" cy="365"/>
              </a:xfrm>
              <a:prstGeom prst="rect">
                <a:avLst/>
              </a:prstGeom>
              <a:noFill/>
              <a:ln w="12700">
                <a:noFill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>
                  <a:spcBef>
                    <a:spcPct val="50000"/>
                  </a:spcBef>
                </a:pPr>
                <a:r>
                  <a:rPr lang="en-US" altLang="zh-CN" sz="3200" b="1">
                    <a:latin typeface="Times New Roman" panose="02020603050405020304" pitchFamily="18" charset="0"/>
                  </a:rPr>
                  <a:t>a</a:t>
                </a:r>
                <a:endParaRPr lang="en-US" altLang="zh-CN" sz="3200" b="1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4126" name="Rectangle 6"/>
              <p:cNvSpPr/>
              <p:nvPr/>
            </p:nvSpPr>
            <p:spPr>
              <a:xfrm>
                <a:off x="4444" y="1556"/>
                <a:ext cx="67" cy="990"/>
              </a:xfrm>
              <a:prstGeom prst="rect">
                <a:avLst/>
              </a:prstGeom>
              <a:solidFill>
                <a:srgbClr val="003300">
                  <a:alpha val="50195"/>
                </a:srgbClr>
              </a:solidFill>
              <a:ln w="12700" cap="sq" cmpd="sng">
                <a:solidFill>
                  <a:schemeClr val="tx1"/>
                </a:solidFill>
                <a:prstDash val="solid"/>
                <a:miter/>
                <a:headEnd type="none" w="sm" len="sm"/>
                <a:tailEnd type="none" w="sm" len="sm"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>
                  <a:latin typeface="Arial" pitchFamily="34" charset="0"/>
                </a:endParaRPr>
              </a:p>
            </p:txBody>
          </p:sp>
          <p:sp>
            <p:nvSpPr>
              <p:cNvPr id="4127" name="Rectangle 7"/>
              <p:cNvSpPr/>
              <p:nvPr/>
            </p:nvSpPr>
            <p:spPr>
              <a:xfrm>
                <a:off x="4517" y="2485"/>
                <a:ext cx="253" cy="327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r>
                  <a:rPr lang="en-US" altLang="zh-CN" sz="2800" b="1">
                    <a:latin typeface="Arial" pitchFamily="34" charset="0"/>
                    <a:ea typeface="楷体_GB2312" pitchFamily="49" charset="-122"/>
                  </a:rPr>
                  <a:t>b</a:t>
                </a:r>
                <a:endParaRPr lang="en-US" altLang="zh-CN" sz="2800" b="1">
                  <a:latin typeface="Arial" pitchFamily="34" charset="0"/>
                  <a:ea typeface="楷体_GB2312" pitchFamily="49" charset="-122"/>
                </a:endParaRPr>
              </a:p>
            </p:txBody>
          </p:sp>
        </p:grpSp>
        <p:grpSp>
          <p:nvGrpSpPr>
            <p:cNvPr id="4111" name="Group 8"/>
            <p:cNvGrpSpPr/>
            <p:nvPr/>
          </p:nvGrpSpPr>
          <p:grpSpPr>
            <a:xfrm>
              <a:off x="5332413" y="2054225"/>
              <a:ext cx="3824287" cy="2436813"/>
              <a:chOff x="3359" y="1294"/>
              <a:chExt cx="2409" cy="1535"/>
            </a:xfrm>
          </p:grpSpPr>
          <p:sp>
            <p:nvSpPr>
              <p:cNvPr id="4112" name="Text Box 9"/>
              <p:cNvSpPr txBox="1"/>
              <p:nvPr/>
            </p:nvSpPr>
            <p:spPr>
              <a:xfrm>
                <a:off x="3552" y="1500"/>
                <a:ext cx="2216" cy="1093"/>
              </a:xfrm>
              <a:prstGeom prst="rect">
                <a:avLst/>
              </a:prstGeom>
              <a:noFill/>
              <a:ln w="12700">
                <a:noFill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>
                  <a:spcBef>
                    <a:spcPct val="50000"/>
                  </a:spcBef>
                </a:pPr>
                <a:r>
                  <a:rPr lang="en-US" altLang="zh-CN" sz="2400" b="1">
                    <a:latin typeface="Times New Roman" panose="02020603050405020304" pitchFamily="18" charset="0"/>
                  </a:rPr>
                  <a:t>×  </a:t>
                </a:r>
                <a:r>
                  <a:rPr lang="en-US" altLang="zh-CN" sz="2400">
                    <a:latin typeface="Times New Roman" panose="02020603050405020304" pitchFamily="18" charset="0"/>
                  </a:rPr>
                  <a:t> </a:t>
                </a:r>
                <a:r>
                  <a:rPr lang="en-US" altLang="zh-CN" sz="2400" b="1">
                    <a:latin typeface="Times New Roman" panose="02020603050405020304" pitchFamily="18" charset="0"/>
                  </a:rPr>
                  <a:t>×</a:t>
                </a:r>
                <a:r>
                  <a:rPr lang="en-US" altLang="zh-CN" sz="2400">
                    <a:latin typeface="Times New Roman" panose="02020603050405020304" pitchFamily="18" charset="0"/>
                  </a:rPr>
                  <a:t>   </a:t>
                </a:r>
                <a:r>
                  <a:rPr lang="en-US" altLang="zh-CN" sz="2400" b="1">
                    <a:latin typeface="Times New Roman" panose="02020603050405020304" pitchFamily="18" charset="0"/>
                  </a:rPr>
                  <a:t>×  </a:t>
                </a:r>
                <a:r>
                  <a:rPr lang="en-US" altLang="zh-CN" sz="2400">
                    <a:latin typeface="Times New Roman" panose="02020603050405020304" pitchFamily="18" charset="0"/>
                  </a:rPr>
                  <a:t> </a:t>
                </a:r>
                <a:r>
                  <a:rPr lang="en-US" altLang="zh-CN" sz="2400" b="1">
                    <a:latin typeface="Times New Roman" panose="02020603050405020304" pitchFamily="18" charset="0"/>
                  </a:rPr>
                  <a:t>×  </a:t>
                </a:r>
                <a:r>
                  <a:rPr lang="en-US" altLang="zh-CN" sz="2400">
                    <a:latin typeface="Times New Roman" panose="02020603050405020304" pitchFamily="18" charset="0"/>
                  </a:rPr>
                  <a:t> </a:t>
                </a:r>
                <a:r>
                  <a:rPr lang="en-US" altLang="zh-CN" sz="2400" b="1">
                    <a:latin typeface="Times New Roman" panose="02020603050405020304" pitchFamily="18" charset="0"/>
                  </a:rPr>
                  <a:t>×  </a:t>
                </a:r>
                <a:r>
                  <a:rPr lang="en-US" altLang="zh-CN" sz="2400">
                    <a:latin typeface="Times New Roman" panose="02020603050405020304" pitchFamily="18" charset="0"/>
                  </a:rPr>
                  <a:t> </a:t>
                </a:r>
                <a:r>
                  <a:rPr lang="en-US" altLang="zh-CN" sz="2400" b="1">
                    <a:latin typeface="Times New Roman" panose="02020603050405020304" pitchFamily="18" charset="0"/>
                  </a:rPr>
                  <a:t>×</a:t>
                </a:r>
                <a:r>
                  <a:rPr lang="en-US" altLang="zh-CN" sz="2400">
                    <a:latin typeface="Times New Roman" panose="02020603050405020304" pitchFamily="18" charset="0"/>
                  </a:rPr>
                  <a:t>   </a:t>
                </a:r>
                <a:r>
                  <a:rPr lang="en-US" altLang="zh-CN" sz="2400" b="1">
                    <a:latin typeface="Times New Roman" panose="02020603050405020304" pitchFamily="18" charset="0"/>
                  </a:rPr>
                  <a:t>×</a:t>
                </a:r>
                <a:r>
                  <a:rPr lang="en-US" altLang="zh-CN" sz="2400">
                    <a:latin typeface="Times New Roman" panose="02020603050405020304" pitchFamily="18" charset="0"/>
                  </a:rPr>
                  <a:t>   </a:t>
                </a:r>
                <a:r>
                  <a:rPr lang="en-US" altLang="zh-CN" sz="2400" b="1">
                    <a:latin typeface="Times New Roman" panose="02020603050405020304" pitchFamily="18" charset="0"/>
                  </a:rPr>
                  <a:t>×</a:t>
                </a:r>
                <a:r>
                  <a:rPr lang="en-US" altLang="zh-CN" sz="2400">
                    <a:latin typeface="Times New Roman" panose="02020603050405020304" pitchFamily="18" charset="0"/>
                  </a:rPr>
                  <a:t>   </a:t>
                </a:r>
                <a:r>
                  <a:rPr lang="en-US" altLang="zh-CN" sz="2400" b="1">
                    <a:latin typeface="Times New Roman" panose="02020603050405020304" pitchFamily="18" charset="0"/>
                  </a:rPr>
                  <a:t>×</a:t>
                </a:r>
                <a:r>
                  <a:rPr lang="en-US" altLang="zh-CN" sz="2400">
                    <a:latin typeface="Times New Roman" panose="02020603050405020304" pitchFamily="18" charset="0"/>
                  </a:rPr>
                  <a:t>   </a:t>
                </a:r>
                <a:r>
                  <a:rPr lang="en-US" altLang="zh-CN" sz="2400" b="1">
                    <a:latin typeface="Times New Roman" panose="02020603050405020304" pitchFamily="18" charset="0"/>
                  </a:rPr>
                  <a:t>×</a:t>
                </a:r>
                <a:r>
                  <a:rPr lang="en-US" altLang="zh-CN" sz="2400">
                    <a:latin typeface="Times New Roman" panose="02020603050405020304" pitchFamily="18" charset="0"/>
                  </a:rPr>
                  <a:t>   </a:t>
                </a:r>
                <a:r>
                  <a:rPr lang="en-US" altLang="zh-CN" sz="2400" b="1">
                    <a:latin typeface="Times New Roman" panose="02020603050405020304" pitchFamily="18" charset="0"/>
                  </a:rPr>
                  <a:t>×   ×</a:t>
                </a:r>
                <a:endParaRPr lang="en-US" altLang="zh-CN" sz="2400">
                  <a:latin typeface="Times New Roman" panose="02020603050405020304" pitchFamily="18" charset="0"/>
                </a:endParaRPr>
              </a:p>
              <a:p>
                <a:pPr>
                  <a:spcBef>
                    <a:spcPct val="50000"/>
                  </a:spcBef>
                </a:pPr>
                <a:r>
                  <a:rPr lang="en-US" altLang="zh-CN" sz="2400" b="1">
                    <a:latin typeface="Times New Roman" panose="02020603050405020304" pitchFamily="18" charset="0"/>
                  </a:rPr>
                  <a:t>×  </a:t>
                </a:r>
                <a:r>
                  <a:rPr lang="en-US" altLang="zh-CN" sz="2400">
                    <a:latin typeface="Times New Roman" panose="02020603050405020304" pitchFamily="18" charset="0"/>
                  </a:rPr>
                  <a:t> </a:t>
                </a:r>
                <a:r>
                  <a:rPr lang="en-US" altLang="zh-CN" sz="2400" b="1">
                    <a:latin typeface="Times New Roman" panose="02020603050405020304" pitchFamily="18" charset="0"/>
                  </a:rPr>
                  <a:t>×</a:t>
                </a:r>
                <a:r>
                  <a:rPr lang="en-US" altLang="zh-CN" sz="2400">
                    <a:latin typeface="Times New Roman" panose="02020603050405020304" pitchFamily="18" charset="0"/>
                  </a:rPr>
                  <a:t>   </a:t>
                </a:r>
                <a:r>
                  <a:rPr lang="en-US" altLang="zh-CN" sz="2400" b="1">
                    <a:latin typeface="Times New Roman" panose="02020603050405020304" pitchFamily="18" charset="0"/>
                  </a:rPr>
                  <a:t>×  </a:t>
                </a:r>
                <a:r>
                  <a:rPr lang="en-US" altLang="zh-CN" sz="2400">
                    <a:latin typeface="Times New Roman" panose="02020603050405020304" pitchFamily="18" charset="0"/>
                  </a:rPr>
                  <a:t> </a:t>
                </a:r>
                <a:r>
                  <a:rPr lang="en-US" altLang="zh-CN" sz="2400" b="1">
                    <a:latin typeface="Times New Roman" panose="02020603050405020304" pitchFamily="18" charset="0"/>
                  </a:rPr>
                  <a:t>×</a:t>
                </a:r>
                <a:r>
                  <a:rPr lang="en-US" altLang="zh-CN" sz="2400">
                    <a:latin typeface="Times New Roman" panose="02020603050405020304" pitchFamily="18" charset="0"/>
                  </a:rPr>
                  <a:t>   </a:t>
                </a:r>
                <a:r>
                  <a:rPr lang="en-US" altLang="zh-CN" sz="2400" b="1">
                    <a:latin typeface="Times New Roman" panose="02020603050405020304" pitchFamily="18" charset="0"/>
                  </a:rPr>
                  <a:t>×  </a:t>
                </a:r>
                <a:r>
                  <a:rPr lang="en-US" altLang="zh-CN" sz="2400">
                    <a:latin typeface="Times New Roman" panose="02020603050405020304" pitchFamily="18" charset="0"/>
                  </a:rPr>
                  <a:t> </a:t>
                </a:r>
                <a:r>
                  <a:rPr lang="en-US" altLang="zh-CN" sz="2400" b="1">
                    <a:latin typeface="Times New Roman" panose="02020603050405020304" pitchFamily="18" charset="0"/>
                  </a:rPr>
                  <a:t>×</a:t>
                </a:r>
                <a:r>
                  <a:rPr lang="en-US" altLang="zh-CN" sz="2400">
                    <a:latin typeface="Times New Roman" panose="02020603050405020304" pitchFamily="18" charset="0"/>
                  </a:rPr>
                  <a:t>   </a:t>
                </a:r>
                <a:r>
                  <a:rPr lang="en-US" altLang="zh-CN" sz="2400" b="1">
                    <a:latin typeface="Times New Roman" panose="02020603050405020304" pitchFamily="18" charset="0"/>
                  </a:rPr>
                  <a:t>×</a:t>
                </a:r>
                <a:r>
                  <a:rPr lang="en-US" altLang="zh-CN" sz="2400">
                    <a:latin typeface="Times New Roman" panose="02020603050405020304" pitchFamily="18" charset="0"/>
                  </a:rPr>
                  <a:t>   </a:t>
                </a:r>
                <a:r>
                  <a:rPr lang="en-US" altLang="zh-CN" sz="2400" b="1">
                    <a:latin typeface="Times New Roman" panose="02020603050405020304" pitchFamily="18" charset="0"/>
                  </a:rPr>
                  <a:t>×</a:t>
                </a:r>
                <a:r>
                  <a:rPr lang="en-US" altLang="zh-CN" sz="2400">
                    <a:latin typeface="Times New Roman" panose="02020603050405020304" pitchFamily="18" charset="0"/>
                  </a:rPr>
                  <a:t>   </a:t>
                </a:r>
                <a:r>
                  <a:rPr lang="en-US" altLang="zh-CN" sz="2400" b="1">
                    <a:latin typeface="Times New Roman" panose="02020603050405020304" pitchFamily="18" charset="0"/>
                  </a:rPr>
                  <a:t>×</a:t>
                </a:r>
                <a:r>
                  <a:rPr lang="en-US" altLang="zh-CN" sz="2400">
                    <a:latin typeface="Times New Roman" panose="02020603050405020304" pitchFamily="18" charset="0"/>
                  </a:rPr>
                  <a:t>   </a:t>
                </a:r>
                <a:r>
                  <a:rPr lang="en-US" altLang="zh-CN" sz="2400" b="1">
                    <a:latin typeface="Times New Roman" panose="02020603050405020304" pitchFamily="18" charset="0"/>
                  </a:rPr>
                  <a:t>×</a:t>
                </a:r>
                <a:r>
                  <a:rPr lang="en-US" altLang="zh-CN" sz="2400">
                    <a:latin typeface="Times New Roman" panose="02020603050405020304" pitchFamily="18" charset="0"/>
                  </a:rPr>
                  <a:t>   </a:t>
                </a:r>
                <a:r>
                  <a:rPr lang="en-US" altLang="zh-CN" sz="2400" b="1">
                    <a:latin typeface="Times New Roman" panose="02020603050405020304" pitchFamily="18" charset="0"/>
                  </a:rPr>
                  <a:t>×   ×</a:t>
                </a:r>
                <a:endParaRPr lang="en-US" altLang="zh-CN" sz="2400">
                  <a:latin typeface="Times New Roman" panose="02020603050405020304" pitchFamily="18" charset="0"/>
                </a:endParaRPr>
              </a:p>
            </p:txBody>
          </p:sp>
          <p:grpSp>
            <p:nvGrpSpPr>
              <p:cNvPr id="4113" name="Group 10"/>
              <p:cNvGrpSpPr/>
              <p:nvPr/>
            </p:nvGrpSpPr>
            <p:grpSpPr>
              <a:xfrm>
                <a:off x="3359" y="1294"/>
                <a:ext cx="2200" cy="1535"/>
                <a:chOff x="3359" y="1294"/>
                <a:chExt cx="2200" cy="1535"/>
              </a:xfrm>
            </p:grpSpPr>
            <p:sp>
              <p:nvSpPr>
                <p:cNvPr id="4114" name="Rectangle 11"/>
                <p:cNvSpPr/>
                <p:nvPr/>
              </p:nvSpPr>
              <p:spPr>
                <a:xfrm>
                  <a:off x="3501" y="1604"/>
                  <a:ext cx="2022" cy="894"/>
                </a:xfrm>
                <a:prstGeom prst="rect">
                  <a:avLst/>
                </a:prstGeom>
                <a:noFill/>
                <a:ln w="28575" cap="sq" cmpd="sng">
                  <a:solidFill>
                    <a:schemeClr val="tx1"/>
                  </a:solidFill>
                  <a:prstDash val="solid"/>
                  <a:miter/>
                  <a:headEnd type="none" w="sm" len="sm"/>
                  <a:tailEnd type="none" w="sm" len="sm"/>
                </a:ln>
              </p:spPr>
              <p:txBody>
                <a:bodyPr wrap="none" anchor="ctr" anchorCtr="0"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>
                    <a:latin typeface="Arial" pitchFamily="34" charset="0"/>
                  </a:endParaRPr>
                </a:p>
              </p:txBody>
            </p:sp>
            <p:grpSp>
              <p:nvGrpSpPr>
                <p:cNvPr id="4115" name="Group 12"/>
                <p:cNvGrpSpPr/>
                <p:nvPr/>
              </p:nvGrpSpPr>
              <p:grpSpPr>
                <a:xfrm>
                  <a:off x="3359" y="1919"/>
                  <a:ext cx="318" cy="288"/>
                  <a:chOff x="3240" y="2029"/>
                  <a:chExt cx="318" cy="288"/>
                </a:xfrm>
              </p:grpSpPr>
              <p:sp>
                <p:nvSpPr>
                  <p:cNvPr id="4123" name="Oval 13"/>
                  <p:cNvSpPr/>
                  <p:nvPr/>
                </p:nvSpPr>
                <p:spPr>
                  <a:xfrm>
                    <a:off x="3250" y="2074"/>
                    <a:ext cx="259" cy="230"/>
                  </a:xfrm>
                  <a:prstGeom prst="ellipse">
                    <a:avLst/>
                  </a:prstGeom>
                  <a:solidFill>
                    <a:schemeClr val="bg1"/>
                  </a:solidFill>
                  <a:ln w="12700" cap="sq" cmpd="sng">
                    <a:solidFill>
                      <a:schemeClr val="tx1"/>
                    </a:solidFill>
                    <a:prstDash val="solid"/>
                    <a:headEnd type="none" w="sm" len="sm"/>
                    <a:tailEnd type="none" w="sm" len="sm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endParaRPr lang="zh-CN" altLang="en-US">
                      <a:latin typeface="Arial" pitchFamily="34" charset="0"/>
                    </a:endParaRPr>
                  </a:p>
                </p:txBody>
              </p:sp>
              <p:sp>
                <p:nvSpPr>
                  <p:cNvPr id="4124" name="Text Box 14"/>
                  <p:cNvSpPr txBox="1"/>
                  <p:nvPr/>
                </p:nvSpPr>
                <p:spPr>
                  <a:xfrm>
                    <a:off x="3240" y="2029"/>
                    <a:ext cx="318" cy="288"/>
                  </a:xfrm>
                  <a:prstGeom prst="rect">
                    <a:avLst/>
                  </a:prstGeom>
                  <a:noFill/>
                  <a:ln w="12700">
                    <a:noFill/>
                  </a:ln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>
                      <a:spcBef>
                        <a:spcPct val="50000"/>
                      </a:spcBef>
                    </a:pPr>
                    <a:r>
                      <a:rPr lang="en-US" altLang="zh-CN" sz="2400" b="1">
                        <a:latin typeface="Times New Roman" panose="02020603050405020304" pitchFamily="18" charset="0"/>
                      </a:rPr>
                      <a:t>G</a:t>
                    </a:r>
                    <a:endParaRPr lang="en-US" altLang="zh-CN" sz="2400" b="1">
                      <a:latin typeface="Times New Roman" panose="02020603050405020304" pitchFamily="18" charset="0"/>
                    </a:endParaRPr>
                  </a:p>
                </p:txBody>
              </p:sp>
            </p:grpSp>
            <p:grpSp>
              <p:nvGrpSpPr>
                <p:cNvPr id="4116" name="Group 15"/>
                <p:cNvGrpSpPr/>
                <p:nvPr/>
              </p:nvGrpSpPr>
              <p:grpSpPr>
                <a:xfrm>
                  <a:off x="3937" y="1294"/>
                  <a:ext cx="787" cy="1535"/>
                  <a:chOff x="3694" y="1303"/>
                  <a:chExt cx="787" cy="1535"/>
                </a:xfrm>
              </p:grpSpPr>
              <p:sp>
                <p:nvSpPr>
                  <p:cNvPr id="4118" name="Rectangle 16"/>
                  <p:cNvSpPr/>
                  <p:nvPr/>
                </p:nvSpPr>
                <p:spPr>
                  <a:xfrm>
                    <a:off x="3694" y="1556"/>
                    <a:ext cx="67" cy="990"/>
                  </a:xfrm>
                  <a:prstGeom prst="rect">
                    <a:avLst/>
                  </a:prstGeom>
                  <a:solidFill>
                    <a:srgbClr val="003300">
                      <a:alpha val="50195"/>
                    </a:srgbClr>
                  </a:solidFill>
                  <a:ln w="12700" cap="sq" cmpd="sng">
                    <a:solidFill>
                      <a:schemeClr val="tx1"/>
                    </a:solidFill>
                    <a:prstDash val="solid"/>
                    <a:miter/>
                    <a:headEnd type="none" w="sm" len="sm"/>
                    <a:tailEnd type="none" w="sm" len="sm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endParaRPr lang="zh-CN" altLang="en-US">
                      <a:latin typeface="Arial" pitchFamily="34" charset="0"/>
                    </a:endParaRPr>
                  </a:p>
                </p:txBody>
              </p:sp>
              <p:sp>
                <p:nvSpPr>
                  <p:cNvPr id="4119" name="Text Box 17"/>
                  <p:cNvSpPr txBox="1"/>
                  <p:nvPr/>
                </p:nvSpPr>
                <p:spPr>
                  <a:xfrm>
                    <a:off x="3716" y="1303"/>
                    <a:ext cx="316" cy="365"/>
                  </a:xfrm>
                  <a:prstGeom prst="rect">
                    <a:avLst/>
                  </a:prstGeom>
                  <a:noFill/>
                  <a:ln w="12700">
                    <a:noFill/>
                  </a:ln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>
                      <a:spcBef>
                        <a:spcPct val="50000"/>
                      </a:spcBef>
                    </a:pPr>
                    <a:r>
                      <a:rPr lang="en-US" altLang="zh-CN" sz="3200" b="1">
                        <a:latin typeface="Times New Roman" panose="02020603050405020304" pitchFamily="18" charset="0"/>
                      </a:rPr>
                      <a:t>a</a:t>
                    </a:r>
                    <a:endParaRPr lang="en-US" altLang="zh-CN" sz="3200" b="1">
                      <a:latin typeface="Times New Roman" panose="02020603050405020304" pitchFamily="18" charset="0"/>
                    </a:endParaRPr>
                  </a:p>
                </p:txBody>
              </p:sp>
              <p:sp>
                <p:nvSpPr>
                  <p:cNvPr id="4120" name="Text Box 18"/>
                  <p:cNvSpPr txBox="1"/>
                  <p:nvPr/>
                </p:nvSpPr>
                <p:spPr>
                  <a:xfrm>
                    <a:off x="3755" y="2473"/>
                    <a:ext cx="374" cy="365"/>
                  </a:xfrm>
                  <a:prstGeom prst="rect">
                    <a:avLst/>
                  </a:prstGeom>
                  <a:noFill/>
                  <a:ln w="12700">
                    <a:noFill/>
                  </a:ln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>
                      <a:spcBef>
                        <a:spcPct val="50000"/>
                      </a:spcBef>
                    </a:pPr>
                    <a:r>
                      <a:rPr lang="en-US" altLang="zh-CN" sz="3200" b="1">
                        <a:latin typeface="Times New Roman" panose="02020603050405020304" pitchFamily="18" charset="0"/>
                      </a:rPr>
                      <a:t>b</a:t>
                    </a:r>
                    <a:endParaRPr lang="en-US" altLang="zh-CN" sz="3200" b="1">
                      <a:latin typeface="Times New Roman" panose="02020603050405020304" pitchFamily="18" charset="0"/>
                    </a:endParaRPr>
                  </a:p>
                </p:txBody>
              </p:sp>
              <p:sp>
                <p:nvSpPr>
                  <p:cNvPr id="4121" name="Line 19"/>
                  <p:cNvSpPr/>
                  <p:nvPr/>
                </p:nvSpPr>
                <p:spPr>
                  <a:xfrm>
                    <a:off x="3761" y="2033"/>
                    <a:ext cx="403" cy="0"/>
                  </a:xfrm>
                  <a:prstGeom prst="line">
                    <a:avLst/>
                  </a:prstGeom>
                  <a:ln w="28575" cap="sq" cmpd="sng">
                    <a:solidFill>
                      <a:schemeClr val="tx1"/>
                    </a:solidFill>
                    <a:prstDash val="solid"/>
                    <a:headEnd type="none" w="sm" len="sm"/>
                    <a:tailEnd type="triangle" w="lg" len="lg"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/>
                </p:txBody>
              </p:sp>
              <p:sp>
                <p:nvSpPr>
                  <p:cNvPr id="4122" name="Text Box 20"/>
                  <p:cNvSpPr txBox="1"/>
                  <p:nvPr/>
                </p:nvSpPr>
                <p:spPr>
                  <a:xfrm>
                    <a:off x="4078" y="1818"/>
                    <a:ext cx="403" cy="404"/>
                  </a:xfrm>
                  <a:prstGeom prst="rect">
                    <a:avLst/>
                  </a:prstGeom>
                  <a:noFill/>
                  <a:ln w="12700">
                    <a:noFill/>
                  </a:ln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>
                      <a:spcBef>
                        <a:spcPct val="50000"/>
                      </a:spcBef>
                    </a:pPr>
                    <a:r>
                      <a:rPr lang="en-US" altLang="zh-CN" sz="3600" b="1">
                        <a:latin typeface="Times New Roman" panose="02020603050405020304" pitchFamily="18" charset="0"/>
                      </a:rPr>
                      <a:t>v</a:t>
                    </a:r>
                    <a:endParaRPr lang="en-US" altLang="zh-CN" sz="3600" b="1">
                      <a:latin typeface="Times New Roman" panose="02020603050405020304" pitchFamily="18" charset="0"/>
                    </a:endParaRPr>
                  </a:p>
                </p:txBody>
              </p:sp>
            </p:grpSp>
            <p:sp>
              <p:nvSpPr>
                <p:cNvPr id="4117" name="Rectangle 21"/>
                <p:cNvSpPr/>
                <p:nvPr/>
              </p:nvSpPr>
              <p:spPr>
                <a:xfrm>
                  <a:off x="5489" y="1527"/>
                  <a:ext cx="70" cy="1004"/>
                </a:xfrm>
                <a:prstGeom prst="rect">
                  <a:avLst/>
                </a:prstGeom>
                <a:solidFill>
                  <a:schemeClr val="bg1"/>
                </a:solidFill>
                <a:ln w="9525" cap="flat" cmpd="sng">
                  <a:solidFill>
                    <a:schemeClr val="bg1"/>
                  </a:solidFill>
                  <a:prstDash val="solid"/>
                  <a:miter/>
                  <a:headEnd type="none" w="med" len="med"/>
                  <a:tailEnd type="none" w="med" len="med"/>
                </a:ln>
              </p:spPr>
              <p:txBody>
                <a:bodyPr wrap="none" anchor="ctr" anchorCtr="0"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>
                    <a:latin typeface="Arial" pitchFamily="34" charset="0"/>
                  </a:endParaRPr>
                </a:p>
              </p:txBody>
            </p:sp>
          </p:grpSp>
        </p:grpSp>
      </p:grpSp>
      <p:sp>
        <p:nvSpPr>
          <p:cNvPr id="58390" name="Text Box 22"/>
          <p:cNvSpPr txBox="1"/>
          <p:nvPr/>
        </p:nvSpPr>
        <p:spPr>
          <a:xfrm>
            <a:off x="228600" y="1752600"/>
            <a:ext cx="5029200" cy="5191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33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回路在时间△</a:t>
            </a:r>
            <a:r>
              <a:rPr lang="en-US" altLang="zh-CN" sz="2800" b="1">
                <a:solidFill>
                  <a:srgbClr val="FF33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t</a:t>
            </a:r>
            <a:r>
              <a:rPr lang="zh-CN" altLang="en-US" sz="2800" b="1">
                <a:solidFill>
                  <a:srgbClr val="FF33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内增大的面积为：</a:t>
            </a:r>
            <a:endParaRPr lang="zh-CN" altLang="en-US" sz="2800" b="1">
              <a:solidFill>
                <a:srgbClr val="FF330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58392" name="Text Box 24"/>
          <p:cNvSpPr txBox="1"/>
          <p:nvPr/>
        </p:nvSpPr>
        <p:spPr>
          <a:xfrm>
            <a:off x="187325" y="4032250"/>
            <a:ext cx="4267200" cy="5191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33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产生的感应电动势为：</a:t>
            </a:r>
            <a:endParaRPr lang="zh-CN" altLang="en-US" sz="2800" b="1">
              <a:solidFill>
                <a:srgbClr val="FF330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58393" name="Text Box 25"/>
          <p:cNvSpPr txBox="1"/>
          <p:nvPr/>
        </p:nvSpPr>
        <p:spPr>
          <a:xfrm>
            <a:off x="0" y="2895600"/>
            <a:ext cx="5284788" cy="5191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33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穿过回路的磁通量的变化为：</a:t>
            </a:r>
            <a:endParaRPr lang="zh-CN" altLang="en-US" sz="2800" b="1">
              <a:solidFill>
                <a:srgbClr val="FF330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pic>
        <p:nvPicPr>
          <p:cNvPr id="58395" name="Object 27"/>
          <p:cNvPicPr>
            <a:picLocks noChangeAspect="1"/>
          </p:cNvPicPr>
          <p:nvPr/>
        </p:nvPicPr>
        <p:blipFill>
          <a:blip r:embed="rId2">
            <a:clrChange>
              <a:clrFrom>
                <a:srgbClr val="000000"/>
              </a:clrFrom>
              <a:clrTo>
                <a:srgbClr val="663300"/>
              </a:clrTo>
            </a:clrChange>
          </a:blip>
          <a:stretch>
            <a:fillRect/>
          </a:stretch>
        </p:blipFill>
        <p:spPr>
          <a:xfrm>
            <a:off x="492125" y="4591050"/>
            <a:ext cx="1411288" cy="1017588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58397" name="Object 29"/>
          <p:cNvPicPr>
            <a:picLocks noChangeAspect="1"/>
          </p:cNvPicPr>
          <p:nvPr/>
        </p:nvPicPr>
        <p:blipFill>
          <a:blip r:embed="rId3">
            <a:clrChange>
              <a:clrFrom>
                <a:srgbClr val="000000"/>
              </a:clrFrom>
              <a:clrTo>
                <a:srgbClr val="663300"/>
              </a:clrTo>
            </a:clrChange>
          </a:blip>
          <a:stretch>
            <a:fillRect/>
          </a:stretch>
        </p:blipFill>
        <p:spPr>
          <a:xfrm>
            <a:off x="1863725" y="4591050"/>
            <a:ext cx="1571625" cy="1017588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58398" name="Object 30"/>
          <p:cNvPicPr>
            <a:picLocks noChangeAspect="1"/>
          </p:cNvPicPr>
          <p:nvPr/>
        </p:nvPicPr>
        <p:blipFill>
          <a:blip r:embed="rId4">
            <a:clrChange>
              <a:clrFrom>
                <a:srgbClr val="000000"/>
              </a:clrFrom>
              <a:clrTo>
                <a:srgbClr val="663300"/>
              </a:clrTo>
            </a:clrChange>
          </a:blip>
          <a:stretch>
            <a:fillRect/>
          </a:stretch>
        </p:blipFill>
        <p:spPr>
          <a:xfrm>
            <a:off x="3463925" y="4895850"/>
            <a:ext cx="1154113" cy="444500"/>
          </a:xfrm>
          <a:prstGeom prst="rect">
            <a:avLst/>
          </a:prstGeom>
          <a:noFill/>
          <a:ln w="9525">
            <a:noFill/>
          </a:ln>
        </p:spPr>
      </p:pic>
      <p:graphicFrame>
        <p:nvGraphicFramePr>
          <p:cNvPr id="32" name="Object 5"/>
          <p:cNvGraphicFramePr>
            <a:graphicFrameLocks noChangeAspect="1"/>
          </p:cNvGraphicFramePr>
          <p:nvPr/>
        </p:nvGraphicFramePr>
        <p:xfrm>
          <a:off x="1600200" y="2286000"/>
          <a:ext cx="2133600" cy="6223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3" r:id="rId5" imgW="608330" imgH="177800" progId="Equation.3">
                  <p:embed/>
                </p:oleObj>
              </mc:Choice>
              <mc:Fallback>
                <p:oleObj r:id="rId5" imgW="608330" imgH="1778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1600200" y="2286000"/>
                        <a:ext cx="2133600" cy="62230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3" name="Object 3"/>
          <p:cNvGraphicFramePr>
            <a:graphicFrameLocks noChangeAspect="1"/>
          </p:cNvGraphicFramePr>
          <p:nvPr/>
        </p:nvGraphicFramePr>
        <p:xfrm>
          <a:off x="685800" y="3429000"/>
          <a:ext cx="4089400" cy="6223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4" r:id="rId7" imgW="1166495" imgH="177800" progId="Equation.3">
                  <p:embed/>
                </p:oleObj>
              </mc:Choice>
              <mc:Fallback>
                <p:oleObj r:id="rId7" imgW="1166495" imgH="1778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685800" y="3429000"/>
                        <a:ext cx="4089400" cy="62230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36" name="TextBox 35"/>
          <p:cNvSpPr txBox="1"/>
          <p:nvPr/>
        </p:nvSpPr>
        <p:spPr>
          <a:xfrm>
            <a:off x="1676400" y="5751513"/>
            <a:ext cx="2362200" cy="923925"/>
          </a:xfrm>
          <a:prstGeom prst="rect">
            <a:avLst/>
          </a:prstGeom>
          <a:solidFill>
            <a:srgbClr val="009999"/>
          </a:solidFill>
          <a:ln w="57150" cap="flat" cmpd="sng">
            <a:solidFill>
              <a:srgbClr val="7030A0"/>
            </a:solidFill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5400">
                <a:solidFill>
                  <a:srgbClr val="FF0000"/>
                </a:solidFill>
                <a:latin typeface="Arial" pitchFamily="34" charset="0"/>
              </a:rPr>
              <a:t>E=BLv</a:t>
            </a:r>
            <a:endParaRPr lang="zh-CN" altLang="en-US" sz="5400">
              <a:solidFill>
                <a:srgbClr val="FF0000"/>
              </a:solidFill>
              <a:latin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83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583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4" presetID="3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583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583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1" dur="500"/>
                                        <p:tgtEl>
                                          <p:spTgt spid="583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 nodeType="clickPar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6" dur="500"/>
                                        <p:tgtEl>
                                          <p:spTgt spid="583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1" dur="500"/>
                                        <p:tgtEl>
                                          <p:spTgt spid="583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6" dur="500"/>
                                        <p:tgtEl>
                                          <p:spTgt spid="583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" presetClass="entr" presetSubtype="5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61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8370" grpId="0"/>
      <p:bldP spid="58371" grpId="0"/>
      <p:bldP spid="58390" grpId="0"/>
      <p:bldP spid="58392" grpId="0"/>
      <p:bldP spid="58393" grpId="0"/>
      <p:bldP spid="3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3"/>
          <p:cNvGrpSpPr/>
          <p:nvPr/>
        </p:nvGrpSpPr>
        <p:grpSpPr>
          <a:xfrm>
            <a:off x="6172200" y="1676400"/>
            <a:ext cx="1600200" cy="2057400"/>
            <a:chOff x="356" y="1126"/>
            <a:chExt cx="1008" cy="1296"/>
          </a:xfrm>
        </p:grpSpPr>
        <p:sp>
          <p:nvSpPr>
            <p:cNvPr id="5133" name="Text Box 4"/>
            <p:cNvSpPr txBox="1"/>
            <p:nvPr/>
          </p:nvSpPr>
          <p:spPr>
            <a:xfrm>
              <a:off x="404" y="1606"/>
              <a:ext cx="384" cy="365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zh-CN" sz="3200" b="1">
                  <a:solidFill>
                    <a:srgbClr val="663300"/>
                  </a:solidFill>
                  <a:latin typeface="隶书" panose="02010509060101010101" pitchFamily="49" charset="-122"/>
                  <a:ea typeface="隶书" panose="02010509060101010101" pitchFamily="49" charset="-122"/>
                </a:rPr>
                <a:t>θ</a:t>
              </a:r>
              <a:endParaRPr lang="en-US" altLang="zh-CN" sz="3200" b="1">
                <a:solidFill>
                  <a:srgbClr val="663300"/>
                </a:solidFill>
                <a:latin typeface="隶书" panose="02010509060101010101" pitchFamily="49" charset="-122"/>
                <a:ea typeface="隶书" panose="02010509060101010101" pitchFamily="49" charset="-122"/>
              </a:endParaRPr>
            </a:p>
          </p:txBody>
        </p:sp>
        <p:grpSp>
          <p:nvGrpSpPr>
            <p:cNvPr id="5134" name="Group 5"/>
            <p:cNvGrpSpPr/>
            <p:nvPr/>
          </p:nvGrpSpPr>
          <p:grpSpPr>
            <a:xfrm>
              <a:off x="356" y="1126"/>
              <a:ext cx="1008" cy="1296"/>
              <a:chOff x="356" y="1126"/>
              <a:chExt cx="1008" cy="1296"/>
            </a:xfrm>
          </p:grpSpPr>
          <p:grpSp>
            <p:nvGrpSpPr>
              <p:cNvPr id="5135" name="Group 6"/>
              <p:cNvGrpSpPr/>
              <p:nvPr/>
            </p:nvGrpSpPr>
            <p:grpSpPr>
              <a:xfrm>
                <a:off x="452" y="1542"/>
                <a:ext cx="912" cy="845"/>
                <a:chOff x="336" y="3072"/>
                <a:chExt cx="912" cy="845"/>
              </a:xfrm>
            </p:grpSpPr>
            <p:sp>
              <p:nvSpPr>
                <p:cNvPr id="5142" name="Oval 7"/>
                <p:cNvSpPr/>
                <p:nvPr/>
              </p:nvSpPr>
              <p:spPr>
                <a:xfrm>
                  <a:off x="336" y="3072"/>
                  <a:ext cx="96" cy="96"/>
                </a:xfrm>
                <a:prstGeom prst="ellipse">
                  <a:avLst/>
                </a:prstGeom>
                <a:noFill/>
                <a:ln w="28575" cap="flat" cmpd="sng">
                  <a:solidFill>
                    <a:schemeClr val="tx1"/>
                  </a:solidFill>
                  <a:prstDash val="solid"/>
                  <a:headEnd type="none" w="med" len="med"/>
                  <a:tailEnd type="none" w="med" len="med"/>
                </a:ln>
              </p:spPr>
              <p:txBody>
                <a:bodyPr wrap="none" anchor="ctr" anchorCtr="0"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>
                    <a:latin typeface="Arial" pitchFamily="34" charset="0"/>
                  </a:endParaRPr>
                </a:p>
              </p:txBody>
            </p:sp>
            <p:sp>
              <p:nvSpPr>
                <p:cNvPr id="5143" name="Line 8"/>
                <p:cNvSpPr/>
                <p:nvPr/>
              </p:nvSpPr>
              <p:spPr>
                <a:xfrm>
                  <a:off x="414" y="3159"/>
                  <a:ext cx="576" cy="576"/>
                </a:xfrm>
                <a:prstGeom prst="line">
                  <a:avLst/>
                </a:prstGeom>
                <a:ln w="28575" cap="flat" cmpd="sng">
                  <a:solidFill>
                    <a:schemeClr val="tx1"/>
                  </a:solidFill>
                  <a:prstDash val="solid"/>
                  <a:headEnd type="none" w="med" len="med"/>
                  <a:tailEnd type="triangle" w="lg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/>
              </p:txBody>
            </p:sp>
            <p:sp>
              <p:nvSpPr>
                <p:cNvPr id="5144" name="Line 9"/>
                <p:cNvSpPr/>
                <p:nvPr/>
              </p:nvSpPr>
              <p:spPr>
                <a:xfrm flipH="1">
                  <a:off x="384" y="3168"/>
                  <a:ext cx="0" cy="384"/>
                </a:xfrm>
                <a:prstGeom prst="line">
                  <a:avLst/>
                </a:prstGeom>
                <a:ln w="28575" cap="flat" cmpd="sng">
                  <a:solidFill>
                    <a:schemeClr val="tx1"/>
                  </a:solidFill>
                  <a:prstDash val="dash"/>
                  <a:headEnd type="none" w="med" len="med"/>
                  <a:tailEnd type="non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/>
              </p:txBody>
            </p:sp>
            <p:sp>
              <p:nvSpPr>
                <p:cNvPr id="5145" name="Text Box 10"/>
                <p:cNvSpPr txBox="1"/>
                <p:nvPr/>
              </p:nvSpPr>
              <p:spPr>
                <a:xfrm>
                  <a:off x="960" y="3552"/>
                  <a:ext cx="288" cy="365"/>
                </a:xfrm>
                <a:prstGeom prst="rect">
                  <a:avLst/>
                </a:prstGeom>
                <a:noFill/>
                <a:ln w="9525">
                  <a:noFill/>
                </a:ln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pPr>
                    <a:spcBef>
                      <a:spcPct val="50000"/>
                    </a:spcBef>
                  </a:pPr>
                  <a:r>
                    <a:rPr lang="en-US" altLang="zh-CN" sz="3200" b="1">
                      <a:solidFill>
                        <a:srgbClr val="663300"/>
                      </a:solidFill>
                      <a:latin typeface="隶书" panose="02010509060101010101" pitchFamily="49" charset="-122"/>
                      <a:ea typeface="隶书" panose="02010509060101010101" pitchFamily="49" charset="-122"/>
                    </a:rPr>
                    <a:t>v</a:t>
                  </a:r>
                  <a:endParaRPr lang="en-US" altLang="zh-CN" sz="3200" b="1">
                    <a:solidFill>
                      <a:srgbClr val="663300"/>
                    </a:solidFill>
                    <a:latin typeface="隶书" panose="02010509060101010101" pitchFamily="49" charset="-122"/>
                    <a:ea typeface="隶书" panose="02010509060101010101" pitchFamily="49" charset="-122"/>
                  </a:endParaRPr>
                </a:p>
              </p:txBody>
            </p:sp>
          </p:grpSp>
          <p:grpSp>
            <p:nvGrpSpPr>
              <p:cNvPr id="5136" name="Group 11"/>
              <p:cNvGrpSpPr/>
              <p:nvPr/>
            </p:nvGrpSpPr>
            <p:grpSpPr>
              <a:xfrm>
                <a:off x="356" y="1126"/>
                <a:ext cx="1008" cy="1296"/>
                <a:chOff x="240" y="2688"/>
                <a:chExt cx="1008" cy="1296"/>
              </a:xfrm>
            </p:grpSpPr>
            <p:sp>
              <p:nvSpPr>
                <p:cNvPr id="5137" name="Line 12"/>
                <p:cNvSpPr/>
                <p:nvPr/>
              </p:nvSpPr>
              <p:spPr>
                <a:xfrm flipH="1">
                  <a:off x="240" y="2832"/>
                  <a:ext cx="0" cy="1152"/>
                </a:xfrm>
                <a:prstGeom prst="line">
                  <a:avLst/>
                </a:prstGeom>
                <a:ln w="28575" cap="flat" cmpd="sng">
                  <a:solidFill>
                    <a:schemeClr val="tx1"/>
                  </a:solidFill>
                  <a:prstDash val="solid"/>
                  <a:headEnd type="none" w="med" len="med"/>
                  <a:tailEnd type="triangl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/>
              </p:txBody>
            </p:sp>
            <p:sp>
              <p:nvSpPr>
                <p:cNvPr id="5138" name="Line 13"/>
                <p:cNvSpPr/>
                <p:nvPr/>
              </p:nvSpPr>
              <p:spPr>
                <a:xfrm flipH="1">
                  <a:off x="1248" y="2832"/>
                  <a:ext cx="0" cy="1152"/>
                </a:xfrm>
                <a:prstGeom prst="line">
                  <a:avLst/>
                </a:prstGeom>
                <a:ln w="28575" cap="flat" cmpd="sng">
                  <a:solidFill>
                    <a:schemeClr val="tx1"/>
                  </a:solidFill>
                  <a:prstDash val="solid"/>
                  <a:headEnd type="none" w="med" len="med"/>
                  <a:tailEnd type="triangl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/>
              </p:txBody>
            </p:sp>
            <p:sp>
              <p:nvSpPr>
                <p:cNvPr id="5139" name="Line 14"/>
                <p:cNvSpPr/>
                <p:nvPr/>
              </p:nvSpPr>
              <p:spPr>
                <a:xfrm flipH="1">
                  <a:off x="912" y="2832"/>
                  <a:ext cx="0" cy="1152"/>
                </a:xfrm>
                <a:prstGeom prst="line">
                  <a:avLst/>
                </a:prstGeom>
                <a:ln w="28575" cap="flat" cmpd="sng">
                  <a:solidFill>
                    <a:schemeClr val="tx1"/>
                  </a:solidFill>
                  <a:prstDash val="solid"/>
                  <a:headEnd type="none" w="med" len="med"/>
                  <a:tailEnd type="triangl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/>
              </p:txBody>
            </p:sp>
            <p:sp>
              <p:nvSpPr>
                <p:cNvPr id="5140" name="Line 15"/>
                <p:cNvSpPr/>
                <p:nvPr/>
              </p:nvSpPr>
              <p:spPr>
                <a:xfrm flipH="1">
                  <a:off x="576" y="2832"/>
                  <a:ext cx="0" cy="1152"/>
                </a:xfrm>
                <a:prstGeom prst="line">
                  <a:avLst/>
                </a:prstGeom>
                <a:ln w="28575" cap="flat" cmpd="sng">
                  <a:solidFill>
                    <a:schemeClr val="tx1"/>
                  </a:solidFill>
                  <a:prstDash val="solid"/>
                  <a:headEnd type="none" w="med" len="med"/>
                  <a:tailEnd type="triangl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/>
              </p:txBody>
            </p:sp>
            <p:sp>
              <p:nvSpPr>
                <p:cNvPr id="5141" name="Text Box 16"/>
                <p:cNvSpPr txBox="1"/>
                <p:nvPr/>
              </p:nvSpPr>
              <p:spPr>
                <a:xfrm>
                  <a:off x="624" y="2688"/>
                  <a:ext cx="288" cy="365"/>
                </a:xfrm>
                <a:prstGeom prst="rect">
                  <a:avLst/>
                </a:prstGeom>
                <a:noFill/>
                <a:ln w="9525">
                  <a:noFill/>
                </a:ln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pPr>
                    <a:spcBef>
                      <a:spcPct val="50000"/>
                    </a:spcBef>
                  </a:pPr>
                  <a:r>
                    <a:rPr lang="en-US" altLang="zh-CN" sz="3200" b="1">
                      <a:solidFill>
                        <a:srgbClr val="663300"/>
                      </a:solidFill>
                      <a:latin typeface="隶书" panose="02010509060101010101" pitchFamily="49" charset="-122"/>
                      <a:ea typeface="隶书" panose="02010509060101010101" pitchFamily="49" charset="-122"/>
                    </a:rPr>
                    <a:t>B</a:t>
                  </a:r>
                  <a:endParaRPr lang="en-US" altLang="zh-CN" sz="3200" b="1">
                    <a:solidFill>
                      <a:srgbClr val="663300"/>
                    </a:solidFill>
                    <a:latin typeface="隶书" panose="02010509060101010101" pitchFamily="49" charset="-122"/>
                    <a:ea typeface="隶书" panose="02010509060101010101" pitchFamily="49" charset="-122"/>
                  </a:endParaRPr>
                </a:p>
              </p:txBody>
            </p:sp>
          </p:grpSp>
        </p:grpSp>
      </p:grpSp>
      <p:grpSp>
        <p:nvGrpSpPr>
          <p:cNvPr id="6" name="Group 17"/>
          <p:cNvGrpSpPr/>
          <p:nvPr/>
        </p:nvGrpSpPr>
        <p:grpSpPr>
          <a:xfrm>
            <a:off x="6400800" y="2362200"/>
            <a:ext cx="990600" cy="990600"/>
            <a:chOff x="432" y="3360"/>
            <a:chExt cx="624" cy="624"/>
          </a:xfrm>
        </p:grpSpPr>
        <p:sp>
          <p:nvSpPr>
            <p:cNvPr id="5129" name="Line 18"/>
            <p:cNvSpPr/>
            <p:nvPr/>
          </p:nvSpPr>
          <p:spPr>
            <a:xfrm>
              <a:off x="432" y="3360"/>
              <a:ext cx="624" cy="0"/>
            </a:xfrm>
            <a:prstGeom prst="line">
              <a:avLst/>
            </a:prstGeom>
            <a:ln w="28575" cap="flat" cmpd="sng">
              <a:solidFill>
                <a:srgbClr val="0000FF"/>
              </a:solidFill>
              <a:prstDash val="solid"/>
              <a:headEnd type="none" w="med" len="med"/>
              <a:tailEnd type="triangle" w="lg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/>
          </p:txBody>
        </p:sp>
        <p:sp>
          <p:nvSpPr>
            <p:cNvPr id="5130" name="Line 19"/>
            <p:cNvSpPr/>
            <p:nvPr/>
          </p:nvSpPr>
          <p:spPr>
            <a:xfrm rot="5400000">
              <a:off x="144" y="3696"/>
              <a:ext cx="576" cy="0"/>
            </a:xfrm>
            <a:prstGeom prst="line">
              <a:avLst/>
            </a:prstGeom>
            <a:ln w="28575" cap="flat" cmpd="sng">
              <a:solidFill>
                <a:srgbClr val="0000FF"/>
              </a:solidFill>
              <a:prstDash val="solid"/>
              <a:headEnd type="none" w="med" len="med"/>
              <a:tailEnd type="triangle" w="lg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/>
          </p:txBody>
        </p:sp>
        <p:sp>
          <p:nvSpPr>
            <p:cNvPr id="5131" name="Line 20"/>
            <p:cNvSpPr/>
            <p:nvPr/>
          </p:nvSpPr>
          <p:spPr>
            <a:xfrm>
              <a:off x="432" y="3984"/>
              <a:ext cx="576" cy="0"/>
            </a:xfrm>
            <a:prstGeom prst="line">
              <a:avLst/>
            </a:prstGeom>
            <a:ln w="28575" cap="flat" cmpd="sng">
              <a:solidFill>
                <a:srgbClr val="0000CC"/>
              </a:solidFill>
              <a:prstDash val="dash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/>
          </p:txBody>
        </p:sp>
        <p:sp>
          <p:nvSpPr>
            <p:cNvPr id="5132" name="Line 21"/>
            <p:cNvSpPr/>
            <p:nvPr/>
          </p:nvSpPr>
          <p:spPr>
            <a:xfrm flipH="1">
              <a:off x="1056" y="3360"/>
              <a:ext cx="0" cy="624"/>
            </a:xfrm>
            <a:prstGeom prst="line">
              <a:avLst/>
            </a:prstGeom>
            <a:ln w="28575" cap="flat" cmpd="sng">
              <a:solidFill>
                <a:srgbClr val="0000FF"/>
              </a:solidFill>
              <a:prstDash val="dash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/>
          </p:txBody>
        </p:sp>
      </p:grpSp>
      <p:sp>
        <p:nvSpPr>
          <p:cNvPr id="4101" name="Text Box 23"/>
          <p:cNvSpPr txBox="1"/>
          <p:nvPr/>
        </p:nvSpPr>
        <p:spPr>
          <a:xfrm>
            <a:off x="7239000" y="1905000"/>
            <a:ext cx="533400" cy="5191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rgbClr val="0000CC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V</a:t>
            </a:r>
            <a:r>
              <a:rPr lang="en-US" altLang="zh-CN" sz="2000" b="1">
                <a:solidFill>
                  <a:srgbClr val="0000CC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1</a:t>
            </a:r>
            <a:endParaRPr lang="en-US" altLang="zh-CN" sz="2000" b="1">
              <a:solidFill>
                <a:srgbClr val="0000CC"/>
              </a:solidFill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  <p:sp>
        <p:nvSpPr>
          <p:cNvPr id="4102" name="Text Box 26"/>
          <p:cNvSpPr txBox="1"/>
          <p:nvPr/>
        </p:nvSpPr>
        <p:spPr>
          <a:xfrm>
            <a:off x="6053138" y="3181350"/>
            <a:ext cx="533400" cy="5191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rgbClr val="0000CC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V</a:t>
            </a:r>
            <a:r>
              <a:rPr lang="en-US" altLang="zh-CN" sz="2000" b="1">
                <a:solidFill>
                  <a:srgbClr val="0000CC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2</a:t>
            </a:r>
            <a:endParaRPr lang="en-US" altLang="zh-CN" sz="2000" b="1">
              <a:solidFill>
                <a:srgbClr val="0000CC"/>
              </a:solidFill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  <p:graphicFrame>
        <p:nvGraphicFramePr>
          <p:cNvPr id="59421" name="Object 29"/>
          <p:cNvGraphicFramePr>
            <a:graphicFrameLocks noChangeAspect="1"/>
          </p:cNvGraphicFramePr>
          <p:nvPr/>
        </p:nvGraphicFramePr>
        <p:xfrm>
          <a:off x="533400" y="2828925"/>
          <a:ext cx="4860925" cy="75247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5" r:id="rId2" imgW="1382395" imgH="215900" progId="">
                  <p:embed/>
                </p:oleObj>
              </mc:Choice>
              <mc:Fallback>
                <p:oleObj r:id="rId2" imgW="1382395" imgH="215900" progId="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>
                        <a:clrChange>
                          <a:clrFrom>
                            <a:srgbClr val="000000"/>
                          </a:clrFrom>
                          <a:clrTo>
                            <a:srgbClr val="FF3300"/>
                          </a:clrTo>
                        </a:clrChange>
                      </a:blip>
                      <a:stretch>
                        <a:fillRect/>
                      </a:stretch>
                    </p:blipFill>
                    <p:spPr>
                      <a:xfrm>
                        <a:off x="533400" y="2828925"/>
                        <a:ext cx="4860925" cy="752475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59424" name="Rectangle 32"/>
          <p:cNvSpPr/>
          <p:nvPr/>
        </p:nvSpPr>
        <p:spPr>
          <a:xfrm>
            <a:off x="0" y="196850"/>
            <a:ext cx="7772400" cy="16319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006666"/>
                </a:solidFill>
                <a:latin typeface="Arial" pitchFamily="34" charset="0"/>
                <a:ea typeface="黑体" panose="02010609060101010101" pitchFamily="2" charset="-122"/>
              </a:rPr>
              <a:t>     </a:t>
            </a:r>
            <a:r>
              <a:rPr lang="en-US" altLang="zh-CN" sz="2800" b="1">
                <a:solidFill>
                  <a:srgbClr val="006666"/>
                </a:solidFill>
                <a:latin typeface="Arial" pitchFamily="34" charset="0"/>
                <a:ea typeface="黑体" panose="02010609060101010101" pitchFamily="2" charset="-122"/>
              </a:rPr>
              <a:t>ii.</a:t>
            </a:r>
            <a:r>
              <a:rPr lang="zh-CN" altLang="en-US" sz="3200" b="1">
                <a:solidFill>
                  <a:srgbClr val="006666"/>
                </a:solidFill>
                <a:latin typeface="Arial" pitchFamily="34" charset="0"/>
                <a:ea typeface="黑体" panose="02010609060101010101" pitchFamily="2" charset="-122"/>
              </a:rPr>
              <a:t>如图：若导线运动方向与导线本身垂直，但跟磁感强度方向有夹角</a:t>
            </a:r>
            <a:r>
              <a:rPr lang="en-US" altLang="zh-CN" sz="3200" b="1">
                <a:solidFill>
                  <a:srgbClr val="006666"/>
                </a:solidFill>
                <a:latin typeface="Arial" pitchFamily="34" charset="0"/>
              </a:rPr>
              <a:t>θ</a:t>
            </a:r>
            <a:r>
              <a:rPr lang="zh-CN" altLang="en-US" sz="3200" b="1">
                <a:solidFill>
                  <a:srgbClr val="006666"/>
                </a:solidFill>
                <a:latin typeface="Arial" pitchFamily="34" charset="0"/>
              </a:rPr>
              <a:t>，则此时棒中感应电动势</a:t>
            </a:r>
            <a:r>
              <a:rPr lang="en-US" altLang="zh-CN" sz="3200" b="1">
                <a:solidFill>
                  <a:srgbClr val="006666"/>
                </a:solidFill>
                <a:latin typeface="Arial" pitchFamily="34" charset="0"/>
              </a:rPr>
              <a:t>E</a:t>
            </a:r>
            <a:r>
              <a:rPr lang="en-US" altLang="zh-CN" sz="3600" b="1">
                <a:solidFill>
                  <a:srgbClr val="006666"/>
                </a:solidFill>
                <a:latin typeface="Arial" pitchFamily="34" charset="0"/>
              </a:rPr>
              <a:t>=</a:t>
            </a:r>
            <a:r>
              <a:rPr lang="en-US" altLang="zh-CN" sz="3600" b="1" u="sng">
                <a:solidFill>
                  <a:srgbClr val="006666"/>
                </a:solidFill>
                <a:latin typeface="Arial" pitchFamily="34" charset="0"/>
              </a:rPr>
              <a:t>                   </a:t>
            </a:r>
            <a:r>
              <a:rPr lang="zh-CN" altLang="en-US" sz="2800" b="1">
                <a:solidFill>
                  <a:srgbClr val="7030A0"/>
                </a:solidFill>
                <a:latin typeface="Arial" pitchFamily="34" charset="0"/>
              </a:rPr>
              <a:t>。</a:t>
            </a:r>
            <a:endParaRPr lang="zh-CN" altLang="en-US" sz="2800" b="1">
              <a:solidFill>
                <a:srgbClr val="7030A0"/>
              </a:solidFill>
              <a:latin typeface="Arial" pitchFamily="34" charset="0"/>
              <a:ea typeface="黑体" panose="02010609060101010101" pitchFamily="2" charset="-122"/>
            </a:endParaRPr>
          </a:p>
        </p:txBody>
      </p:sp>
      <p:sp>
        <p:nvSpPr>
          <p:cNvPr id="31" name="TextBox 30"/>
          <p:cNvSpPr txBox="1"/>
          <p:nvPr/>
        </p:nvSpPr>
        <p:spPr>
          <a:xfrm>
            <a:off x="1447800" y="4724400"/>
            <a:ext cx="4114800" cy="1016000"/>
          </a:xfrm>
          <a:prstGeom prst="rect">
            <a:avLst/>
          </a:prstGeom>
          <a:solidFill>
            <a:srgbClr val="009999"/>
          </a:solidFill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6000" b="1">
                <a:solidFill>
                  <a:srgbClr val="FF0000"/>
                </a:solidFill>
                <a:latin typeface="Arial" pitchFamily="34" charset="0"/>
              </a:rPr>
              <a:t>E=BLvsinθ</a:t>
            </a:r>
            <a:endParaRPr lang="zh-CN" altLang="en-US" sz="6000" b="1">
              <a:solidFill>
                <a:srgbClr val="FF0000"/>
              </a:solidFill>
              <a:latin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4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94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4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594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" presetClass="entr" presetSubtype="5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34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01" grpId="0"/>
      <p:bldP spid="4102" grpId="0"/>
      <p:bldP spid="59424" grpId="0"/>
      <p:bldP spid="3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17"/>
          <p:cNvGrpSpPr/>
          <p:nvPr/>
        </p:nvGrpSpPr>
        <p:grpSpPr>
          <a:xfrm>
            <a:off x="5429250" y="1676400"/>
            <a:ext cx="3714750" cy="2514600"/>
            <a:chOff x="5429187" y="1676400"/>
            <a:chExt cx="3714813" cy="2514600"/>
          </a:xfrm>
        </p:grpSpPr>
        <p:pic>
          <p:nvPicPr>
            <p:cNvPr id="16397" name="Picture 2" descr="pic_210668"/>
            <p:cNvPicPr>
              <a:picLocks noChangeAspect="1"/>
            </p:cNvPicPr>
            <p:nvPr/>
          </p:nvPicPr>
          <p:blipFill>
            <a:blip r:embed="rId2">
              <a:lum bright="-20001" contrast="40000"/>
            </a:blip>
            <a:srcRect l="65656" t="51921" r="7281" b="35439"/>
            <a:stretch>
              <a:fillRect/>
            </a:stretch>
          </p:blipFill>
          <p:spPr>
            <a:xfrm>
              <a:off x="5429187" y="1676400"/>
              <a:ext cx="3714813" cy="2514600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6398" name="TextBox 16"/>
            <p:cNvSpPr txBox="1"/>
            <p:nvPr/>
          </p:nvSpPr>
          <p:spPr>
            <a:xfrm>
              <a:off x="7954780" y="2514600"/>
              <a:ext cx="381000" cy="457200"/>
            </a:xfrm>
            <a:prstGeom prst="rect">
              <a:avLst/>
            </a:prstGeom>
            <a:solidFill>
              <a:srgbClr val="FF3300"/>
            </a:solidFill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en-US" altLang="zh-CN" sz="2400">
                  <a:latin typeface="Arial" pitchFamily="34" charset="0"/>
                </a:rPr>
                <a:t>N</a:t>
              </a:r>
              <a:endParaRPr lang="zh-CN" altLang="en-US" sz="2400">
                <a:latin typeface="Arial" pitchFamily="34" charset="0"/>
              </a:endParaRPr>
            </a:p>
          </p:txBody>
        </p:sp>
      </p:grpSp>
      <p:sp>
        <p:nvSpPr>
          <p:cNvPr id="66567" name="Rectangle 7"/>
          <p:cNvSpPr/>
          <p:nvPr/>
        </p:nvSpPr>
        <p:spPr>
          <a:xfrm rot="1023187">
            <a:off x="7623175" y="2505075"/>
            <a:ext cx="379413" cy="46038"/>
          </a:xfrm>
          <a:prstGeom prst="rect">
            <a:avLst/>
          </a:prstGeom>
          <a:solidFill>
            <a:srgbClr val="FF0000"/>
          </a:solidFill>
          <a:ln w="9525" cap="flat" cmpd="sng">
            <a:solidFill>
              <a:srgbClr val="FF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Arial" pitchFamily="34" charset="0"/>
            </a:endParaRPr>
          </a:p>
        </p:txBody>
      </p:sp>
      <p:sp>
        <p:nvSpPr>
          <p:cNvPr id="66568" name="Rectangle 8"/>
          <p:cNvSpPr/>
          <p:nvPr/>
        </p:nvSpPr>
        <p:spPr>
          <a:xfrm rot="678291">
            <a:off x="6542088" y="2386013"/>
            <a:ext cx="254000" cy="46037"/>
          </a:xfrm>
          <a:prstGeom prst="rect">
            <a:avLst/>
          </a:prstGeom>
          <a:solidFill>
            <a:srgbClr val="FF0000"/>
          </a:solidFill>
          <a:ln w="38100" cap="flat" cmpd="sng">
            <a:solidFill>
              <a:srgbClr val="FF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Arial" pitchFamily="34" charset="0"/>
            </a:endParaRPr>
          </a:p>
        </p:txBody>
      </p:sp>
      <p:sp>
        <p:nvSpPr>
          <p:cNvPr id="66569" name="Rectangle 9"/>
          <p:cNvSpPr/>
          <p:nvPr/>
        </p:nvSpPr>
        <p:spPr>
          <a:xfrm rot="867798">
            <a:off x="6253163" y="2487613"/>
            <a:ext cx="534987" cy="44450"/>
          </a:xfrm>
          <a:prstGeom prst="rect">
            <a:avLst/>
          </a:prstGeom>
          <a:solidFill>
            <a:srgbClr val="FF0000"/>
          </a:solidFill>
          <a:ln w="9525" cap="flat" cmpd="sng">
            <a:solidFill>
              <a:srgbClr val="FF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Arial" pitchFamily="34" charset="0"/>
            </a:endParaRPr>
          </a:p>
        </p:txBody>
      </p:sp>
      <p:sp>
        <p:nvSpPr>
          <p:cNvPr id="66570" name="Rectangle 10"/>
          <p:cNvSpPr/>
          <p:nvPr/>
        </p:nvSpPr>
        <p:spPr>
          <a:xfrm rot="1093137" flipV="1">
            <a:off x="7683500" y="2608263"/>
            <a:ext cx="152400" cy="36512"/>
          </a:xfrm>
          <a:prstGeom prst="rect">
            <a:avLst/>
          </a:prstGeom>
          <a:solidFill>
            <a:srgbClr val="FF0000"/>
          </a:solidFill>
          <a:ln w="38100" cap="flat" cmpd="sng">
            <a:solidFill>
              <a:srgbClr val="FF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Arial" pitchFamily="34" charset="0"/>
            </a:endParaRPr>
          </a:p>
        </p:txBody>
      </p:sp>
      <p:sp>
        <p:nvSpPr>
          <p:cNvPr id="11" name="Text Box 2"/>
          <p:cNvSpPr txBox="1"/>
          <p:nvPr/>
        </p:nvSpPr>
        <p:spPr>
          <a:xfrm>
            <a:off x="142875" y="115888"/>
            <a:ext cx="3286125" cy="64611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>
                <a:solidFill>
                  <a:srgbClr val="0000FF"/>
                </a:solidFill>
                <a:latin typeface="Arial" pitchFamily="34" charset="0"/>
                <a:ea typeface="黑体" panose="02010609060101010101" pitchFamily="2" charset="-122"/>
              </a:rPr>
              <a:t>四、反电动势</a:t>
            </a:r>
            <a:endParaRPr lang="zh-CN" altLang="en-US" sz="3600" b="1">
              <a:solidFill>
                <a:srgbClr val="0000FF"/>
              </a:solidFill>
              <a:latin typeface="Arial" pitchFamily="34" charset="0"/>
              <a:ea typeface="黑体" panose="02010609060101010101" pitchFamily="2" charset="-122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381000" y="747713"/>
            <a:ext cx="7467600" cy="138588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002060"/>
                </a:solidFill>
                <a:latin typeface="Arial" pitchFamily="34" charset="0"/>
              </a:rPr>
              <a:t>       电动机转动时，线圈中会产生感应电动势，这个感应电动势总要削弱电源电动势的作用，称为</a:t>
            </a:r>
            <a:r>
              <a:rPr lang="zh-CN" altLang="en-US" sz="2800" b="1">
                <a:solidFill>
                  <a:srgbClr val="FF0000"/>
                </a:solidFill>
                <a:latin typeface="Arial" pitchFamily="34" charset="0"/>
              </a:rPr>
              <a:t>反电动势</a:t>
            </a:r>
            <a:r>
              <a:rPr lang="zh-CN" altLang="en-US" sz="2800" b="1">
                <a:solidFill>
                  <a:srgbClr val="002060"/>
                </a:solidFill>
                <a:latin typeface="Arial" pitchFamily="34" charset="0"/>
              </a:rPr>
              <a:t>。</a:t>
            </a:r>
            <a:endParaRPr lang="zh-CN" altLang="en-US" sz="2800" b="1">
              <a:solidFill>
                <a:srgbClr val="002060"/>
              </a:solidFill>
              <a:latin typeface="Arial" pitchFamily="34" charset="0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381000" y="2151063"/>
            <a:ext cx="4953000" cy="18161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002060"/>
                </a:solidFill>
                <a:latin typeface="Arial" pitchFamily="34" charset="0"/>
              </a:rPr>
              <a:t>       </a:t>
            </a:r>
            <a:r>
              <a:rPr lang="en-US" altLang="zh-CN" sz="2800" b="1">
                <a:solidFill>
                  <a:srgbClr val="002060"/>
                </a:solidFill>
                <a:latin typeface="Arial" pitchFamily="34" charset="0"/>
              </a:rPr>
              <a:t>1.</a:t>
            </a:r>
            <a:r>
              <a:rPr lang="zh-CN" altLang="en-US" sz="2800" b="1">
                <a:solidFill>
                  <a:srgbClr val="002060"/>
                </a:solidFill>
                <a:latin typeface="Arial" pitchFamily="34" charset="0"/>
              </a:rPr>
              <a:t>反电动势有阻碍线圈转动的作用，如果线圈要维持原来的运动（动能），电源就要向电动机提供电能。</a:t>
            </a:r>
            <a:endParaRPr lang="zh-CN" altLang="en-US" sz="2800" b="1">
              <a:solidFill>
                <a:srgbClr val="002060"/>
              </a:solidFill>
              <a:latin typeface="Arial" pitchFamily="34" charset="0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0" y="4100513"/>
            <a:ext cx="8763000" cy="138588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002060"/>
                </a:solidFill>
                <a:latin typeface="Arial" pitchFamily="34" charset="0"/>
              </a:rPr>
              <a:t>       </a:t>
            </a:r>
            <a:r>
              <a:rPr lang="en-US" altLang="zh-CN" sz="2800" b="1">
                <a:solidFill>
                  <a:srgbClr val="002060"/>
                </a:solidFill>
                <a:latin typeface="Arial" pitchFamily="34" charset="0"/>
              </a:rPr>
              <a:t>2</a:t>
            </a:r>
            <a:r>
              <a:rPr lang="zh-CN" altLang="en-US" sz="2800" b="1">
                <a:solidFill>
                  <a:srgbClr val="002060"/>
                </a:solidFill>
                <a:latin typeface="Arial" pitchFamily="34" charset="0"/>
              </a:rPr>
              <a:t>如果电动机工作中由于机械阻力过大而停止转动，这时没有了反电动势，电阻很小的线圈直接接在电源两端，电流会很大，很容易烧毁电动机。 </a:t>
            </a:r>
            <a:endParaRPr lang="zh-CN" altLang="en-US" sz="2800" b="1">
              <a:solidFill>
                <a:srgbClr val="002060"/>
              </a:solidFill>
              <a:latin typeface="Arial" pitchFamily="34" charset="0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304800" y="5562600"/>
            <a:ext cx="8534400" cy="18161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002060"/>
                </a:solidFill>
                <a:latin typeface="Arial" pitchFamily="34" charset="0"/>
              </a:rPr>
              <a:t>   </a:t>
            </a:r>
            <a:r>
              <a:rPr lang="en-US" altLang="zh-CN" sz="2800" b="1">
                <a:solidFill>
                  <a:srgbClr val="002060"/>
                </a:solidFill>
                <a:latin typeface="Arial" pitchFamily="34" charset="0"/>
              </a:rPr>
              <a:t>3</a:t>
            </a:r>
            <a:r>
              <a:rPr lang="zh-CN" altLang="en-US" sz="2800" b="1">
                <a:solidFill>
                  <a:srgbClr val="002060"/>
                </a:solidFill>
                <a:latin typeface="Arial" pitchFamily="34" charset="0"/>
              </a:rPr>
              <a:t>当电动机所接电源电压比正常电压低很多时，此时 电动机线圈也不转动，无反电动势产生，电动机也很容易烧坏。</a:t>
            </a:r>
            <a:endParaRPr lang="zh-CN" altLang="en-US" sz="2800" b="1">
              <a:solidFill>
                <a:srgbClr val="002060"/>
              </a:solidFill>
              <a:latin typeface="Arial" pitchFamily="34" charset="0"/>
            </a:endParaRPr>
          </a:p>
          <a:p>
            <a:r>
              <a:rPr lang="zh-CN" altLang="en-US" sz="2800" b="1">
                <a:solidFill>
                  <a:srgbClr val="002060"/>
                </a:solidFill>
                <a:latin typeface="Arial" pitchFamily="34" charset="0"/>
              </a:rPr>
              <a:t> </a:t>
            </a:r>
            <a:endParaRPr lang="zh-CN" altLang="en-US" sz="2800" b="1">
              <a:solidFill>
                <a:srgbClr val="002060"/>
              </a:solidFill>
              <a:latin typeface="Arial" pitchFamily="34" charset="0"/>
            </a:endParaRPr>
          </a:p>
        </p:txBody>
      </p:sp>
      <p:sp>
        <p:nvSpPr>
          <p:cNvPr id="19" name="TextBox 18"/>
          <p:cNvSpPr txBox="1"/>
          <p:nvPr/>
        </p:nvSpPr>
        <p:spPr>
          <a:xfrm>
            <a:off x="-76200" y="2057400"/>
            <a:ext cx="1295400" cy="584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0000FF"/>
                </a:solidFill>
                <a:latin typeface="Arial" pitchFamily="34" charset="0"/>
              </a:rPr>
              <a:t>说明：</a:t>
            </a:r>
            <a:endParaRPr lang="zh-CN" altLang="en-US" sz="3200" b="1" i="1">
              <a:solidFill>
                <a:srgbClr val="0000FF"/>
              </a:solidFill>
              <a:latin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665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665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665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665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 nodeType="clickPar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567" grpId="0"/>
      <p:bldP spid="66568" grpId="0"/>
      <p:bldP spid="66569" grpId="0"/>
      <p:bldP spid="66570" grpId="0"/>
      <p:bldP spid="11" grpId="0"/>
      <p:bldP spid="13" grpId="0"/>
      <p:bldP spid="14" grpId="0"/>
      <p:bldP spid="15" grpId="0"/>
      <p:bldP spid="16" grpId="0"/>
      <p:bldP spid="1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 Box 2"/>
          <p:cNvSpPr txBox="1"/>
          <p:nvPr/>
        </p:nvSpPr>
        <p:spPr>
          <a:xfrm>
            <a:off x="142875" y="115888"/>
            <a:ext cx="3286125" cy="64611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>
                <a:solidFill>
                  <a:srgbClr val="0000FF"/>
                </a:solidFill>
                <a:latin typeface="Arial" pitchFamily="34" charset="0"/>
                <a:ea typeface="黑体" panose="02010609060101010101" pitchFamily="2" charset="-122"/>
              </a:rPr>
              <a:t>本节课小结：</a:t>
            </a:r>
            <a:endParaRPr lang="en-US" altLang="zh-CN" sz="3600" b="1">
              <a:solidFill>
                <a:srgbClr val="0000FF"/>
              </a:solidFill>
              <a:latin typeface="Arial" pitchFamily="34" charset="0"/>
              <a:ea typeface="黑体" panose="02010609060101010101" pitchFamily="2" charset="-122"/>
            </a:endParaRPr>
          </a:p>
        </p:txBody>
      </p:sp>
      <p:sp>
        <p:nvSpPr>
          <p:cNvPr id="3" name="Rectangle 3"/>
          <p:cNvSpPr/>
          <p:nvPr/>
        </p:nvSpPr>
        <p:spPr>
          <a:xfrm>
            <a:off x="0" y="914400"/>
            <a:ext cx="8458200" cy="6096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altLang="zh-CN" sz="2800" b="1">
                <a:solidFill>
                  <a:srgbClr val="006666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1.</a:t>
            </a:r>
            <a:r>
              <a:rPr lang="zh-CN" altLang="en-US" sz="2800" b="1">
                <a:solidFill>
                  <a:srgbClr val="006666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理解感应电动势的定义、产生条件及正负极的判断</a:t>
            </a:r>
            <a:endParaRPr lang="en-US" altLang="zh-CN" sz="2800" b="1">
              <a:solidFill>
                <a:srgbClr val="006666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0" y="5410200"/>
            <a:ext cx="5943600" cy="6096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altLang="zh-CN" sz="2800" b="1">
                <a:solidFill>
                  <a:srgbClr val="006666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3.</a:t>
            </a:r>
            <a:r>
              <a:rPr lang="zh-CN" altLang="en-US" sz="2800" b="1">
                <a:solidFill>
                  <a:srgbClr val="006666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简单了解反电动势的产生及作用</a:t>
            </a:r>
            <a:endParaRPr lang="en-US" altLang="zh-CN" sz="2800" b="1">
              <a:solidFill>
                <a:srgbClr val="006666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graphicFrame>
        <p:nvGraphicFramePr>
          <p:cNvPr id="11" name="Object 11"/>
          <p:cNvGraphicFramePr>
            <a:graphicFrameLocks noChangeAspect="1"/>
          </p:cNvGraphicFramePr>
          <p:nvPr/>
        </p:nvGraphicFramePr>
        <p:xfrm>
          <a:off x="5257800" y="1752600"/>
          <a:ext cx="1981200" cy="120808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6" r:id="rId2" imgW="546100" imgH="393700" progId="Equation.3">
                  <p:embed/>
                </p:oleObj>
              </mc:Choice>
              <mc:Fallback>
                <p:oleObj r:id="rId2" imgW="546100" imgH="3937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5257800" y="1752600"/>
                        <a:ext cx="1981200" cy="1208088"/>
                      </a:xfrm>
                      <a:prstGeom prst="rect">
                        <a:avLst/>
                      </a:prstGeom>
                      <a:noFill/>
                      <a:ln w="38100" cap="flat" cmpd="sng">
                        <a:solidFill>
                          <a:srgbClr val="FF0000"/>
                        </a:solidFill>
                        <a:prstDash val="solid"/>
                        <a:miter/>
                        <a:headEnd type="none" w="med" len="med"/>
                        <a:tailEnd type="none" w="med" len="med"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060" name="Object 12"/>
          <p:cNvGraphicFramePr>
            <a:graphicFrameLocks noChangeAspect="1"/>
          </p:cNvGraphicFramePr>
          <p:nvPr/>
        </p:nvGraphicFramePr>
        <p:xfrm>
          <a:off x="5257800" y="3048000"/>
          <a:ext cx="1987550" cy="120808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7" r:id="rId4" imgW="647700" imgH="393700" progId="Equation.3">
                  <p:embed/>
                </p:oleObj>
              </mc:Choice>
              <mc:Fallback>
                <p:oleObj r:id="rId4" imgW="647700" imgH="3937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5257800" y="3048000"/>
                        <a:ext cx="1987550" cy="1208088"/>
                      </a:xfrm>
                      <a:prstGeom prst="rect">
                        <a:avLst/>
                      </a:prstGeom>
                      <a:noFill/>
                      <a:ln w="38100" cap="flat" cmpd="sng">
                        <a:solidFill>
                          <a:srgbClr val="FF0000"/>
                        </a:solidFill>
                        <a:prstDash val="solid"/>
                        <a:miter/>
                        <a:headEnd type="none" w="med" len="med"/>
                        <a:tailEnd type="none" w="med" len="med"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7" name="Rectangle 3"/>
          <p:cNvSpPr/>
          <p:nvPr/>
        </p:nvSpPr>
        <p:spPr>
          <a:xfrm>
            <a:off x="0" y="2362200"/>
            <a:ext cx="5105400" cy="6096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altLang="zh-CN" sz="2800" b="1">
                <a:solidFill>
                  <a:srgbClr val="006666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i</a:t>
            </a:r>
            <a:r>
              <a:rPr lang="zh-CN" altLang="en-US" sz="2800" b="1">
                <a:solidFill>
                  <a:srgbClr val="006666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：单匝线圈感应电动势的计算：</a:t>
            </a:r>
            <a:endParaRPr lang="en-US" altLang="zh-CN" sz="2800" b="1">
              <a:solidFill>
                <a:srgbClr val="006666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8" name="Rectangle 3"/>
          <p:cNvSpPr/>
          <p:nvPr/>
        </p:nvSpPr>
        <p:spPr>
          <a:xfrm>
            <a:off x="0" y="3352800"/>
            <a:ext cx="5029200" cy="6096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altLang="zh-CN" sz="2800" b="1">
                <a:solidFill>
                  <a:srgbClr val="006666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ii</a:t>
            </a:r>
            <a:r>
              <a:rPr lang="zh-CN" altLang="en-US" sz="2800" b="1">
                <a:solidFill>
                  <a:srgbClr val="006666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：</a:t>
            </a:r>
            <a:r>
              <a:rPr lang="en-US" altLang="zh-CN" sz="2800" b="1">
                <a:solidFill>
                  <a:srgbClr val="006666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n</a:t>
            </a:r>
            <a:r>
              <a:rPr lang="zh-CN" altLang="en-US" sz="2800" b="1">
                <a:solidFill>
                  <a:srgbClr val="006666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匝线圈感应电动势的计算：</a:t>
            </a:r>
            <a:endParaRPr lang="en-US" altLang="zh-CN" sz="2800" b="1">
              <a:solidFill>
                <a:srgbClr val="006666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9" name="Rectangle 3"/>
          <p:cNvSpPr/>
          <p:nvPr/>
        </p:nvSpPr>
        <p:spPr>
          <a:xfrm>
            <a:off x="0" y="4191000"/>
            <a:ext cx="5029200" cy="11271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altLang="zh-CN" sz="2800" b="1">
                <a:solidFill>
                  <a:srgbClr val="006666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iii</a:t>
            </a:r>
            <a:r>
              <a:rPr lang="zh-CN" altLang="en-US" sz="2800" b="1">
                <a:solidFill>
                  <a:srgbClr val="006666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：导线切割磁感线时感应电 动势的计算：</a:t>
            </a:r>
            <a:endParaRPr lang="en-US" altLang="zh-CN" sz="2800" b="1">
              <a:solidFill>
                <a:srgbClr val="006666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graphicFrame>
        <p:nvGraphicFramePr>
          <p:cNvPr id="10" name="Object 4"/>
          <p:cNvGraphicFramePr>
            <a:graphicFrameLocks noChangeAspect="1"/>
          </p:cNvGraphicFramePr>
          <p:nvPr/>
        </p:nvGraphicFramePr>
        <p:xfrm>
          <a:off x="5314950" y="4572000"/>
          <a:ext cx="2533650" cy="54451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8" r:id="rId6" imgW="824230" imgH="177800" progId="Equation.3">
                  <p:embed/>
                </p:oleObj>
              </mc:Choice>
              <mc:Fallback>
                <p:oleObj r:id="rId6" imgW="824230" imgH="1778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5314950" y="4572000"/>
                        <a:ext cx="2533650" cy="544513"/>
                      </a:xfrm>
                      <a:prstGeom prst="rect">
                        <a:avLst/>
                      </a:prstGeom>
                      <a:noFill/>
                      <a:ln w="38100" cap="flat" cmpd="sng">
                        <a:solidFill>
                          <a:srgbClr val="FF0000"/>
                        </a:solidFill>
                        <a:prstDash val="solid"/>
                        <a:miter/>
                        <a:headEnd type="none" w="med" len="med"/>
                        <a:tailEnd type="none" w="med" len="med"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12" name="Rectangle 3"/>
          <p:cNvSpPr/>
          <p:nvPr/>
        </p:nvSpPr>
        <p:spPr>
          <a:xfrm>
            <a:off x="0" y="1600200"/>
            <a:ext cx="5943600" cy="6096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altLang="zh-CN" sz="2800" b="1">
                <a:solidFill>
                  <a:srgbClr val="006666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2.</a:t>
            </a:r>
            <a:r>
              <a:rPr lang="zh-CN" altLang="en-US" sz="2800" b="1">
                <a:solidFill>
                  <a:srgbClr val="006666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初识感应电动势的计算方法：</a:t>
            </a:r>
            <a:endParaRPr lang="en-US" altLang="zh-CN" sz="2800" b="1">
              <a:solidFill>
                <a:srgbClr val="006666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20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7" grpId="0"/>
      <p:bldP spid="8" grpId="0"/>
      <p:bldP spid="9" grpId="0"/>
      <p:bldP spid="1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https://d.book118.com/808017053077006027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Network">
  <a:themeElements>
    <a:clrScheme name="Network 10">
      <a:dk1>
        <a:srgbClr val="000000"/>
      </a:dk1>
      <a:lt1>
        <a:srgbClr val="FFFFFF"/>
      </a:lt1>
      <a:dk2>
        <a:srgbClr val="330066"/>
      </a:dk2>
      <a:lt2>
        <a:srgbClr val="808080"/>
      </a:lt2>
      <a:accent1>
        <a:srgbClr val="CCCC00"/>
      </a:accent1>
      <a:accent2>
        <a:srgbClr val="669999"/>
      </a:accent2>
      <a:accent3>
        <a:srgbClr val="FFFFFF"/>
      </a:accent3>
      <a:accent4>
        <a:srgbClr val="000000"/>
      </a:accent4>
      <a:accent5>
        <a:srgbClr val="E2E2AA"/>
      </a:accent5>
      <a:accent6>
        <a:srgbClr val="5C8A8A"/>
      </a:accent6>
      <a:hlink>
        <a:srgbClr val="7E9CE8"/>
      </a:hlink>
      <a:folHlink>
        <a:srgbClr val="D8D8EC"/>
      </a:folHlink>
    </a:clrScheme>
    <a:fontScheme name="Network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Network 1">
        <a:dk1>
          <a:srgbClr val="4F747B"/>
        </a:dk1>
        <a:lt1>
          <a:srgbClr val="FFFFFF"/>
        </a:lt1>
        <a:dk2>
          <a:srgbClr val="000000"/>
        </a:dk2>
        <a:lt2>
          <a:srgbClr val="C0C0C0"/>
        </a:lt2>
        <a:accent1>
          <a:srgbClr val="859868"/>
        </a:accent1>
        <a:accent2>
          <a:srgbClr val="5F5F5F"/>
        </a:accent2>
        <a:accent3>
          <a:srgbClr val="AAAAAA"/>
        </a:accent3>
        <a:accent4>
          <a:srgbClr val="DADADA"/>
        </a:accent4>
        <a:accent5>
          <a:srgbClr val="C2CAB9"/>
        </a:accent5>
        <a:accent6>
          <a:srgbClr val="555555"/>
        </a:accent6>
        <a:hlink>
          <a:srgbClr val="5F5F5F"/>
        </a:hlink>
        <a:folHlink>
          <a:srgbClr val="BA121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Network 2">
        <a:dk1>
          <a:srgbClr val="3C0000"/>
        </a:dk1>
        <a:lt1>
          <a:srgbClr val="FFFFFF"/>
        </a:lt1>
        <a:dk2>
          <a:srgbClr val="4D0B0B"/>
        </a:dk2>
        <a:lt2>
          <a:srgbClr val="FFFFFF"/>
        </a:lt2>
        <a:accent1>
          <a:srgbClr val="666633"/>
        </a:accent1>
        <a:accent2>
          <a:srgbClr val="CC3300"/>
        </a:accent2>
        <a:accent3>
          <a:srgbClr val="B2AAAA"/>
        </a:accent3>
        <a:accent4>
          <a:srgbClr val="DADADA"/>
        </a:accent4>
        <a:accent5>
          <a:srgbClr val="B8B8AD"/>
        </a:accent5>
        <a:accent6>
          <a:srgbClr val="B92D00"/>
        </a:accent6>
        <a:hlink>
          <a:srgbClr val="CC9900"/>
        </a:hlink>
        <a:folHlink>
          <a:srgbClr val="CCCC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Network 3">
        <a:dk1>
          <a:srgbClr val="666699"/>
        </a:dk1>
        <a:lt1>
          <a:srgbClr val="FFFFFF"/>
        </a:lt1>
        <a:dk2>
          <a:srgbClr val="15192B"/>
        </a:dk2>
        <a:lt2>
          <a:srgbClr val="CCCCFF"/>
        </a:lt2>
        <a:accent1>
          <a:srgbClr val="4F893D"/>
        </a:accent1>
        <a:accent2>
          <a:srgbClr val="666699"/>
        </a:accent2>
        <a:accent3>
          <a:srgbClr val="AAABAC"/>
        </a:accent3>
        <a:accent4>
          <a:srgbClr val="DADADA"/>
        </a:accent4>
        <a:accent5>
          <a:srgbClr val="B2C4AF"/>
        </a:accent5>
        <a:accent6>
          <a:srgbClr val="5C5C8A"/>
        </a:accent6>
        <a:hlink>
          <a:srgbClr val="CC9900"/>
        </a:hlink>
        <a:folHlink>
          <a:srgbClr val="4837C7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Network 4">
        <a:dk1>
          <a:srgbClr val="666699"/>
        </a:dk1>
        <a:lt1>
          <a:srgbClr val="FFFFFF"/>
        </a:lt1>
        <a:dk2>
          <a:srgbClr val="86001A"/>
        </a:dk2>
        <a:lt2>
          <a:srgbClr val="CCCC66"/>
        </a:lt2>
        <a:accent1>
          <a:srgbClr val="FF3300"/>
        </a:accent1>
        <a:accent2>
          <a:srgbClr val="FF6600"/>
        </a:accent2>
        <a:accent3>
          <a:srgbClr val="C3AAAB"/>
        </a:accent3>
        <a:accent4>
          <a:srgbClr val="DADADA"/>
        </a:accent4>
        <a:accent5>
          <a:srgbClr val="FFADAA"/>
        </a:accent5>
        <a:accent6>
          <a:srgbClr val="E75C00"/>
        </a:accent6>
        <a:hlink>
          <a:srgbClr val="CC9900"/>
        </a:hlink>
        <a:folHlink>
          <a:srgbClr val="FF00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Network 5">
        <a:dk1>
          <a:srgbClr val="666699"/>
        </a:dk1>
        <a:lt1>
          <a:srgbClr val="FFFFFF"/>
        </a:lt1>
        <a:dk2>
          <a:srgbClr val="000054"/>
        </a:dk2>
        <a:lt2>
          <a:srgbClr val="FFFFFF"/>
        </a:lt2>
        <a:accent1>
          <a:srgbClr val="3333FF"/>
        </a:accent1>
        <a:accent2>
          <a:srgbClr val="006699"/>
        </a:accent2>
        <a:accent3>
          <a:srgbClr val="AAAAB3"/>
        </a:accent3>
        <a:accent4>
          <a:srgbClr val="DADADA"/>
        </a:accent4>
        <a:accent5>
          <a:srgbClr val="ADADFF"/>
        </a:accent5>
        <a:accent6>
          <a:srgbClr val="005C8A"/>
        </a:accent6>
        <a:hlink>
          <a:srgbClr val="669900"/>
        </a:hlink>
        <a:folHlink>
          <a:srgbClr val="0000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Network 6">
        <a:dk1>
          <a:srgbClr val="808080"/>
        </a:dk1>
        <a:lt1>
          <a:srgbClr val="FFFFFF"/>
        </a:lt1>
        <a:dk2>
          <a:srgbClr val="30054B"/>
        </a:dk2>
        <a:lt2>
          <a:srgbClr val="FFFFFF"/>
        </a:lt2>
        <a:accent1>
          <a:srgbClr val="797B9B"/>
        </a:accent1>
        <a:accent2>
          <a:srgbClr val="6B4FB1"/>
        </a:accent2>
        <a:accent3>
          <a:srgbClr val="ADAAB1"/>
        </a:accent3>
        <a:accent4>
          <a:srgbClr val="DADADA"/>
        </a:accent4>
        <a:accent5>
          <a:srgbClr val="BEBFCB"/>
        </a:accent5>
        <a:accent6>
          <a:srgbClr val="6047A0"/>
        </a:accent6>
        <a:hlink>
          <a:srgbClr val="7AACCE"/>
        </a:hlink>
        <a:folHlink>
          <a:srgbClr val="D8D8E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Network 7">
        <a:dk1>
          <a:srgbClr val="808080"/>
        </a:dk1>
        <a:lt1>
          <a:srgbClr val="FFFFCC"/>
        </a:lt1>
        <a:dk2>
          <a:srgbClr val="29527B"/>
        </a:dk2>
        <a:lt2>
          <a:srgbClr val="FFFFFF"/>
        </a:lt2>
        <a:accent1>
          <a:srgbClr val="CCCC00"/>
        </a:accent1>
        <a:accent2>
          <a:srgbClr val="669999"/>
        </a:accent2>
        <a:accent3>
          <a:srgbClr val="ACB3BF"/>
        </a:accent3>
        <a:accent4>
          <a:srgbClr val="DADAAE"/>
        </a:accent4>
        <a:accent5>
          <a:srgbClr val="E2E2AA"/>
        </a:accent5>
        <a:accent6>
          <a:srgbClr val="5C8A8A"/>
        </a:accent6>
        <a:hlink>
          <a:srgbClr val="D8D8EC"/>
        </a:hlink>
        <a:folHlink>
          <a:srgbClr val="B2B2B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Network 8">
        <a:dk1>
          <a:srgbClr val="666699"/>
        </a:dk1>
        <a:lt1>
          <a:srgbClr val="FFFFFF"/>
        </a:lt1>
        <a:dk2>
          <a:srgbClr val="476949"/>
        </a:dk2>
        <a:lt2>
          <a:srgbClr val="FFFFFF"/>
        </a:lt2>
        <a:accent1>
          <a:srgbClr val="CC6600"/>
        </a:accent1>
        <a:accent2>
          <a:srgbClr val="CC9900"/>
        </a:accent2>
        <a:accent3>
          <a:srgbClr val="B1B9B1"/>
        </a:accent3>
        <a:accent4>
          <a:srgbClr val="DADADA"/>
        </a:accent4>
        <a:accent5>
          <a:srgbClr val="E2B8AA"/>
        </a:accent5>
        <a:accent6>
          <a:srgbClr val="B98A00"/>
        </a:accent6>
        <a:hlink>
          <a:srgbClr val="669900"/>
        </a:hlink>
        <a:folHlink>
          <a:srgbClr val="A452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Network 9">
        <a:dk1>
          <a:srgbClr val="000000"/>
        </a:dk1>
        <a:lt1>
          <a:srgbClr val="FFFFFF"/>
        </a:lt1>
        <a:dk2>
          <a:srgbClr val="7C1302"/>
        </a:dk2>
        <a:lt2>
          <a:srgbClr val="CC9900"/>
        </a:lt2>
        <a:accent1>
          <a:srgbClr val="CC9900"/>
        </a:accent1>
        <a:accent2>
          <a:srgbClr val="CC3300"/>
        </a:accent2>
        <a:accent3>
          <a:srgbClr val="FFFFFF"/>
        </a:accent3>
        <a:accent4>
          <a:srgbClr val="000000"/>
        </a:accent4>
        <a:accent5>
          <a:srgbClr val="E2CAAA"/>
        </a:accent5>
        <a:accent6>
          <a:srgbClr val="B92D00"/>
        </a:accent6>
        <a:hlink>
          <a:srgbClr val="808080"/>
        </a:hlink>
        <a:folHlink>
          <a:srgbClr val="CC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Network 10">
        <a:dk1>
          <a:srgbClr val="000000"/>
        </a:dk1>
        <a:lt1>
          <a:srgbClr val="FFFFFF"/>
        </a:lt1>
        <a:dk2>
          <a:srgbClr val="330066"/>
        </a:dk2>
        <a:lt2>
          <a:srgbClr val="808080"/>
        </a:lt2>
        <a:accent1>
          <a:srgbClr val="CCCC00"/>
        </a:accent1>
        <a:accent2>
          <a:srgbClr val="669999"/>
        </a:accent2>
        <a:accent3>
          <a:srgbClr val="FFFFFF"/>
        </a:accent3>
        <a:accent4>
          <a:srgbClr val="000000"/>
        </a:accent4>
        <a:accent5>
          <a:srgbClr val="E2E2AA"/>
        </a:accent5>
        <a:accent6>
          <a:srgbClr val="5C8A8A"/>
        </a:accent6>
        <a:hlink>
          <a:srgbClr val="7E9CE8"/>
        </a:hlink>
        <a:folHlink>
          <a:srgbClr val="D8D8E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12</Slides>
  <Notes>3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宋体</vt:lpstr>
      <vt:lpstr>Wingdings</vt:lpstr>
      <vt:lpstr>黑体</vt:lpstr>
      <vt:lpstr>隶书</vt:lpstr>
      <vt:lpstr>Times New Roman</vt:lpstr>
      <vt:lpstr>楷体_GB2312</vt:lpstr>
      <vt:lpstr>Office Theme</vt:lpstr>
      <vt:lpstr>PowerPoint Presentation</vt:lpstr>
      <vt:lpstr>PowerPoint Presentation</vt:lpstr>
      <vt:lpstr>PowerPoint Presentation</vt:lpstr>
      <vt:lpstr>      1.如右图实验中：导线切割磁感线，若导线运动的速度越快、磁体的磁场越强，则产生的感应电流          ，既产生的感应电动势            。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2024-09-05T13:05:17.081</cp:lastPrinted>
  <dcterms:created xsi:type="dcterms:W3CDTF">2024-09-05T05:05:17Z</dcterms:created>
  <dcterms:modified xsi:type="dcterms:W3CDTF">2024-09-05T05:05:18Z</dcterms:modified>
</cp:coreProperties>
</file>