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D7F660-28A2-476F-9408-B08C19A2AD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44F1FD-C5ED-424B-B93A-067DCA9C0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214BB9-2D92-4A40-8E3B-A11A07A9F2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62623D-FB96-4443-84D5-F99247CE0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C37E78-9A7F-44DC-9BD9-E0C851865A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F98473-40FF-446C-B4FD-3444A1DA6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142228-642E-45F0-8EF7-BD8F76CE6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1DCB03-E56C-44C2-8AC0-B99EF125DA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98A5BA-D48C-4047-8F8A-462B8C71D9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0B5B52-754F-4E45-B59A-3E2278BD7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54E090-241A-44D8-84EC-8AF85044A8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12.png" /><Relationship Id="rId6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8023113015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战略思维在市场调研中的应用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市场调研中的战略思维应用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战略思维在数据分析中的应用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战略思维在市场预测中的应用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战略思维在营销策略制定中的应用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战略思维在市场调研中的挑战与对策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98029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226425" y="0"/>
            <a:ext cx="3987800" cy="343852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454963" y="1491980"/>
            <a:ext cx="7520622" cy="188738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战略思维是一种高层次的、系统性的思考方式，旨在通过分析环境、竞争对手和自身资源等因素，制定长期、全局性的发展规划和策略。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54963" y="1041492"/>
            <a:ext cx="7537132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战略思维定义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153723" y="4445298"/>
            <a:ext cx="7520622" cy="192682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具有全局性、长期性、前瞻性和创新性等特点，强调从整体和长远的角度思考问题，寻求突破和创新。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137103" y="4014528"/>
            <a:ext cx="7537242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战略思维特点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rcRect l="8438" r="8438"/>
          <a:stretch>
            <a:fillRect/>
          </a:stretch>
        </p:blipFill>
        <p:spPr>
          <a:xfrm>
            <a:off x="9048606" y="874695"/>
            <a:ext cx="2745885" cy="2639930"/>
          </a:xfrm>
          <a:prstGeom prst="ellipse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/>
          <a:srcRect l="13403" r="13403"/>
          <a:stretch>
            <a:fillRect/>
          </a:stretch>
        </p:blipFill>
        <p:spPr>
          <a:xfrm>
            <a:off x="293665" y="3514624"/>
            <a:ext cx="2857500" cy="2857500"/>
          </a:xfrm>
          <a:prstGeom prst="ellipse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提升决策质量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战略思维能够帮助决策者全面、深入地分析问题，制定科学合理的决策方案，提高决策的质量和效率。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增强竞争优势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通过战略思维，企业可以明确自身定位和发展方向，优化资源配置，从而在激烈的市场竞争中获得优势。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推动创新发展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战略思维鼓励企业不断寻求新的机会和突破点，推动产品和服务的创新，实现可持续发展。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市场调研为战略思维提供数据支持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市场调研能够收集大量关于市场、竞争对手和消费者等方面的数据和信息，为战略思维的制定提供客观、准确的数据支持。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2476" r="12476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战略思维指导市场调研的方向和深度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战略思维能够帮助企业明确市场调研的目标和重点，指导调研人员深入挖掘关键信息，为决策提供更加全面、深入的分析。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市场调研与战略思维的互动关系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市场调研和战略思维在实践中相互补充、相互促进，共同推动企业的市场发展和竞争优势的提升。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战略思维与市场调研的关系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市场调研中的战略思维应用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确定调研目标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明确调研目的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根据企业战略需求，明确市场调研的具体目的，如了解市场需求、竞争对手情况、消费者行为等。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设定调研目标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根据调研目的，设定具体的、可衡量的调研目标，如市场份额、消费者满意度等。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根据企业战略和调研目标，明确调研的地理范围、行业范围、产品范围等。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确定调研范围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根据调研目的和范围，选择合适的调研对象，如消费者、企业、经销商等。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选择调研对象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根据调研的复杂程度和资源情况，制定详细的调研时间表，包括调研开始和结束时间、关键里程碑等。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制定调研时间表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制定调研计划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476" r="12476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选择适合定量分析的调研方法，如问卷调查、电话访问、在线调查等，以收集大量可量化的数据。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定量调研方法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选择适合定性分析的调研方法，如深度访谈、焦点小组、观察法等，以收集深入的、非量化的信息。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定性调研方法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根据调研需求和资源情况，选择合适的定量和定性调研方法组合，以获取更全面、准确的信息。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混合调研方法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选择调研方法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802313" y="3635375"/>
            <a:ext cx="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oup 3"/>
          <p:cNvGrpSpPr/>
          <p:nvPr/>
        </p:nvGrpSpPr>
        <p:grpSpPr>
          <a:xfrm>
            <a:off x="411194" y="2085975"/>
            <a:ext cx="2876550" cy="900113"/>
            <a:chOff x="411194" y="2085975"/>
            <a:chExt cx="2876550" cy="900113"/>
          </a:xfrm>
        </p:grpSpPr>
        <p:sp>
          <p:nvSpPr>
            <p:cNvPr id="4" name="AutoShape 4"/>
            <p:cNvSpPr/>
            <p:nvPr/>
          </p:nvSpPr>
          <p:spPr>
            <a:xfrm>
              <a:off x="2954369" y="2085975"/>
              <a:ext cx="333375" cy="334994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800">
                  <a:solidFill>
                    <a:srgbClr val="FFFFFF">
                      <a:alpha val="100000"/>
                    </a:srgbClr>
                  </a:solidFill>
                  <a:latin typeface="Calibri Light"/>
                  <a:ea typeface="Calibri Light"/>
                  <a:cs typeface="Calibri Light"/>
                </a:rPr>
                <a:t>1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411194" y="2400300"/>
              <a:ext cx="2500313" cy="585788"/>
            </a:xfrm>
            <a:prstGeom prst="rect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AutoShape 6"/>
          <p:cNvSpPr/>
          <p:nvPr/>
        </p:nvSpPr>
        <p:spPr>
          <a:xfrm>
            <a:off x="3332131" y="4551331"/>
            <a:ext cx="333375" cy="33337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Calibri Light"/>
                <a:ea typeface="Calibri Light"/>
                <a:cs typeface="Calibri Light"/>
              </a:rPr>
              <a:t>4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688419" y="1750981"/>
            <a:ext cx="333375" cy="3349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Calibri Light"/>
                <a:ea typeface="Calibri Light"/>
                <a:cs typeface="Calibri Light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15400" y="4337018"/>
            <a:ext cx="333375" cy="3349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Calibri Light"/>
                <a:ea typeface="Calibri Light"/>
                <a:cs typeface="Calibri Light"/>
              </a:rPr>
              <a:t>3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实施调研过程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5286375" y="2619375"/>
            <a:ext cx="1619250" cy="16192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358979" y="1463569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38456" y="1876743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按照调研计划和方法，进行数据收集工作，确保数据的准确性和完整性。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248775" y="1020657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328252" y="1433831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对收集的数据进行整理、清洗和分析，提取有用的信息和洞察。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328252" y="3735303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结果呈现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407729" y="4148477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将分析结果以图表、报告等形式呈现出来，便于理解和决策。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94339" y="4238625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结果应用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73817" y="4651799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将市场调研结果与企业战略相结合，为企业的市场策略制定提供有力支持。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3652304" y="1008278"/>
            <a:ext cx="4886325" cy="4876800"/>
            <a:chOff x="3652304" y="1008278"/>
            <a:chExt cx="4886325" cy="4876800"/>
          </a:xfrm>
        </p:grpSpPr>
        <p:sp>
          <p:nvSpPr>
            <p:cNvPr id="41" name="Freeform 41"/>
            <p:cNvSpPr/>
            <p:nvPr/>
          </p:nvSpPr>
          <p:spPr>
            <a:xfrm>
              <a:off x="3652304" y="1008278"/>
              <a:ext cx="4886325" cy="4876800"/>
            </a:xfrm>
            <a:custGeom>
              <a:rect l="l" t="t" r="r" b="b"/>
              <a:pathLst>
                <a:path w="3078" h="3072">
                  <a:moveTo>
                    <a:pt x="1464" y="3072"/>
                  </a:moveTo>
                  <a:lnTo>
                    <a:pt x="0" y="1462"/>
                  </a:lnTo>
                  <a:lnTo>
                    <a:pt x="1613" y="0"/>
                  </a:lnTo>
                  <a:lnTo>
                    <a:pt x="3078" y="1605"/>
                  </a:lnTo>
                  <a:lnTo>
                    <a:pt x="1464" y="3072"/>
                  </a:lnTo>
                  <a:close/>
                </a:path>
              </a:pathLst>
            </a:custGeom>
            <a:noFill/>
            <a:ln w="12668">
              <a:solidFill>
                <a:srgbClr val="EEEDED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3718979" y="1067015"/>
              <a:ext cx="4751387" cy="4749801"/>
            </a:xfrm>
            <a:custGeom>
              <a:rect l="l" t="t" r="r" b="b"/>
              <a:pathLst>
                <a:path w="2993" h="2992">
                  <a:moveTo>
                    <a:pt x="1385" y="2992"/>
                  </a:moveTo>
                  <a:lnTo>
                    <a:pt x="0" y="1388"/>
                  </a:lnTo>
                  <a:lnTo>
                    <a:pt x="1603" y="0"/>
                  </a:lnTo>
                  <a:lnTo>
                    <a:pt x="2993" y="1605"/>
                  </a:lnTo>
                  <a:lnTo>
                    <a:pt x="1385" y="2992"/>
                  </a:lnTo>
                  <a:close/>
                </a:path>
              </a:pathLst>
            </a:custGeom>
            <a:noFill/>
            <a:ln w="12668">
              <a:solidFill>
                <a:srgbClr val="EDECEC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779304" y="1133690"/>
              <a:ext cx="4632325" cy="4616451"/>
            </a:xfrm>
            <a:custGeom>
              <a:rect l="l" t="t" r="r" b="b"/>
              <a:pathLst>
                <a:path w="2918" h="2908">
                  <a:moveTo>
                    <a:pt x="1310" y="2908"/>
                  </a:moveTo>
                  <a:lnTo>
                    <a:pt x="0" y="1309"/>
                  </a:lnTo>
                  <a:lnTo>
                    <a:pt x="1602" y="0"/>
                  </a:lnTo>
                  <a:lnTo>
                    <a:pt x="2918" y="1600"/>
                  </a:lnTo>
                  <a:lnTo>
                    <a:pt x="1310" y="2908"/>
                  </a:lnTo>
                  <a:close/>
                </a:path>
              </a:pathLst>
            </a:custGeom>
            <a:noFill/>
            <a:ln w="12668">
              <a:solidFill>
                <a:srgbClr val="ECECEB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845979" y="1201953"/>
              <a:ext cx="4498975" cy="4489450"/>
            </a:xfrm>
            <a:custGeom>
              <a:rect l="l" t="t" r="r" b="b"/>
              <a:pathLst>
                <a:path w="2834" h="2828">
                  <a:moveTo>
                    <a:pt x="1236" y="2828"/>
                  </a:moveTo>
                  <a:lnTo>
                    <a:pt x="0" y="1228"/>
                  </a:lnTo>
                  <a:lnTo>
                    <a:pt x="1597" y="0"/>
                  </a:lnTo>
                  <a:lnTo>
                    <a:pt x="2834" y="1594"/>
                  </a:lnTo>
                  <a:lnTo>
                    <a:pt x="1236" y="2828"/>
                  </a:lnTo>
                  <a:close/>
                </a:path>
              </a:pathLst>
            </a:custGeom>
            <a:noFill/>
            <a:ln w="12668">
              <a:solidFill>
                <a:srgbClr val="EBEB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3912654" y="1260690"/>
              <a:ext cx="4364037" cy="4362451"/>
            </a:xfrm>
            <a:custGeom>
              <a:rect l="l" t="t" r="r" b="b"/>
              <a:pathLst>
                <a:path w="2749" h="2748">
                  <a:moveTo>
                    <a:pt x="1157" y="2748"/>
                  </a:moveTo>
                  <a:lnTo>
                    <a:pt x="0" y="1160"/>
                  </a:lnTo>
                  <a:lnTo>
                    <a:pt x="1592" y="0"/>
                  </a:lnTo>
                  <a:lnTo>
                    <a:pt x="2749" y="1594"/>
                  </a:lnTo>
                  <a:lnTo>
                    <a:pt x="1157" y="2748"/>
                  </a:lnTo>
                  <a:close/>
                </a:path>
              </a:pathLst>
            </a:custGeom>
            <a:noFill/>
            <a:ln w="12668">
              <a:solidFill>
                <a:srgbClr val="EAEAEA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972979" y="1327366"/>
              <a:ext cx="4237037" cy="4229100"/>
            </a:xfrm>
            <a:custGeom>
              <a:rect l="l" t="t" r="r" b="b"/>
              <a:pathLst>
                <a:path w="2669" h="2664">
                  <a:moveTo>
                    <a:pt x="1082" y="2664"/>
                  </a:moveTo>
                  <a:lnTo>
                    <a:pt x="0" y="1081"/>
                  </a:lnTo>
                  <a:lnTo>
                    <a:pt x="1591" y="0"/>
                  </a:lnTo>
                  <a:lnTo>
                    <a:pt x="2669" y="1589"/>
                  </a:lnTo>
                  <a:lnTo>
                    <a:pt x="1082" y="2664"/>
                  </a:lnTo>
                  <a:close/>
                </a:path>
              </a:pathLst>
            </a:custGeom>
            <a:noFill/>
            <a:ln w="12668">
              <a:solidFill>
                <a:srgbClr val="E9E9E9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039654" y="1395628"/>
              <a:ext cx="4110037" cy="4102100"/>
            </a:xfrm>
            <a:custGeom>
              <a:rect l="l" t="t" r="r" b="b"/>
              <a:pathLst>
                <a:path w="2589" h="2584">
                  <a:moveTo>
                    <a:pt x="1003" y="2584"/>
                  </a:moveTo>
                  <a:lnTo>
                    <a:pt x="0" y="1001"/>
                  </a:lnTo>
                  <a:lnTo>
                    <a:pt x="1587" y="0"/>
                  </a:lnTo>
                  <a:lnTo>
                    <a:pt x="2589" y="1583"/>
                  </a:lnTo>
                  <a:lnTo>
                    <a:pt x="1003" y="2584"/>
                  </a:lnTo>
                  <a:close/>
                </a:path>
              </a:pathLst>
            </a:custGeom>
            <a:noFill/>
            <a:ln w="12668">
              <a:solidFill>
                <a:srgbClr val="E8E8E8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106329" y="1462303"/>
              <a:ext cx="3976687" cy="3968750"/>
            </a:xfrm>
            <a:custGeom>
              <a:rect l="l" t="t" r="r" b="b"/>
              <a:pathLst>
                <a:path w="2505" h="2500">
                  <a:moveTo>
                    <a:pt x="924" y="2500"/>
                  </a:moveTo>
                  <a:lnTo>
                    <a:pt x="0" y="921"/>
                  </a:lnTo>
                  <a:lnTo>
                    <a:pt x="1582" y="0"/>
                  </a:lnTo>
                  <a:lnTo>
                    <a:pt x="2505" y="1573"/>
                  </a:lnTo>
                  <a:lnTo>
                    <a:pt x="924" y="2500"/>
                  </a:lnTo>
                  <a:close/>
                </a:path>
              </a:pathLst>
            </a:custGeom>
            <a:noFill/>
            <a:ln w="12668">
              <a:solidFill>
                <a:srgbClr val="E8E7E7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166654" y="1521041"/>
              <a:ext cx="3849687" cy="3841750"/>
            </a:xfrm>
            <a:custGeom>
              <a:rect l="l" t="t" r="r" b="b"/>
              <a:pathLst>
                <a:path w="2425" h="2420">
                  <a:moveTo>
                    <a:pt x="849" y="2420"/>
                  </a:moveTo>
                  <a:lnTo>
                    <a:pt x="0" y="847"/>
                  </a:lnTo>
                  <a:lnTo>
                    <a:pt x="1576" y="0"/>
                  </a:lnTo>
                  <a:lnTo>
                    <a:pt x="2425" y="1573"/>
                  </a:lnTo>
                  <a:lnTo>
                    <a:pt x="849" y="2420"/>
                  </a:lnTo>
                  <a:close/>
                </a:path>
              </a:pathLst>
            </a:custGeom>
            <a:noFill/>
            <a:ln w="12668">
              <a:solidFill>
                <a:srgbClr val="E7E6E6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233329" y="1587716"/>
              <a:ext cx="3722687" cy="3716337"/>
            </a:xfrm>
            <a:custGeom>
              <a:rect l="l" t="t" r="r" b="b"/>
              <a:pathLst>
                <a:path w="2345" h="2341">
                  <a:moveTo>
                    <a:pt x="769" y="2341"/>
                  </a:moveTo>
                  <a:lnTo>
                    <a:pt x="0" y="768"/>
                  </a:lnTo>
                  <a:lnTo>
                    <a:pt x="1571" y="0"/>
                  </a:lnTo>
                  <a:lnTo>
                    <a:pt x="2345" y="1568"/>
                  </a:lnTo>
                  <a:lnTo>
                    <a:pt x="769" y="2341"/>
                  </a:lnTo>
                  <a:close/>
                </a:path>
              </a:pathLst>
            </a:custGeom>
            <a:noFill/>
            <a:ln w="12668">
              <a:solidFill>
                <a:srgbClr val="E6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301591" y="1655978"/>
              <a:ext cx="3587750" cy="3581400"/>
            </a:xfrm>
            <a:custGeom>
              <a:rect l="l" t="t" r="r" b="b"/>
              <a:pathLst>
                <a:path w="2260" h="2256">
                  <a:moveTo>
                    <a:pt x="695" y="2256"/>
                  </a:moveTo>
                  <a:lnTo>
                    <a:pt x="0" y="688"/>
                  </a:lnTo>
                  <a:lnTo>
                    <a:pt x="1565" y="0"/>
                  </a:lnTo>
                  <a:lnTo>
                    <a:pt x="2260" y="1562"/>
                  </a:lnTo>
                  <a:lnTo>
                    <a:pt x="695" y="2256"/>
                  </a:lnTo>
                  <a:close/>
                </a:path>
              </a:pathLst>
            </a:custGeom>
            <a:noFill/>
            <a:ln w="12668">
              <a:solidFill>
                <a:srgbClr val="E5E5E5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360329" y="1714716"/>
              <a:ext cx="3462337" cy="3454400"/>
            </a:xfrm>
            <a:custGeom>
              <a:rect l="l" t="t" r="r" b="b"/>
              <a:pathLst>
                <a:path w="2181" h="2176">
                  <a:moveTo>
                    <a:pt x="621" y="2176"/>
                  </a:moveTo>
                  <a:lnTo>
                    <a:pt x="0" y="619"/>
                  </a:lnTo>
                  <a:lnTo>
                    <a:pt x="1565" y="0"/>
                  </a:lnTo>
                  <a:lnTo>
                    <a:pt x="2181" y="1562"/>
                  </a:lnTo>
                  <a:lnTo>
                    <a:pt x="621" y="2176"/>
                  </a:lnTo>
                  <a:close/>
                </a:path>
              </a:pathLst>
            </a:custGeom>
            <a:noFill/>
            <a:ln w="12668">
              <a:solidFill>
                <a:srgbClr val="E4E4E4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427004" y="1781391"/>
              <a:ext cx="3335337" cy="3328987"/>
            </a:xfrm>
            <a:custGeom>
              <a:rect l="l" t="t" r="r" b="b"/>
              <a:pathLst>
                <a:path w="2101" h="2097">
                  <a:moveTo>
                    <a:pt x="541" y="2097"/>
                  </a:moveTo>
                  <a:lnTo>
                    <a:pt x="0" y="540"/>
                  </a:lnTo>
                  <a:lnTo>
                    <a:pt x="1560" y="0"/>
                  </a:lnTo>
                  <a:lnTo>
                    <a:pt x="2101" y="1557"/>
                  </a:lnTo>
                  <a:lnTo>
                    <a:pt x="541" y="2097"/>
                  </a:lnTo>
                  <a:close/>
                </a:path>
              </a:pathLst>
            </a:custGeom>
            <a:noFill/>
            <a:ln w="12668">
              <a:solidFill>
                <a:srgbClr val="E3E3E3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495266" y="1849653"/>
              <a:ext cx="3200400" cy="3194050"/>
            </a:xfrm>
            <a:custGeom>
              <a:rect l="l" t="t" r="r" b="b"/>
              <a:pathLst>
                <a:path w="2015" h="2011">
                  <a:moveTo>
                    <a:pt x="461" y="2012"/>
                  </a:moveTo>
                  <a:lnTo>
                    <a:pt x="0" y="460"/>
                  </a:lnTo>
                  <a:lnTo>
                    <a:pt x="1554" y="0"/>
                  </a:lnTo>
                  <a:lnTo>
                    <a:pt x="2016" y="1551"/>
                  </a:lnTo>
                  <a:lnTo>
                    <a:pt x="461" y="2012"/>
                  </a:lnTo>
                  <a:close/>
                </a:path>
              </a:pathLst>
            </a:custGeom>
            <a:noFill/>
            <a:ln w="12668">
              <a:solidFill>
                <a:srgbClr val="E2E2E2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554004" y="1908391"/>
              <a:ext cx="3073400" cy="3068637"/>
            </a:xfrm>
            <a:custGeom>
              <a:rect l="l" t="t" r="r" b="b"/>
              <a:pathLst>
                <a:path w="1935" h="1933">
                  <a:moveTo>
                    <a:pt x="387" y="1933"/>
                  </a:moveTo>
                  <a:lnTo>
                    <a:pt x="0" y="386"/>
                  </a:lnTo>
                  <a:lnTo>
                    <a:pt x="1554" y="0"/>
                  </a:lnTo>
                  <a:lnTo>
                    <a:pt x="1936" y="1546"/>
                  </a:lnTo>
                  <a:lnTo>
                    <a:pt x="387" y="1933"/>
                  </a:lnTo>
                  <a:close/>
                </a:path>
              </a:pathLst>
            </a:custGeom>
            <a:noFill/>
            <a:ln w="12668">
              <a:solidFill>
                <a:srgbClr val="E1E1E1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620679" y="1975066"/>
              <a:ext cx="2947987" cy="2933700"/>
            </a:xfrm>
            <a:custGeom>
              <a:rect l="l" t="t" r="r" b="b"/>
              <a:pathLst>
                <a:path w="1857" h="1848">
                  <a:moveTo>
                    <a:pt x="308" y="1848"/>
                  </a:moveTo>
                  <a:lnTo>
                    <a:pt x="0" y="307"/>
                  </a:lnTo>
                  <a:lnTo>
                    <a:pt x="1544" y="0"/>
                  </a:lnTo>
                  <a:lnTo>
                    <a:pt x="1857" y="1541"/>
                  </a:lnTo>
                  <a:lnTo>
                    <a:pt x="308" y="1848"/>
                  </a:lnTo>
                  <a:close/>
                </a:path>
              </a:pathLst>
            </a:custGeom>
            <a:noFill/>
            <a:ln w="12668">
              <a:solidFill>
                <a:srgbClr val="E1E0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688941" y="2041741"/>
              <a:ext cx="2813050" cy="2808287"/>
            </a:xfrm>
            <a:custGeom>
              <a:rect l="l" t="t" r="r" b="b"/>
              <a:pathLst>
                <a:path w="1771" h="1769">
                  <a:moveTo>
                    <a:pt x="228" y="1769"/>
                  </a:moveTo>
                  <a:lnTo>
                    <a:pt x="0" y="228"/>
                  </a:lnTo>
                  <a:lnTo>
                    <a:pt x="1538" y="0"/>
                  </a:lnTo>
                  <a:lnTo>
                    <a:pt x="1772" y="1536"/>
                  </a:lnTo>
                  <a:lnTo>
                    <a:pt x="228" y="1769"/>
                  </a:lnTo>
                  <a:close/>
                </a:path>
              </a:pathLst>
            </a:custGeom>
            <a:noFill/>
            <a:ln w="12668">
              <a:solidFill>
                <a:srgbClr val="E0DFE0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4755616" y="2100478"/>
              <a:ext cx="2678113" cy="2682875"/>
            </a:xfrm>
            <a:custGeom>
              <a:rect l="l" t="t" r="r" b="b"/>
              <a:pathLst>
                <a:path w="1687" h="1690">
                  <a:moveTo>
                    <a:pt x="154" y="1690"/>
                  </a:moveTo>
                  <a:lnTo>
                    <a:pt x="0" y="154"/>
                  </a:lnTo>
                  <a:lnTo>
                    <a:pt x="1534" y="0"/>
                  </a:lnTo>
                  <a:lnTo>
                    <a:pt x="1687" y="1536"/>
                  </a:lnTo>
                  <a:lnTo>
                    <a:pt x="154" y="1690"/>
                  </a:lnTo>
                  <a:close/>
                </a:path>
              </a:pathLst>
            </a:custGeom>
            <a:noFill/>
            <a:ln w="12668">
              <a:solidFill>
                <a:srgbClr val="DFDFDF">
                  <a:alpha val="100000"/>
                </a:srgb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战略思维在数据分析中的应用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确定数据收集目标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明确调研目的和问题，确定需要收集的数据类型和范围。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设计数据收集方案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根据目标选择合适的数据收集方法，如问卷调查、访谈、观察等，并制定详细的数据收集计划。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数据整理与清洗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对收集到的数据进行分类、整理，剔除无效和异常数据，确保数据的准确性和完整性。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数据收集与整理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数据处理与分析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950266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数据预处理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029744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对数据进行必要的预处理，如数据转换、缺失值处理等，以便后续分析。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795518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描述性统计分析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74995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对数据进行描述性统计分析，了解数据的分布、趋势和特征。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688512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推论性统计分析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767989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运用统计推断方法，对数据进行假设检验、方差分析等，探究变量之间的关系和影响。</a:t>
            </a:r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设计图表布局和样式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合理规划图表布局，调整图表样式和颜色，使图表更加美观和易于理解。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添加图表标题和标签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为图表添加标题、坐标轴标签和数据标签等，提供必要的信息说明。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选择合适的图表类型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根据数据类型和分析目的，选择合适的图表类型进行数据可视化呈现，如柱状图、折线图、散点图等。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数据可视化呈现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https://d.book118.com/808023113015006032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2024-09-09T08:48:09.790</cp:lastPrinted>
  <dcterms:created xsi:type="dcterms:W3CDTF">2024-09-09T00:48:09Z</dcterms:created>
  <dcterms:modified xsi:type="dcterms:W3CDTF">2024-09-09T00:48:12Z</dcterms:modified>
</cp:coreProperties>
</file>