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7452628B-609D-4D2C-9AEB-84A16A70247B}"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1" name="PlaceHolder 1"/>
          <p:cNvSpPr>
            <a:spLocks noGrp="1"/>
          </p:cNvSpPr>
          <p:nvPr>
            <p:ph type="sldImg"/>
          </p:nvPr>
        </p:nvSpPr>
        <p:spPr>
          <a:xfrm>
            <a:off x="685800" y="1143000"/>
            <a:ext cx="5486040" cy="3085920"/>
          </a:xfrm>
          <a:prstGeom prst="rect">
            <a:avLst/>
          </a:prstGeom>
          <a:ln w="0">
            <a:noFill/>
          </a:ln>
        </p:spPr>
      </p:sp>
      <p:sp>
        <p:nvSpPr>
          <p:cNvPr id="362"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3"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7" name="PlaceHolder 1"/>
          <p:cNvSpPr>
            <a:spLocks noGrp="1"/>
          </p:cNvSpPr>
          <p:nvPr>
            <p:ph type="sldImg"/>
          </p:nvPr>
        </p:nvSpPr>
        <p:spPr>
          <a:xfrm>
            <a:off x="685800" y="1143000"/>
            <a:ext cx="5486040" cy="3085920"/>
          </a:xfrm>
          <a:prstGeom prst="rect">
            <a:avLst/>
          </a:prstGeom>
          <a:ln w="0">
            <a:noFill/>
          </a:ln>
        </p:spPr>
      </p:sp>
      <p:sp>
        <p:nvSpPr>
          <p:cNvPr id="368"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9"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0" name="PlaceHolder 1"/>
          <p:cNvSpPr>
            <a:spLocks noGrp="1"/>
          </p:cNvSpPr>
          <p:nvPr>
            <p:ph type="sldImg"/>
          </p:nvPr>
        </p:nvSpPr>
        <p:spPr>
          <a:xfrm>
            <a:off x="685800" y="1143000"/>
            <a:ext cx="5486040" cy="3085920"/>
          </a:xfrm>
          <a:prstGeom prst="rect">
            <a:avLst/>
          </a:prstGeom>
          <a:ln w="0">
            <a:noFill/>
          </a:ln>
        </p:spPr>
      </p:sp>
      <p:sp>
        <p:nvSpPr>
          <p:cNvPr id="371"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2"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3" name="PlaceHolder 1"/>
          <p:cNvSpPr>
            <a:spLocks noGrp="1"/>
          </p:cNvSpPr>
          <p:nvPr>
            <p:ph type="sldImg"/>
          </p:nvPr>
        </p:nvSpPr>
        <p:spPr>
          <a:xfrm>
            <a:off x="685800" y="1143000"/>
            <a:ext cx="5486040" cy="3085920"/>
          </a:xfrm>
          <a:prstGeom prst="rect">
            <a:avLst/>
          </a:prstGeom>
          <a:ln w="0">
            <a:noFill/>
          </a:ln>
        </p:spPr>
      </p:sp>
      <p:sp>
        <p:nvSpPr>
          <p:cNvPr id="374"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5"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E4376BF-231D-4625-9D35-8A6B84D64E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74AB7B-46DC-4A3E-8E68-36012B8513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DD0BE6-C05F-483A-B6FF-B007033952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F76DDAE-79C0-448B-9F3E-E48BF576A2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3EEAC8A-5E40-4F6A-9D12-8B8EAF48666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3AA6F3-AA30-4958-869C-5B5ACB124FF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C3A870-C2E5-4BD4-B63F-339C6D8273D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E88F34-FFBA-4FB8-A7FB-35FE483A83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756A19-0E65-4CB1-861F-4A392FD33B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7DFAEE-05C5-42BB-B897-09D512055A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3857C2-0F55-4609-B1E0-30D3EFC020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EC09624D-E0EC-4430-B95E-A5D8DDA9CFF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F48FC6C8-D97A-48A4-9C01-D1F18F852DEF}"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5.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804201006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应急方案在企业风险管理中的作用和地位</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6382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1800" b="0" strike="noStrike" spc="-1">
                <a:solidFill>
                  <a:schemeClr val="dk1"/>
                </a:solidFill>
                <a:latin typeface="Arial"/>
                <a:ea typeface="微软雅黑"/>
              </a:rPr>
              <a:t>制作人：XXX</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1</a:t>
            </a:r>
            <a:r>
              <a:rPr lang="zh-CN" sz="2400" b="0" strike="noStrike" spc="-1">
                <a:solidFill>
                  <a:schemeClr val="accent1"/>
                </a:solidFill>
                <a:latin typeface="微软雅黑"/>
                <a:ea typeface="微软雅黑"/>
              </a:rPr>
              <a:t>章  应急方案在企业风险管理中的重要性</a:t>
            </a:r>
            <a:endParaRPr lang="en-US" sz="2400" b="0" strike="noStrike" spc="-1">
              <a:solidFill>
                <a:srgbClr val="000000"/>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2</a:t>
            </a:r>
            <a:r>
              <a:rPr lang="zh-CN" sz="2400" b="0" strike="noStrike" spc="-1">
                <a:solidFill>
                  <a:schemeClr val="accent1"/>
                </a:solidFill>
                <a:latin typeface="微软雅黑"/>
                <a:ea typeface="微软雅黑"/>
              </a:rPr>
              <a:t>章  应急方案的制定与实施</a:t>
            </a:r>
            <a:endParaRPr lang="en-US" sz="2400" b="0" strike="noStrike" spc="-1">
              <a:solidFill>
                <a:srgbClr val="000000"/>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3</a:t>
            </a:r>
            <a:r>
              <a:rPr lang="zh-CN" sz="2400" b="0" strike="noStrike" spc="-1">
                <a:solidFill>
                  <a:schemeClr val="accent1"/>
                </a:solidFill>
                <a:latin typeface="微软雅黑"/>
                <a:ea typeface="微软雅黑"/>
              </a:rPr>
              <a:t>章  应急方案的不断优化和改进</a:t>
            </a:r>
            <a:endParaRPr lang="en-US" sz="2400" b="0" strike="noStrike" spc="-1">
              <a:solidFill>
                <a:srgbClr val="000000"/>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4</a:t>
            </a:r>
            <a:r>
              <a:rPr lang="zh-CN" sz="2400" b="0" strike="noStrike" spc="-1">
                <a:solidFill>
                  <a:schemeClr val="accent1"/>
                </a:solidFill>
                <a:latin typeface="微软雅黑"/>
                <a:ea typeface="微软雅黑"/>
              </a:rPr>
              <a:t>章  应急方案的效果与影响</a:t>
            </a:r>
            <a:endParaRPr lang="en-US" sz="2400" b="0" strike="noStrike" spc="-1">
              <a:solidFill>
                <a:srgbClr val="000000"/>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5</a:t>
            </a:r>
            <a:r>
              <a:rPr lang="zh-CN" sz="2400" b="0" strike="noStrike" spc="-1">
                <a:solidFill>
                  <a:schemeClr val="accent1"/>
                </a:solidFill>
                <a:latin typeface="微软雅黑"/>
                <a:ea typeface="微软雅黑"/>
              </a:rPr>
              <a:t>章  应急方案在不同行业的应用</a:t>
            </a:r>
            <a:endParaRPr lang="en-US" sz="2400" b="0" strike="noStrike" spc="-1">
              <a:solidFill>
                <a:srgbClr val="000000"/>
              </a:solidFill>
              <a:latin typeface="Arial"/>
            </a:endParaRPr>
          </a:p>
          <a:p>
            <a:pPr defTabSz="914400">
              <a:lnSpc>
                <a:spcPct val="100000"/>
              </a:lnSpc>
            </a:pPr>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6</a:t>
            </a:r>
            <a:r>
              <a:rPr lang="zh-CN" sz="2400" b="0" strike="noStrike" spc="-1">
                <a:solidFill>
                  <a:schemeClr val="accent1"/>
                </a:solidFill>
                <a:latin typeface="微软雅黑"/>
                <a:ea typeface="微软雅黑"/>
              </a:rPr>
              <a:t>章  总结与展望</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应急方案在企业风险管理中的重要性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应急方案的定义</a:t>
            </a:r>
            <a:endParaRPr lang="en-US" sz="2200" b="0" strike="noStrike" spc="-1">
              <a:solidFill>
                <a:srgbClr val="000000"/>
              </a:solidFill>
              <a:latin typeface="Arial"/>
            </a:endParaRPr>
          </a:p>
        </p:txBody>
      </p:sp>
      <p:sp>
        <p:nvSpPr>
          <p:cNvPr id="82"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应急方案是企业在面临突发事件时采取的应对措施的计划。制定应急方案的目的是为了提高企业应对突发事件的效率和抗风险能力，保障企业的持续稳定发展。应急方案的基本原则包括及时性、科学性和实用性。组成要素包括组织机构、预案内容、应急资源等。</a:t>
            </a:r>
            <a:endParaRPr lang="en-US" sz="14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企业风险管理概述</a:t>
            </a:r>
            <a:endParaRPr lang="en-US" sz="3600" b="0" strike="noStrike" spc="-1">
              <a:solidFill>
                <a:schemeClr val="dk1"/>
              </a:solidFill>
              <a:latin typeface="Arial"/>
            </a:endParaRPr>
          </a:p>
        </p:txBody>
      </p:sp>
      <p:sp>
        <p:nvSpPr>
          <p:cNvPr id="85"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企业面临的各种内外部风险因素的识别、评估和应对过程</a:t>
            </a:r>
            <a:endParaRPr lang="en-US" sz="1400" b="0" strike="noStrike" spc="-1">
              <a:solidFill>
                <a:srgbClr val="000000"/>
              </a:solidFill>
              <a:latin typeface="Arial"/>
            </a:endParaRPr>
          </a:p>
        </p:txBody>
      </p:sp>
      <p:sp>
        <p:nvSpPr>
          <p:cNvPr id="86"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概念</a:t>
            </a:r>
            <a:endParaRPr lang="en-US" sz="1800" b="0" strike="noStrike" spc="-1">
              <a:solidFill>
                <a:srgbClr val="000000"/>
              </a:solidFill>
              <a:latin typeface="Arial"/>
            </a:endParaRPr>
          </a:p>
        </p:txBody>
      </p:sp>
      <p:sp>
        <p:nvSpPr>
          <p:cNvPr id="87"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保障企业可持续发展和实现预期目标</a:t>
            </a:r>
            <a:endParaRPr lang="en-US" sz="1400" b="0" strike="noStrike" spc="-1">
              <a:solidFill>
                <a:srgbClr val="000000"/>
              </a:solidFill>
              <a:latin typeface="Arial"/>
            </a:endParaRPr>
          </a:p>
        </p:txBody>
      </p:sp>
      <p:sp>
        <p:nvSpPr>
          <p:cNvPr id="88"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重要性</a:t>
            </a:r>
            <a:endParaRPr lang="en-US" sz="1800" b="0" strike="noStrike" spc="-1">
              <a:solidFill>
                <a:srgbClr val="000000"/>
              </a:solidFill>
              <a:latin typeface="Arial"/>
            </a:endParaRPr>
          </a:p>
        </p:txBody>
      </p:sp>
      <p:sp>
        <p:nvSpPr>
          <p:cNvPr id="89"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降低风险对企业经营的影响</a:t>
            </a:r>
            <a:endParaRPr lang="en-US" sz="1400" b="0" strike="noStrike" spc="-1">
              <a:solidFill>
                <a:srgbClr val="000000"/>
              </a:solidFill>
              <a:latin typeface="Arial"/>
            </a:endParaRPr>
          </a:p>
        </p:txBody>
      </p:sp>
      <p:sp>
        <p:nvSpPr>
          <p:cNvPr id="90"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目的</a:t>
            </a:r>
            <a:endParaRPr lang="en-US" sz="1800" b="0" strike="noStrike" spc="-1">
              <a:solidFill>
                <a:srgbClr val="000000"/>
              </a:solidFill>
              <a:latin typeface="Arial"/>
            </a:endParaRPr>
          </a:p>
        </p:txBody>
      </p:sp>
      <p:sp>
        <p:nvSpPr>
          <p:cNvPr id="91"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规划、执行、监控和回顾</a:t>
            </a:r>
            <a:endParaRPr lang="en-US" sz="1400" b="0" strike="noStrike" spc="-1">
              <a:solidFill>
                <a:srgbClr val="000000"/>
              </a:solidFill>
              <a:latin typeface="Arial"/>
            </a:endParaRPr>
          </a:p>
        </p:txBody>
      </p:sp>
      <p:sp>
        <p:nvSpPr>
          <p:cNvPr id="92"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方法</a:t>
            </a:r>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重要性强调</a:t>
            </a:r>
            <a:endParaRPr lang="en-US" sz="1800" b="0" strike="noStrike" spc="-1">
              <a:solidFill>
                <a:srgbClr val="000000"/>
              </a:solidFill>
              <a:latin typeface="Arial"/>
            </a:endParaRPr>
          </a:p>
        </p:txBody>
      </p:sp>
      <p:sp>
        <p:nvSpPr>
          <p:cNvPr id="95"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应急方案的制定应与企业经营战略相协调</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应急方案是企业经营管理的一个重要组成部分</a:t>
            </a:r>
            <a:endParaRPr lang="en-US" sz="12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稳定性与可持续性</a:t>
            </a:r>
            <a:endParaRPr lang="en-US" sz="1800" b="0" strike="noStrike" spc="-1">
              <a:solidFill>
                <a:srgbClr val="000000"/>
              </a:solidFill>
              <a:latin typeface="Arial"/>
            </a:endParaRPr>
          </a:p>
        </p:txBody>
      </p:sp>
      <p:sp>
        <p:nvSpPr>
          <p:cNvPr id="98"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应急方案的实施能够提高企业的业务稳定性</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应急方案的制定要符合企业可持续发展的战略方向</a:t>
            </a:r>
            <a:endParaRPr lang="en-US" sz="12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原则与方法</a:t>
            </a:r>
            <a:endParaRPr lang="en-US" sz="1800" b="0" strike="noStrike" spc="-1">
              <a:solidFill>
                <a:srgbClr val="000000"/>
              </a:solidFill>
              <a:latin typeface="Arial"/>
            </a:endParaRPr>
          </a:p>
        </p:txBody>
      </p:sp>
      <p:sp>
        <p:nvSpPr>
          <p:cNvPr id="101"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应急方案的制定需要科学、全面、灵活</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应急方案的执行要及时、有效、协调</a:t>
            </a:r>
            <a:endParaRPr lang="en-US" sz="1200" b="0" strike="noStrike" spc="-1">
              <a:solidFill>
                <a:srgbClr val="000000"/>
              </a:solidFill>
              <a:latin typeface="Arial"/>
            </a:endParaRPr>
          </a:p>
        </p:txBody>
      </p:sp>
      <p:sp>
        <p:nvSpPr>
          <p:cNvPr id="10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应急方案与企业持续经营</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关系分析</a:t>
            </a:r>
            <a:endParaRPr lang="en-US" sz="1800" b="0" strike="noStrike" spc="-1">
              <a:solidFill>
                <a:srgbClr val="000000"/>
              </a:solidFill>
              <a:latin typeface="Arial"/>
            </a:endParaRPr>
          </a:p>
        </p:txBody>
      </p:sp>
      <p:sp>
        <p:nvSpPr>
          <p:cNvPr id="105"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应急方案是企业持续经营的重要保障</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突发事件对企业经营的影响需要通过应急方案来有效解决</a:t>
            </a:r>
            <a:endParaRPr lang="en-US" sz="1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本章小结</a:t>
            </a:r>
            <a:endParaRPr lang="en-US" sz="3600" b="0" strike="noStrike" spc="-1">
              <a:solidFill>
                <a:schemeClr val="dk1"/>
              </a:solidFill>
              <a:latin typeface="Arial"/>
            </a:endParaRPr>
          </a:p>
        </p:txBody>
      </p:sp>
      <p:sp>
        <p:nvSpPr>
          <p:cNvPr id="107"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600" b="0" strike="noStrike" spc="-1">
                <a:solidFill>
                  <a:schemeClr val="dk1">
                    <a:lumMod val="85000"/>
                    <a:lumOff val="15000"/>
                  </a:schemeClr>
                </a:solidFill>
                <a:latin typeface="微软雅黑"/>
                <a:ea typeface="微软雅黑"/>
              </a:rPr>
              <a:t>本章节介绍了应急方案在企业风险管理中的重要性，解释了应急方案的定义及企业风险管理的概述，分析了应急方案与企业持续经营之间的关系。通过本章的学习，可以更好地理解应急方案在企业管理中的作用和地位。</a:t>
            </a:r>
            <a:endParaRPr lang="en-US" sz="16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0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应急方案的制定与实施</a:t>
            </a:r>
            <a:endParaRPr lang="en-US" sz="3600" b="0" strike="noStrike" spc="-1">
              <a:solidFill>
                <a:schemeClr val="dk1"/>
              </a:solidFill>
              <a:latin typeface="Arial"/>
            </a:endParaRPr>
          </a:p>
        </p:txBody>
      </p:sp>
      <p:sp>
        <p:nvSpPr>
          <p:cNvPr id="11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2"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制定应急方案的步骤</a:t>
            </a:r>
            <a:endParaRPr lang="en-US" sz="2200" b="0" strike="noStrike" spc="-1">
              <a:solidFill>
                <a:srgbClr val="000000"/>
              </a:solidFill>
              <a:latin typeface="Arial"/>
            </a:endParaRPr>
          </a:p>
        </p:txBody>
      </p:sp>
      <p:sp>
        <p:nvSpPr>
          <p:cNvPr id="113"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制定应急方案是企业风险管理中至关重要的一环。具体步骤包括制定目标、分析风险、确定应对措施、制定预案等，灵活性和实用性是制定应急方案的关键。在制定过程中，需要注意事项如考虑不同风险场景、充分沟通和协调等。</a:t>
            </a:r>
            <a:endParaRPr lang="en-US" sz="1400" b="0" strike="noStrike" spc="-1">
              <a:solidFill>
                <a:srgbClr val="000000"/>
              </a:solidFill>
              <a:latin typeface="Arial"/>
            </a:endParaRPr>
          </a:p>
        </p:txBody>
      </p:sp>
      <p:sp>
        <p:nvSpPr>
          <p:cNvPr id="11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5"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应急方案的实施</a:t>
            </a:r>
            <a:endParaRPr lang="en-US" sz="3600" b="0" strike="noStrike" spc="-1">
              <a:solidFill>
                <a:schemeClr val="dk1"/>
              </a:solidFill>
              <a:latin typeface="Arial"/>
            </a:endParaRPr>
          </a:p>
        </p:txBody>
      </p:sp>
      <p:sp>
        <p:nvSpPr>
          <p:cNvPr id="116"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详细执行步骤</a:t>
            </a:r>
            <a:endParaRPr lang="en-US" sz="1400" b="0" strike="noStrike" spc="-1">
              <a:solidFill>
                <a:srgbClr val="000000"/>
              </a:solidFill>
              <a:latin typeface="Arial"/>
            </a:endParaRPr>
          </a:p>
        </p:txBody>
      </p:sp>
      <p:sp>
        <p:nvSpPr>
          <p:cNvPr id="117"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实施过程</a:t>
            </a:r>
            <a:endParaRPr lang="en-US" sz="1800" b="0" strike="noStrike" spc="-1">
              <a:solidFill>
                <a:srgbClr val="000000"/>
              </a:solidFill>
              <a:latin typeface="Arial"/>
            </a:endParaRPr>
          </a:p>
        </p:txBody>
      </p:sp>
      <p:sp>
        <p:nvSpPr>
          <p:cNvPr id="118"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检测方案有效性</a:t>
            </a:r>
            <a:endParaRPr lang="en-US" sz="1400" b="0" strike="noStrike" spc="-1">
              <a:solidFill>
                <a:srgbClr val="000000"/>
              </a:solidFill>
              <a:latin typeface="Arial"/>
            </a:endParaRPr>
          </a:p>
        </p:txBody>
      </p:sp>
      <p:sp>
        <p:nvSpPr>
          <p:cNvPr id="119"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应对能力评估</a:t>
            </a:r>
            <a:endParaRPr lang="en-US" sz="1800" b="0" strike="noStrike" spc="-1">
              <a:solidFill>
                <a:srgbClr val="000000"/>
              </a:solidFill>
              <a:latin typeface="Arial"/>
            </a:endParaRPr>
          </a:p>
        </p:txBody>
      </p:sp>
      <p:sp>
        <p:nvSpPr>
          <p:cNvPr id="120"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应对困难和风险</a:t>
            </a:r>
            <a:endParaRPr lang="en-US" sz="1400" b="0" strike="noStrike" spc="-1">
              <a:solidFill>
                <a:srgbClr val="000000"/>
              </a:solidFill>
              <a:latin typeface="Arial"/>
            </a:endParaRPr>
          </a:p>
        </p:txBody>
      </p:sp>
      <p:sp>
        <p:nvSpPr>
          <p:cNvPr id="121"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挑战和策略</a:t>
            </a:r>
            <a:endParaRPr lang="en-US" sz="1800" b="0" strike="noStrike" spc="-1">
              <a:solidFill>
                <a:srgbClr val="000000"/>
              </a:solidFill>
              <a:latin typeface="Arial"/>
            </a:endParaRPr>
          </a:p>
        </p:txBody>
      </p:sp>
      <p:sp>
        <p:nvSpPr>
          <p:cNvPr id="122"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23"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4"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应急演练与培训</a:t>
            </a:r>
            <a:endParaRPr lang="en-US" sz="3600" b="0" strike="noStrike" spc="-1">
              <a:solidFill>
                <a:schemeClr val="dk1"/>
              </a:solidFill>
              <a:latin typeface="Arial"/>
            </a:endParaRPr>
          </a:p>
        </p:txBody>
      </p:sp>
      <p:sp>
        <p:nvSpPr>
          <p:cNvPr id="125"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实战模拟的必要性</a:t>
            </a:r>
            <a:endParaRPr lang="en-US" sz="1400" b="0" strike="noStrike" spc="-1">
              <a:solidFill>
                <a:srgbClr val="000000"/>
              </a:solidFill>
              <a:latin typeface="Arial"/>
            </a:endParaRPr>
          </a:p>
        </p:txBody>
      </p:sp>
      <p:sp>
        <p:nvSpPr>
          <p:cNvPr id="126"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演练重要性</a:t>
            </a:r>
            <a:endParaRPr lang="en-US" sz="1800" b="0" strike="noStrike" spc="-1">
              <a:solidFill>
                <a:srgbClr val="000000"/>
              </a:solidFill>
              <a:latin typeface="Arial"/>
            </a:endParaRPr>
          </a:p>
        </p:txBody>
      </p:sp>
      <p:sp>
        <p:nvSpPr>
          <p:cNvPr id="127"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技能提升和意识教育</a:t>
            </a:r>
            <a:endParaRPr lang="en-US" sz="1400" b="0" strike="noStrike" spc="-1">
              <a:solidFill>
                <a:srgbClr val="000000"/>
              </a:solidFill>
              <a:latin typeface="Arial"/>
            </a:endParaRPr>
          </a:p>
        </p:txBody>
      </p:sp>
      <p:sp>
        <p:nvSpPr>
          <p:cNvPr id="128"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员工培训</a:t>
            </a:r>
            <a:endParaRPr lang="en-US" sz="1800" b="0" strike="noStrike" spc="-1">
              <a:solidFill>
                <a:srgbClr val="000000"/>
              </a:solidFill>
              <a:latin typeface="Arial"/>
            </a:endParaRPr>
          </a:p>
        </p:txBody>
      </p:sp>
      <p:sp>
        <p:nvSpPr>
          <p:cNvPr id="129"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定期演练的重要性</a:t>
            </a:r>
            <a:endParaRPr lang="en-US" sz="1400" b="0" strike="noStrike" spc="-1">
              <a:solidFill>
                <a:srgbClr val="000000"/>
              </a:solidFill>
              <a:latin typeface="Arial"/>
            </a:endParaRPr>
          </a:p>
        </p:txBody>
      </p:sp>
      <p:sp>
        <p:nvSpPr>
          <p:cNvPr id="130"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演练频率</a:t>
            </a:r>
            <a:endParaRPr lang="en-US" sz="1800" b="0" strike="noStrike" spc="-1">
              <a:solidFill>
                <a:srgbClr val="000000"/>
              </a:solidFill>
              <a:latin typeface="Arial"/>
            </a:endParaRPr>
          </a:p>
        </p:txBody>
      </p:sp>
      <p:sp>
        <p:nvSpPr>
          <p:cNvPr id="131"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32"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3"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应急响应与资源整合</a:t>
            </a:r>
            <a:endParaRPr lang="en-US" sz="3600" b="0" strike="noStrike" spc="-1">
              <a:solidFill>
                <a:schemeClr val="dk1"/>
              </a:solidFill>
              <a:latin typeface="Arial"/>
            </a:endParaRPr>
          </a:p>
        </p:txBody>
      </p:sp>
      <p:sp>
        <p:nvSpPr>
          <p:cNvPr id="134"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灵活应对各种情况</a:t>
            </a:r>
            <a:endParaRPr lang="en-US" sz="1400" b="0" strike="noStrike" spc="-1">
              <a:solidFill>
                <a:srgbClr val="000000"/>
              </a:solidFill>
              <a:latin typeface="Arial"/>
            </a:endParaRPr>
          </a:p>
        </p:txBody>
      </p:sp>
      <p:sp>
        <p:nvSpPr>
          <p:cNvPr id="135"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应急响应策略</a:t>
            </a:r>
            <a:endParaRPr lang="en-US" sz="2000" b="0" strike="noStrike" spc="-1">
              <a:solidFill>
                <a:srgbClr val="000000"/>
              </a:solidFill>
              <a:latin typeface="Arial"/>
            </a:endParaRPr>
          </a:p>
        </p:txBody>
      </p:sp>
      <p:sp>
        <p:nvSpPr>
          <p:cNvPr id="136"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7"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38"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密切协作的重要性</a:t>
            </a:r>
            <a:endParaRPr lang="en-US" sz="1400" b="0" strike="noStrike" spc="-1">
              <a:solidFill>
                <a:srgbClr val="000000"/>
              </a:solidFill>
              <a:latin typeface="Arial"/>
            </a:endParaRPr>
          </a:p>
        </p:txBody>
      </p:sp>
      <p:sp>
        <p:nvSpPr>
          <p:cNvPr id="139"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团队合作</a:t>
            </a:r>
            <a:endParaRPr lang="en-US" sz="2000" b="0" strike="noStrike" spc="-1">
              <a:solidFill>
                <a:srgbClr val="000000"/>
              </a:solidFill>
              <a:latin typeface="Arial"/>
            </a:endParaRPr>
          </a:p>
        </p:txBody>
      </p:sp>
      <p:sp>
        <p:nvSpPr>
          <p:cNvPr id="14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1"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协调有效利用各项资源</a:t>
            </a:r>
            <a:endParaRPr lang="en-US" sz="1400" b="0" strike="noStrike" spc="-1">
              <a:solidFill>
                <a:srgbClr val="000000"/>
              </a:solidFill>
              <a:latin typeface="Arial"/>
            </a:endParaRPr>
          </a:p>
        </p:txBody>
      </p:sp>
      <p:sp>
        <p:nvSpPr>
          <p:cNvPr id="142"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资源整合重要性</a:t>
            </a:r>
            <a:endParaRPr lang="en-US" sz="20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4"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挑战</a:t>
            </a:r>
            <a:endParaRPr lang="en-US" sz="1800" b="0" strike="noStrike" spc="-1">
              <a:solidFill>
                <a:srgbClr val="000000"/>
              </a:solidFill>
              <a:latin typeface="Arial"/>
            </a:endParaRPr>
          </a:p>
        </p:txBody>
      </p:sp>
      <p:sp>
        <p:nvSpPr>
          <p:cNvPr id="145"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应急方案更新维护成本高</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应急演练时间成本大</a:t>
            </a:r>
            <a:endParaRPr lang="en-US" sz="1200" b="0" strike="noStrike" spc="-1">
              <a:solidFill>
                <a:srgbClr val="000000"/>
              </a:solidFill>
              <a:latin typeface="Arial"/>
            </a:endParaRPr>
          </a:p>
        </p:txBody>
      </p:sp>
      <p:sp>
        <p:nvSpPr>
          <p:cNvPr id="14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7"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应对策略</a:t>
            </a:r>
            <a:endParaRPr lang="en-US" sz="1800" b="0" strike="noStrike" spc="-1">
              <a:solidFill>
                <a:srgbClr val="000000"/>
              </a:solidFill>
              <a:latin typeface="Arial"/>
            </a:endParaRPr>
          </a:p>
        </p:txBody>
      </p:sp>
      <p:sp>
        <p:nvSpPr>
          <p:cNvPr id="148"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建立完善的应急演练机制</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加强资源整合和交流</a:t>
            </a:r>
            <a:endParaRPr lang="en-US" sz="1200" b="0" strike="noStrike" spc="-1">
              <a:solidFill>
                <a:srgbClr val="000000"/>
              </a:solidFill>
              <a:latin typeface="Arial"/>
            </a:endParaRPr>
          </a:p>
        </p:txBody>
      </p:sp>
      <p:sp>
        <p:nvSpPr>
          <p:cNvPr id="14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0"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51"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 </a:t>
            </a:r>
            <a:endParaRPr lang="en-US" sz="1200" b="0" strike="noStrike" spc="-1">
              <a:solidFill>
                <a:srgbClr val="000000"/>
              </a:solidFill>
              <a:latin typeface="Arial"/>
            </a:endParaRPr>
          </a:p>
        </p:txBody>
      </p:sp>
      <p:sp>
        <p:nvSpPr>
          <p:cNvPr id="15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应急方案总结</a:t>
            </a:r>
            <a:endParaRPr lang="en-US" sz="3600" b="0" strike="noStrike" spc="-1">
              <a:solidFill>
                <a:schemeClr val="dk1"/>
              </a:solidFill>
              <a:latin typeface="Arial"/>
            </a:endParaRPr>
          </a:p>
        </p:txBody>
      </p:sp>
      <p:sp>
        <p:nvSpPr>
          <p:cNvPr id="15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4"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优点</a:t>
            </a:r>
            <a:endParaRPr lang="en-US" sz="1800" b="0" strike="noStrike" spc="-1">
              <a:solidFill>
                <a:srgbClr val="000000"/>
              </a:solidFill>
              <a:latin typeface="Arial"/>
            </a:endParaRPr>
          </a:p>
        </p:txBody>
      </p:sp>
      <p:sp>
        <p:nvSpPr>
          <p:cNvPr id="155"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提高应对突发事件的能力</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增强应急响应效率</a:t>
            </a:r>
            <a:endParaRPr lang="en-US" sz="1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6"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57"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600" b="0" strike="noStrike" spc="-1">
                <a:solidFill>
                  <a:schemeClr val="dk1">
                    <a:lumMod val="85000"/>
                    <a:lumOff val="15000"/>
                  </a:schemeClr>
                </a:solidFill>
                <a:latin typeface="微软雅黑"/>
                <a:ea typeface="微软雅黑"/>
              </a:rPr>
              <a:t>应急方案在企业风险管理中扮演着重要的角色，不仅能有效帮助企业应对各种风险和突发事件，提高应对能力和效率，同时也需要不断优化和更新，加强资源整合和团队合作。</a:t>
            </a:r>
            <a:endParaRPr lang="en-US" sz="16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5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第三章 应急方案的不断优化和改进</a:t>
            </a:r>
            <a:endParaRPr lang="en-US" sz="3600" b="0" strike="noStrike" spc="-1">
              <a:solidFill>
                <a:schemeClr val="dk1"/>
              </a:solidFill>
              <a:latin typeface="Arial"/>
            </a:endParaRPr>
          </a:p>
        </p:txBody>
      </p:sp>
      <p:sp>
        <p:nvSpPr>
          <p:cNvPr id="16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1"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应急方案的监测与评估</a:t>
            </a:r>
            <a:endParaRPr lang="en-US" sz="3600" b="0" strike="noStrike" spc="-1">
              <a:solidFill>
                <a:schemeClr val="dk1"/>
              </a:solidFill>
              <a:latin typeface="Arial"/>
            </a:endParaRPr>
          </a:p>
        </p:txBody>
      </p:sp>
      <p:sp>
        <p:nvSpPr>
          <p:cNvPr id="162"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实时监控风险状况</a:t>
            </a:r>
            <a:endParaRPr lang="en-US" sz="1400" b="0" strike="noStrike" spc="-1">
              <a:solidFill>
                <a:srgbClr val="000000"/>
              </a:solidFill>
              <a:latin typeface="Arial"/>
            </a:endParaRPr>
          </a:p>
        </p:txBody>
      </p:sp>
      <p:sp>
        <p:nvSpPr>
          <p:cNvPr id="163"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监测方法</a:t>
            </a:r>
            <a:endParaRPr lang="en-US" sz="2000" b="0" strike="noStrike" spc="-1">
              <a:solidFill>
                <a:srgbClr val="000000"/>
              </a:solidFill>
              <a:latin typeface="Arial"/>
            </a:endParaRPr>
          </a:p>
        </p:txBody>
      </p:sp>
      <p:sp>
        <p:nvSpPr>
          <p:cNvPr id="164"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5"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66"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根据反馈改进方案</a:t>
            </a:r>
            <a:endParaRPr lang="en-US" sz="1400" b="0" strike="noStrike" spc="-1">
              <a:solidFill>
                <a:srgbClr val="000000"/>
              </a:solidFill>
              <a:latin typeface="Arial"/>
            </a:endParaRPr>
          </a:p>
        </p:txBody>
      </p:sp>
      <p:sp>
        <p:nvSpPr>
          <p:cNvPr id="167"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持续改进</a:t>
            </a:r>
            <a:endParaRPr lang="en-US" sz="2000" b="0" strike="noStrike" spc="-1">
              <a:solidFill>
                <a:srgbClr val="000000"/>
              </a:solidFill>
              <a:latin typeface="Arial"/>
            </a:endParaRPr>
          </a:p>
        </p:txBody>
      </p:sp>
      <p:sp>
        <p:nvSpPr>
          <p:cNvPr id="16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9"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定期评估方案效果</a:t>
            </a:r>
            <a:endParaRPr lang="en-US" sz="1400" b="0" strike="noStrike" spc="-1">
              <a:solidFill>
                <a:srgbClr val="000000"/>
              </a:solidFill>
              <a:latin typeface="Arial"/>
            </a:endParaRPr>
          </a:p>
        </p:txBody>
      </p:sp>
      <p:sp>
        <p:nvSpPr>
          <p:cNvPr id="170"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评估方式</a:t>
            </a:r>
            <a:endParaRPr lang="en-US" sz="20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1"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应急方案的更新与完善</a:t>
            </a:r>
            <a:endParaRPr lang="en-US" sz="3600" b="0" strike="noStrike" spc="-1">
              <a:solidFill>
                <a:schemeClr val="dk1"/>
              </a:solidFill>
              <a:latin typeface="Arial"/>
            </a:endParaRPr>
          </a:p>
        </p:txBody>
      </p:sp>
      <p:sp>
        <p:nvSpPr>
          <p:cNvPr id="172"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定期更新方案内容</a:t>
            </a:r>
            <a:endParaRPr lang="en-US" sz="1400" b="0" strike="noStrike" spc="-1">
              <a:solidFill>
                <a:srgbClr val="000000"/>
              </a:solidFill>
              <a:latin typeface="Arial"/>
            </a:endParaRPr>
          </a:p>
        </p:txBody>
      </p:sp>
      <p:sp>
        <p:nvSpPr>
          <p:cNvPr id="173"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更新策略</a:t>
            </a:r>
            <a:endParaRPr lang="en-US" sz="1800" b="0" strike="noStrike" spc="-1">
              <a:solidFill>
                <a:srgbClr val="000000"/>
              </a:solidFill>
              <a:latin typeface="Arial"/>
            </a:endParaRPr>
          </a:p>
        </p:txBody>
      </p:sp>
      <p:sp>
        <p:nvSpPr>
          <p:cNvPr id="174"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根据实际情况完善细节</a:t>
            </a:r>
            <a:endParaRPr lang="en-US" sz="1400" b="0" strike="noStrike" spc="-1">
              <a:solidFill>
                <a:srgbClr val="000000"/>
              </a:solidFill>
              <a:latin typeface="Arial"/>
            </a:endParaRPr>
          </a:p>
        </p:txBody>
      </p:sp>
      <p:sp>
        <p:nvSpPr>
          <p:cNvPr id="175"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完善方法</a:t>
            </a:r>
            <a:endParaRPr lang="en-US" sz="1800" b="0" strike="noStrike" spc="-1">
              <a:solidFill>
                <a:srgbClr val="000000"/>
              </a:solidFill>
              <a:latin typeface="Arial"/>
            </a:endParaRPr>
          </a:p>
        </p:txBody>
      </p:sp>
      <p:sp>
        <p:nvSpPr>
          <p:cNvPr id="176"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根据实际情况应变</a:t>
            </a:r>
            <a:endParaRPr lang="en-US" sz="1400" b="0" strike="noStrike" spc="-1">
              <a:solidFill>
                <a:srgbClr val="000000"/>
              </a:solidFill>
              <a:latin typeface="Arial"/>
            </a:endParaRPr>
          </a:p>
        </p:txBody>
      </p:sp>
      <p:sp>
        <p:nvSpPr>
          <p:cNvPr id="177"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灵活性</a:t>
            </a:r>
            <a:endParaRPr lang="en-US" sz="1800" b="0" strike="noStrike" spc="-1">
              <a:solidFill>
                <a:srgbClr val="000000"/>
              </a:solidFill>
              <a:latin typeface="Arial"/>
            </a:endParaRPr>
          </a:p>
        </p:txBody>
      </p:sp>
      <p:sp>
        <p:nvSpPr>
          <p:cNvPr id="178"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79"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教训总结</a:t>
            </a:r>
            <a:endParaRPr lang="en-US" sz="1800" b="0" strike="noStrike" spc="-1">
              <a:solidFill>
                <a:srgbClr val="000000"/>
              </a:solidFill>
              <a:latin typeface="Arial"/>
            </a:endParaRPr>
          </a:p>
        </p:txBody>
      </p:sp>
      <p:sp>
        <p:nvSpPr>
          <p:cNvPr id="182"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沟通不畅</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准备不充分</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应变能力不足</a:t>
            </a:r>
            <a:endParaRPr lang="en-US" sz="1200" b="0" strike="noStrike" spc="-1">
              <a:solidFill>
                <a:srgbClr val="000000"/>
              </a:solidFill>
              <a:latin typeface="Arial"/>
            </a:endParaRPr>
          </a:p>
        </p:txBody>
      </p:sp>
      <p:sp>
        <p:nvSpPr>
          <p:cNvPr id="18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分析方法</a:t>
            </a:r>
            <a:endParaRPr lang="en-US" sz="1800" b="0" strike="noStrike" spc="-1">
              <a:solidFill>
                <a:srgbClr val="000000"/>
              </a:solidFill>
              <a:latin typeface="Arial"/>
            </a:endParaRPr>
          </a:p>
        </p:txBody>
      </p:sp>
      <p:sp>
        <p:nvSpPr>
          <p:cNvPr id="185"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梳理事件经过</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总结成效与影响</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提出改进方案</a:t>
            </a:r>
            <a:endParaRPr lang="en-US" sz="1200" b="0" strike="noStrike" spc="-1">
              <a:solidFill>
                <a:srgbClr val="000000"/>
              </a:solidFill>
              <a:latin typeface="Arial"/>
            </a:endParaRPr>
          </a:p>
        </p:txBody>
      </p:sp>
      <p:sp>
        <p:nvSpPr>
          <p:cNvPr id="18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7"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88"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 </a:t>
            </a:r>
            <a:endParaRPr lang="en-US" sz="1200" b="0" strike="noStrike" spc="-1">
              <a:solidFill>
                <a:srgbClr val="000000"/>
              </a:solidFill>
              <a:latin typeface="Arial"/>
            </a:endParaRPr>
          </a:p>
        </p:txBody>
      </p:sp>
      <p:sp>
        <p:nvSpPr>
          <p:cNvPr id="18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应急案例分析</a:t>
            </a:r>
            <a:endParaRPr lang="en-US" sz="3600" b="0" strike="noStrike" spc="-1">
              <a:solidFill>
                <a:schemeClr val="dk1"/>
              </a:solidFill>
              <a:latin typeface="Arial"/>
            </a:endParaRPr>
          </a:p>
        </p:txBody>
      </p:sp>
      <p:sp>
        <p:nvSpPr>
          <p:cNvPr id="19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1"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成功经验</a:t>
            </a:r>
            <a:endParaRPr lang="en-US" sz="1800" b="0" strike="noStrike" spc="-1">
              <a:solidFill>
                <a:srgbClr val="000000"/>
              </a:solidFill>
              <a:latin typeface="Arial"/>
            </a:endParaRPr>
          </a:p>
        </p:txBody>
      </p:sp>
      <p:sp>
        <p:nvSpPr>
          <p:cNvPr id="192"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快速响应</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有效协调</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资源合理调配</a:t>
            </a:r>
            <a:endParaRPr lang="en-US" sz="1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4"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应急方案的未来发展</a:t>
            </a:r>
            <a:endParaRPr lang="en-US" sz="2200" b="0" strike="noStrike" spc="-1">
              <a:solidFill>
                <a:srgbClr val="000000"/>
              </a:solidFill>
              <a:latin typeface="Arial"/>
            </a:endParaRPr>
          </a:p>
        </p:txBody>
      </p:sp>
      <p:sp>
        <p:nvSpPr>
          <p:cNvPr id="195"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展望未来发展趋势和方向，探讨新技术和理念影响，呼吁企业重视应急管理并持续创新完善方案</a:t>
            </a:r>
            <a:endParaRPr lang="en-US" sz="1400" b="0" strike="noStrike" spc="-1">
              <a:solidFill>
                <a:srgbClr val="000000"/>
              </a:solidFill>
              <a:latin typeface="Arial"/>
            </a:endParaRPr>
          </a:p>
        </p:txBody>
      </p:sp>
      <p:sp>
        <p:nvSpPr>
          <p:cNvPr id="19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7"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应急方案的持续优化</a:t>
            </a:r>
            <a:endParaRPr lang="en-US" sz="3600" b="0" strike="noStrike" spc="-1">
              <a:solidFill>
                <a:schemeClr val="dk1"/>
              </a:solidFill>
              <a:latin typeface="Arial"/>
            </a:endParaRPr>
          </a:p>
        </p:txBody>
      </p:sp>
      <p:sp>
        <p:nvSpPr>
          <p:cNvPr id="198"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提高应对危机的效率</a:t>
            </a:r>
            <a:endParaRPr lang="en-US" sz="1400" b="0" strike="noStrike" spc="-1">
              <a:solidFill>
                <a:srgbClr val="000000"/>
              </a:solidFill>
              <a:latin typeface="Arial"/>
            </a:endParaRPr>
          </a:p>
        </p:txBody>
      </p:sp>
      <p:sp>
        <p:nvSpPr>
          <p:cNvPr id="199"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重要性</a:t>
            </a:r>
            <a:endParaRPr lang="en-US" sz="2000" b="0" strike="noStrike" spc="-1">
              <a:solidFill>
                <a:srgbClr val="000000"/>
              </a:solidFill>
              <a:latin typeface="Arial"/>
            </a:endParaRPr>
          </a:p>
        </p:txBody>
      </p:sp>
      <p:sp>
        <p:nvSpPr>
          <p:cNvPr id="20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01"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202"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确保企业长期稳定运营</a:t>
            </a:r>
            <a:endParaRPr lang="en-US" sz="1400" b="0" strike="noStrike" spc="-1">
              <a:solidFill>
                <a:srgbClr val="000000"/>
              </a:solidFill>
              <a:latin typeface="Arial"/>
            </a:endParaRPr>
          </a:p>
        </p:txBody>
      </p:sp>
      <p:sp>
        <p:nvSpPr>
          <p:cNvPr id="203"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稳定发展</a:t>
            </a:r>
            <a:endParaRPr lang="en-US" sz="2000" b="0" strike="noStrike" spc="-1">
              <a:solidFill>
                <a:srgbClr val="000000"/>
              </a:solidFill>
              <a:latin typeface="Arial"/>
            </a:endParaRPr>
          </a:p>
        </p:txBody>
      </p:sp>
      <p:sp>
        <p:nvSpPr>
          <p:cNvPr id="20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5"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持续优化方案内容</a:t>
            </a:r>
            <a:endParaRPr lang="en-US" sz="1400" b="0" strike="noStrike" spc="-1">
              <a:solidFill>
                <a:srgbClr val="000000"/>
              </a:solidFill>
              <a:latin typeface="Arial"/>
            </a:endParaRPr>
          </a:p>
        </p:txBody>
      </p:sp>
      <p:sp>
        <p:nvSpPr>
          <p:cNvPr id="206"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优化策略</a:t>
            </a:r>
            <a:endParaRPr lang="en-US" sz="20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8"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危机处理</a:t>
            </a:r>
            <a:endParaRPr lang="en-US" sz="1800" b="0" strike="noStrike" spc="-1">
              <a:solidFill>
                <a:srgbClr val="000000"/>
              </a:solidFill>
              <a:latin typeface="Arial"/>
            </a:endParaRPr>
          </a:p>
        </p:txBody>
      </p:sp>
      <p:sp>
        <p:nvSpPr>
          <p:cNvPr id="209"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快速决策</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资源整合</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团队协作</a:t>
            </a:r>
            <a:endParaRPr lang="en-US" sz="1200" b="0" strike="noStrike" spc="-1">
              <a:solidFill>
                <a:srgbClr val="000000"/>
              </a:solidFill>
              <a:latin typeface="Arial"/>
            </a:endParaRPr>
          </a:p>
        </p:txBody>
      </p:sp>
      <p:sp>
        <p:nvSpPr>
          <p:cNvPr id="21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1"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前瞻设计</a:t>
            </a:r>
            <a:endParaRPr lang="en-US" sz="1800" b="0" strike="noStrike" spc="-1">
              <a:solidFill>
                <a:srgbClr val="000000"/>
              </a:solidFill>
              <a:latin typeface="Arial"/>
            </a:endParaRPr>
          </a:p>
        </p:txBody>
      </p:sp>
      <p:sp>
        <p:nvSpPr>
          <p:cNvPr id="212"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风险预警</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危机应对计划</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资源调配方案</a:t>
            </a:r>
            <a:endParaRPr lang="en-US" sz="1200" b="0" strike="noStrike" spc="-1">
              <a:solidFill>
                <a:srgbClr val="000000"/>
              </a:solidFill>
              <a:latin typeface="Arial"/>
            </a:endParaRPr>
          </a:p>
        </p:txBody>
      </p:sp>
      <p:sp>
        <p:nvSpPr>
          <p:cNvPr id="21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4"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15"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 </a:t>
            </a:r>
            <a:endParaRPr lang="en-US" sz="1200" b="0" strike="noStrike" spc="-1">
              <a:solidFill>
                <a:srgbClr val="000000"/>
              </a:solidFill>
              <a:latin typeface="Arial"/>
            </a:endParaRPr>
          </a:p>
        </p:txBody>
      </p:sp>
      <p:sp>
        <p:nvSpPr>
          <p:cNvPr id="21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应急方案的创新</a:t>
            </a:r>
            <a:endParaRPr lang="en-US" sz="3600" b="0" strike="noStrike" spc="-1">
              <a:solidFill>
                <a:schemeClr val="dk1"/>
              </a:solidFill>
              <a:latin typeface="Arial"/>
            </a:endParaRPr>
          </a:p>
        </p:txBody>
      </p:sp>
      <p:sp>
        <p:nvSpPr>
          <p:cNvPr id="21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8"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技术应用</a:t>
            </a:r>
            <a:endParaRPr lang="en-US" sz="1800" b="0" strike="noStrike" spc="-1">
              <a:solidFill>
                <a:srgbClr val="000000"/>
              </a:solidFill>
              <a:latin typeface="Arial"/>
            </a:endParaRPr>
          </a:p>
        </p:txBody>
      </p:sp>
      <p:sp>
        <p:nvSpPr>
          <p:cNvPr id="219"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人工智能</a:t>
            </a:r>
            <a:endParaRPr lang="en-US" sz="1200" b="0" strike="noStrike" spc="-1">
              <a:solidFill>
                <a:srgbClr val="000000"/>
              </a:solidFill>
              <a:latin typeface="Arial"/>
            </a:endParaRPr>
          </a:p>
          <a:p>
            <a:r>
              <a:rPr lang="zh-CN" sz="1200" b="0" strike="noStrike" spc="-1">
                <a:solidFill>
                  <a:schemeClr val="dk1">
                    <a:lumMod val="85000"/>
                    <a:lumOff val="15000"/>
                  </a:schemeClr>
                </a:solidFill>
                <a:latin typeface="微软雅黑"/>
                <a:ea typeface="微软雅黑"/>
              </a:rPr>
              <a:t>大数据分析</a:t>
            </a:r>
            <a:endParaRPr lang="en-US" sz="1200" b="0" strike="noStrike" spc="-1">
              <a:solidFill>
                <a:srgbClr val="000000"/>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云计算技术</a:t>
            </a:r>
            <a:endParaRPr lang="en-US" sz="12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https://d.book118.com/808042010063006046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155</Paragraphs>
  <Slides>22</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应急方案在企业风险管理中的作用和地位</vt:lpstr>
      <vt:lpstr>目录</vt:lpstr>
      <vt:lpstr>第1章 应急方案在企业风险管理中的重要性</vt:lpstr>
      <vt:lpstr> </vt:lpstr>
      <vt:lpstr>企业风险管理概述</vt:lpstr>
      <vt:lpstr>应急方案与企业持续经营</vt:lpstr>
      <vt:lpstr>本章小结</vt:lpstr>
      <vt:lpstr>第2章 应急方案的制定与实施</vt:lpstr>
      <vt:lpstr> </vt:lpstr>
      <vt:lpstr>应急方案的实施</vt:lpstr>
      <vt:lpstr>应急演练与培训</vt:lpstr>
      <vt:lpstr>应急响应与资源整合</vt:lpstr>
      <vt:lpstr>应急方案总结</vt:lpstr>
      <vt:lpstr>总结</vt:lpstr>
      <vt:lpstr>第三章 应急方案的不断优化和改进</vt:lpstr>
      <vt:lpstr>应急方案的监测与评估</vt:lpstr>
      <vt:lpstr>应急方案的更新与完善</vt:lpstr>
      <vt:lpstr>应急案例分析</vt:lpstr>
      <vt:lpstr> </vt:lpstr>
      <vt:lpstr>应急方案的持续优化</vt:lpstr>
      <vt:lpstr>应急方案的创新</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2024-09-27T08:42:45.943</cp:lastPrinted>
  <dcterms:created xsi:type="dcterms:W3CDTF">2024-09-27T00:42:45Z</dcterms:created>
  <dcterms:modified xsi:type="dcterms:W3CDTF">2024-09-27T00:42:48Z</dcterms:modified>
</cp:coreProperties>
</file>