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EEBBA-07E4-4198-BF6D-18D4CE988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2A26B-8C1D-4C8F-AC3D-48871517C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F2ED6-83D7-478C-9638-DA3CED49F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3807F-530E-486A-9F58-D2299C2DD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D82394-9508-464D-A89E-01C06DE09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A8E80-3974-4ACE-88AC-C6B202083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5839E-BE63-4284-B74C-82A05FFAC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91868-E48B-4051-A441-6966BD89E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742F9-F150-4457-BE90-FE27C2392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3F239-ED7E-4B84-BFF0-91CAF77FD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71AE6-369E-46E1-9E9F-358C0933F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46126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项目融资的投资结构概要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投资结构组成要素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投资结构设计原则与方法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典型投资结构案例分析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投资结构评估与选择策略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未来发展趋势及挑战应对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项目融资是指为特定项目的建设、运营及收益而进行的资金融通活动，通常以项目未来收益作为还款来源。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项目融资具有长期性、高风险性、复杂性以及以项目为导向的特点。它依赖于项目的未来收益和资产价值，而非项目发起人的信用状况。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83" b="12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项目融资能够将资金引导至具有经济效益和社会效益的项目上，促进资源的优化配置。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实现资金有效配置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通过项目融资，投资者可以将风险分散到多个项目上，降低单一项目失败对整体投资组合的影响。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分散投资风险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项目融资对于基础设施、能源、交通等领域的重大项目具有重要意义，能够推动相关产业的发展和经济增长。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项目融资的重要性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342" r="31342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投资者通过购买项目公司的股权，成为项目公司的股东，共同承担项目风险和分享项目收益。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投资者向项目公司提供贷款，项目公司按期偿还本金和利息。债权融资通常包括银行贷款、企业债券等。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债权融资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介于股权和债权之间的融资方式，投资者通常获得介于股权和债权之间的回报和风险。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夹层融资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将项目的未来收益权或资产支持证券发行给投资者，投资者通过购买证券获得项目的投资收益。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资产证券化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项目融资的常见类型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投资结构组成要素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股东协议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明确股东之间的权利、义务、决策机制等，保障项目的顺利进行和投资者的权益。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包括战略投资者、财务投资者等，各自具有不同的投资目标和风险承受能力。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股权比例与分配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根据项目需求和投资者出资额，确定各投资者在项目公司中的股权比例和相应权益。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投资者与股权结构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债权人类型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包括银行、非银行金融机构等，提供不同类型的贷款和融资支持。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债务种类与期限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根据项目需求和债权人要求，确定债务的种类（如长期贷款、短期贷款等）和期限。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债务协议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明确债权人和债务人之间的权利、义务、还款计划等，确保项目的资金需求和还款能力相匹配。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债权人与债务结构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政府在项目融资中可能扮演监管者、支持者或参与者等角色，对项目的发展具有重要影响。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政府角色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政府为鼓励某些行业或项目的发展，可能提供税收优惠、补贴、贷款担保等支持政策。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政府政策的调整可能对项目的投资结构、融资成本等产生重大影响，需要进行充分的风险评估。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政策风险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政府角色与支持政策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投资结构设计原则与方法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在项目融资中，首先需要对项目风险进行全面识别和评估，包括市场风险、技术风险、管理风险等。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通过建立合理的风险分担机制，将项目风险在投资者、贷款机构和其他参与方之间进行分配，以实现风险的有效管理。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风险分担机制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在投资结构中，应明确各参与方的收益共享方式和比例，确保投资者能够获得合理的投资回报，同时激发其他参与方的积极性。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收益共享安排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风险分担与收益共享原则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灵活性与可调整性方法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在项目融资中，应提前规划投资者的退出机制，确保投资者在项目成功后能够顺利退出，实现投资回报。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退出机制安排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在项目融资中，投资结构应具有一定的可调整性，以适应项目建设和运营过程中的变化。例如，可以设立灵活的股权和债权结构，便于根据项目进展进行相应调整。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投资结构可调整性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根据项目特点和投资者需求，设计多种融资方案，包括银行贷款、股权融资、夹层融资等，为项目提供全面的资金支持。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融资方案多样性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https://d.book118.com/808046126004006042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2024-09-20T23:23:52.850</cp:lastPrinted>
  <dcterms:created xsi:type="dcterms:W3CDTF">2024-09-20T15:23:52Z</dcterms:created>
  <dcterms:modified xsi:type="dcterms:W3CDTF">2024-09-20T15:23:54Z</dcterms:modified>
</cp:coreProperties>
</file>